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83" r:id="rId4"/>
    <p:sldId id="285" r:id="rId5"/>
    <p:sldId id="284" r:id="rId6"/>
    <p:sldId id="286" r:id="rId7"/>
    <p:sldId id="271" r:id="rId8"/>
    <p:sldId id="272" r:id="rId9"/>
    <p:sldId id="273" r:id="rId10"/>
    <p:sldId id="274" r:id="rId11"/>
    <p:sldId id="280" r:id="rId12"/>
    <p:sldId id="281" r:id="rId13"/>
    <p:sldId id="282" r:id="rId14"/>
    <p:sldId id="276" r:id="rId15"/>
    <p:sldId id="278" r:id="rId16"/>
    <p:sldId id="279" r:id="rId17"/>
    <p:sldId id="277" r:id="rId18"/>
    <p:sldId id="288" r:id="rId19"/>
    <p:sldId id="287" r:id="rId20"/>
    <p:sldId id="275" r:id="rId21"/>
  </p:sldIdLst>
  <p:sldSz cx="9144000" cy="6858000" type="screen4x3"/>
  <p:notesSz cx="6742113"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0FF"/>
    <a:srgbClr val="009644"/>
    <a:srgbClr val="FFCCCC"/>
    <a:srgbClr val="DDE9F7"/>
    <a:srgbClr val="E5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4638" autoAdjust="0"/>
  </p:normalViewPr>
  <p:slideViewPr>
    <p:cSldViewPr>
      <p:cViewPr>
        <p:scale>
          <a:sx n="110" d="100"/>
          <a:sy n="110" d="100"/>
        </p:scale>
        <p:origin x="-662" y="50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6E96F-9599-4277-AFD4-B2420FAD267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it-IT"/>
        </a:p>
      </dgm:t>
    </dgm:pt>
    <dgm:pt modelId="{CE8F5128-A53B-4167-97D9-F0336D458B91}">
      <dgm:prSet phldrT="[Testo]" custT="1">
        <dgm:style>
          <a:lnRef idx="1">
            <a:schemeClr val="accent5"/>
          </a:lnRef>
          <a:fillRef idx="2">
            <a:schemeClr val="accent5"/>
          </a:fillRef>
          <a:effectRef idx="1">
            <a:schemeClr val="accent5"/>
          </a:effectRef>
          <a:fontRef idx="minor">
            <a:schemeClr val="dk1"/>
          </a:fontRef>
        </dgm:style>
      </dgm:prSet>
      <dgm:spPr/>
      <dgm:t>
        <a:bodyPr/>
        <a:lstStyle/>
        <a:p>
          <a:r>
            <a:rPr lang="it-IT" sz="800" b="1" dirty="0" smtClean="0"/>
            <a:t>ISOLAMENTO TERMICO 110%</a:t>
          </a:r>
          <a:endParaRPr lang="it-IT" sz="800" b="1" dirty="0"/>
        </a:p>
      </dgm:t>
    </dgm:pt>
    <dgm:pt modelId="{7E5DB649-693D-4C91-8517-40BF9E361801}" type="parTrans" cxnId="{BFAB3690-72D4-4EB0-AD98-00610DD1177C}">
      <dgm:prSet/>
      <dgm:spPr/>
      <dgm:t>
        <a:bodyPr/>
        <a:lstStyle/>
        <a:p>
          <a:endParaRPr lang="it-IT"/>
        </a:p>
      </dgm:t>
    </dgm:pt>
    <dgm:pt modelId="{98BF4D42-D059-4860-A62D-EC08ED09AC3A}" type="sibTrans" cxnId="{BFAB3690-72D4-4EB0-AD98-00610DD1177C}">
      <dgm:prSet/>
      <dgm:spPr/>
      <dgm:t>
        <a:bodyPr/>
        <a:lstStyle/>
        <a:p>
          <a:endParaRPr lang="it-IT"/>
        </a:p>
      </dgm:t>
    </dgm:pt>
    <dgm:pt modelId="{C591DA10-95C2-4E7B-A2E2-223F1AB404BD}">
      <dgm:prSet phldrT="[Testo]" custT="1">
        <dgm:style>
          <a:lnRef idx="1">
            <a:schemeClr val="accent5"/>
          </a:lnRef>
          <a:fillRef idx="2">
            <a:schemeClr val="accent5"/>
          </a:fillRef>
          <a:effectRef idx="1">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800" b="1" dirty="0" smtClean="0"/>
            <a:t>SOSTITUZIONE IMPIANTI CLIMATIZZAZIONE INVERNALI</a:t>
          </a:r>
        </a:p>
        <a:p>
          <a:pPr defTabSz="400050">
            <a:lnSpc>
              <a:spcPct val="90000"/>
            </a:lnSpc>
            <a:spcBef>
              <a:spcPct val="0"/>
            </a:spcBef>
            <a:spcAft>
              <a:spcPct val="35000"/>
            </a:spcAft>
          </a:pPr>
          <a:endParaRPr lang="it-IT" sz="800" b="1" dirty="0"/>
        </a:p>
      </dgm:t>
    </dgm:pt>
    <dgm:pt modelId="{A7D1DF44-AB8A-4A9F-BD4E-0C19BD2C838D}" type="parTrans" cxnId="{62B6864A-1747-498B-A582-3F0C1489B636}">
      <dgm:prSet/>
      <dgm:spPr/>
      <dgm:t>
        <a:bodyPr/>
        <a:lstStyle/>
        <a:p>
          <a:endParaRPr lang="it-IT"/>
        </a:p>
      </dgm:t>
    </dgm:pt>
    <dgm:pt modelId="{9FDAAAD5-5794-4530-B162-AF9BB4AC3FEB}" type="sibTrans" cxnId="{62B6864A-1747-498B-A582-3F0C1489B636}">
      <dgm:prSet/>
      <dgm:spPr/>
      <dgm:t>
        <a:bodyPr/>
        <a:lstStyle/>
        <a:p>
          <a:endParaRPr lang="it-IT"/>
        </a:p>
      </dgm:t>
    </dgm:pt>
    <dgm:pt modelId="{D43B4D3C-68F6-48EA-B77F-F9540E008D2C}">
      <dgm:prSet phldrT="[Testo]" custT="1">
        <dgm:style>
          <a:lnRef idx="1">
            <a:schemeClr val="accent1"/>
          </a:lnRef>
          <a:fillRef idx="2">
            <a:schemeClr val="accent1"/>
          </a:fillRef>
          <a:effectRef idx="1">
            <a:schemeClr val="accent1"/>
          </a:effectRef>
          <a:fontRef idx="minor">
            <a:schemeClr val="dk1"/>
          </a:fontRef>
        </dgm:style>
      </dgm:prSet>
      <dgm:spPr/>
      <dgm:t>
        <a:bodyPr/>
        <a:lstStyle/>
        <a:p>
          <a:r>
            <a:rPr lang="it-IT" sz="800" b="1" dirty="0" smtClean="0"/>
            <a:t>REGOLARITA’ URBANISTICA</a:t>
          </a:r>
          <a:endParaRPr lang="it-IT" sz="800" b="1" dirty="0"/>
        </a:p>
      </dgm:t>
    </dgm:pt>
    <dgm:pt modelId="{244EF5D1-E109-4A9C-B3E1-3ABD2955F029}" type="parTrans" cxnId="{E36CC67A-7863-4E27-A9E4-A4AEA1152CC9}">
      <dgm:prSet/>
      <dgm:spPr/>
      <dgm:t>
        <a:bodyPr/>
        <a:lstStyle/>
        <a:p>
          <a:endParaRPr lang="it-IT"/>
        </a:p>
      </dgm:t>
    </dgm:pt>
    <dgm:pt modelId="{85F4F520-C092-451D-84E6-4ED0229DDF76}" type="sibTrans" cxnId="{E36CC67A-7863-4E27-A9E4-A4AEA1152CC9}">
      <dgm:prSet/>
      <dgm:spPr/>
      <dgm:t>
        <a:bodyPr/>
        <a:lstStyle/>
        <a:p>
          <a:endParaRPr lang="it-IT"/>
        </a:p>
      </dgm:t>
    </dgm:pt>
    <dgm:pt modelId="{537E61D6-83FA-4631-A2D6-A6AC2F45A720}">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it-IT" sz="800" b="1" dirty="0" smtClean="0"/>
            <a:t>IMPIANTI FOTOVOLTAICI</a:t>
          </a:r>
          <a:endParaRPr lang="it-IT" sz="800" b="1" dirty="0"/>
        </a:p>
      </dgm:t>
    </dgm:pt>
    <dgm:pt modelId="{C4B2F429-9054-4A80-A4FF-74B1470F1BE9}" type="parTrans" cxnId="{7F82B77F-DFC5-4E27-8126-EC961CE293ED}">
      <dgm:prSet/>
      <dgm:spPr/>
      <dgm:t>
        <a:bodyPr/>
        <a:lstStyle/>
        <a:p>
          <a:endParaRPr lang="it-IT"/>
        </a:p>
      </dgm:t>
    </dgm:pt>
    <dgm:pt modelId="{D2F8C036-F9D2-4B29-9D65-434E4DB26D54}" type="sibTrans" cxnId="{7F82B77F-DFC5-4E27-8126-EC961CE293ED}">
      <dgm:prSet/>
      <dgm:spPr/>
      <dgm:t>
        <a:bodyPr/>
        <a:lstStyle/>
        <a:p>
          <a:endParaRPr lang="it-IT"/>
        </a:p>
      </dgm:t>
    </dgm:pt>
    <dgm:pt modelId="{B4F23654-40FC-477D-AEDB-AC36173E598F}">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it-IT" sz="800" b="1" dirty="0" smtClean="0"/>
            <a:t>SISTEMI DI ACCUMULO INTEGRATI</a:t>
          </a:r>
          <a:endParaRPr lang="it-IT" sz="800" b="1" dirty="0"/>
        </a:p>
      </dgm:t>
    </dgm:pt>
    <dgm:pt modelId="{07810145-4C31-4CC3-A432-D1DF3E220661}" type="parTrans" cxnId="{36B43FBB-42C3-4980-B585-79BA38E9AD35}">
      <dgm:prSet/>
      <dgm:spPr/>
      <dgm:t>
        <a:bodyPr/>
        <a:lstStyle/>
        <a:p>
          <a:endParaRPr lang="it-IT"/>
        </a:p>
      </dgm:t>
    </dgm:pt>
    <dgm:pt modelId="{3B2651D0-9717-4040-B42C-2C9D7A19348C}" type="sibTrans" cxnId="{36B43FBB-42C3-4980-B585-79BA38E9AD35}">
      <dgm:prSet/>
      <dgm:spPr/>
      <dgm:t>
        <a:bodyPr/>
        <a:lstStyle/>
        <a:p>
          <a:endParaRPr lang="it-IT"/>
        </a:p>
      </dgm:t>
    </dgm:pt>
    <dgm:pt modelId="{478420E7-EE33-4D66-A165-B889A469DEDF}">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it-IT" sz="800" b="1" dirty="0" smtClean="0"/>
            <a:t>COLONNINE D RICARICA VEICOLO ELETTRICI</a:t>
          </a:r>
          <a:endParaRPr lang="it-IT" sz="800" b="1" dirty="0"/>
        </a:p>
      </dgm:t>
    </dgm:pt>
    <dgm:pt modelId="{CA69538F-3B5A-4919-B663-4BC18D21414A}" type="parTrans" cxnId="{1D7290C4-80E2-4786-B28A-A2F8CF63FE19}">
      <dgm:prSet/>
      <dgm:spPr/>
      <dgm:t>
        <a:bodyPr/>
        <a:lstStyle/>
        <a:p>
          <a:endParaRPr lang="it-IT"/>
        </a:p>
      </dgm:t>
    </dgm:pt>
    <dgm:pt modelId="{0E373879-38D3-4975-B96A-F8B13A553C62}" type="sibTrans" cxnId="{1D7290C4-80E2-4786-B28A-A2F8CF63FE19}">
      <dgm:prSet/>
      <dgm:spPr/>
      <dgm:t>
        <a:bodyPr/>
        <a:lstStyle/>
        <a:p>
          <a:endParaRPr lang="it-IT"/>
        </a:p>
      </dgm:t>
    </dgm:pt>
    <dgm:pt modelId="{661D2783-9600-4F55-A708-840F3E5B5DCD}">
      <dgm:prSet phldrT="[Testo]" custT="1">
        <dgm:style>
          <a:lnRef idx="1">
            <a:schemeClr val="accent4"/>
          </a:lnRef>
          <a:fillRef idx="2">
            <a:schemeClr val="accent4"/>
          </a:fillRef>
          <a:effectRef idx="1">
            <a:schemeClr val="accent4"/>
          </a:effectRef>
          <a:fontRef idx="minor">
            <a:schemeClr val="dk1"/>
          </a:fontRef>
        </dgm:style>
      </dgm:prSet>
      <dgm:spPr/>
      <dgm:t>
        <a:bodyPr/>
        <a:lstStyle/>
        <a:p>
          <a:r>
            <a:rPr lang="it-IT" sz="800" b="1" dirty="0" smtClean="0"/>
            <a:t>ISOL. TERMICO PARTI COMUNI</a:t>
          </a:r>
        </a:p>
        <a:p>
          <a:r>
            <a:rPr lang="it-IT" sz="800" b="1" dirty="0" smtClean="0"/>
            <a:t>SOSTITUZ FINESTRE</a:t>
          </a:r>
        </a:p>
        <a:p>
          <a:r>
            <a:rPr lang="it-IT" sz="800" b="1" dirty="0" smtClean="0"/>
            <a:t>SCHERMATURE SOLARI ECC. ECC.</a:t>
          </a:r>
          <a:endParaRPr lang="it-IT" sz="800" b="1" dirty="0"/>
        </a:p>
      </dgm:t>
    </dgm:pt>
    <dgm:pt modelId="{DE26FF53-590A-4B40-B991-28E9903B2C8F}" type="parTrans" cxnId="{C0AC8089-7DC5-4595-A3E9-E9D9E0554E1F}">
      <dgm:prSet/>
      <dgm:spPr/>
      <dgm:t>
        <a:bodyPr/>
        <a:lstStyle/>
        <a:p>
          <a:endParaRPr lang="it-IT"/>
        </a:p>
      </dgm:t>
    </dgm:pt>
    <dgm:pt modelId="{1D34DDF3-F32A-4F27-94D2-273B499B7B29}" type="sibTrans" cxnId="{C0AC8089-7DC5-4595-A3E9-E9D9E0554E1F}">
      <dgm:prSet/>
      <dgm:spPr/>
      <dgm:t>
        <a:bodyPr/>
        <a:lstStyle/>
        <a:p>
          <a:endParaRPr lang="it-IT"/>
        </a:p>
      </dgm:t>
    </dgm:pt>
    <dgm:pt modelId="{68F88D90-9B35-4D5E-9230-5C93D65B445C}" type="pres">
      <dgm:prSet presAssocID="{6A16E96F-9599-4277-AFD4-B2420FAD267C}" presName="Name0" presStyleCnt="0">
        <dgm:presLayoutVars>
          <dgm:chMax val="1"/>
          <dgm:chPref val="1"/>
          <dgm:dir/>
          <dgm:animOne val="branch"/>
          <dgm:animLvl val="lvl"/>
        </dgm:presLayoutVars>
      </dgm:prSet>
      <dgm:spPr/>
      <dgm:t>
        <a:bodyPr/>
        <a:lstStyle/>
        <a:p>
          <a:endParaRPr lang="it-IT"/>
        </a:p>
      </dgm:t>
    </dgm:pt>
    <dgm:pt modelId="{1750EEA3-753A-4CBF-AD91-D53DCFDFA479}" type="pres">
      <dgm:prSet presAssocID="{CE8F5128-A53B-4167-97D9-F0336D458B91}" presName="Parent" presStyleLbl="node0" presStyleIdx="0" presStyleCnt="1">
        <dgm:presLayoutVars>
          <dgm:chMax val="6"/>
          <dgm:chPref val="6"/>
        </dgm:presLayoutVars>
      </dgm:prSet>
      <dgm:spPr/>
      <dgm:t>
        <a:bodyPr/>
        <a:lstStyle/>
        <a:p>
          <a:endParaRPr lang="it-IT"/>
        </a:p>
      </dgm:t>
    </dgm:pt>
    <dgm:pt modelId="{C63DBD58-659A-4282-A6BD-9B52D744AD39}" type="pres">
      <dgm:prSet presAssocID="{C591DA10-95C2-4E7B-A2E2-223F1AB404BD}" presName="Accent1" presStyleCnt="0"/>
      <dgm:spPr/>
    </dgm:pt>
    <dgm:pt modelId="{54E67A49-8677-4529-981D-BB5F23FCB749}" type="pres">
      <dgm:prSet presAssocID="{C591DA10-95C2-4E7B-A2E2-223F1AB404BD}" presName="Accent" presStyleLbl="bgShp" presStyleIdx="0" presStyleCnt="6"/>
      <dgm:spPr/>
    </dgm:pt>
    <dgm:pt modelId="{6306728B-CD5D-4A56-BAC4-9BB4F539B07A}" type="pres">
      <dgm:prSet presAssocID="{C591DA10-95C2-4E7B-A2E2-223F1AB404BD}" presName="Child1" presStyleLbl="node1" presStyleIdx="0" presStyleCnt="6">
        <dgm:presLayoutVars>
          <dgm:chMax val="0"/>
          <dgm:chPref val="0"/>
          <dgm:bulletEnabled val="1"/>
        </dgm:presLayoutVars>
      </dgm:prSet>
      <dgm:spPr/>
      <dgm:t>
        <a:bodyPr/>
        <a:lstStyle/>
        <a:p>
          <a:endParaRPr lang="it-IT"/>
        </a:p>
      </dgm:t>
    </dgm:pt>
    <dgm:pt modelId="{9424E2F4-CDA1-480E-ABE0-AD09E4230C4D}" type="pres">
      <dgm:prSet presAssocID="{D43B4D3C-68F6-48EA-B77F-F9540E008D2C}" presName="Accent2" presStyleCnt="0"/>
      <dgm:spPr/>
    </dgm:pt>
    <dgm:pt modelId="{36328E26-980E-45D7-AF00-74B20467EA73}" type="pres">
      <dgm:prSet presAssocID="{D43B4D3C-68F6-48EA-B77F-F9540E008D2C}" presName="Accent" presStyleLbl="bgShp" presStyleIdx="1" presStyleCnt="6"/>
      <dgm:spPr/>
    </dgm:pt>
    <dgm:pt modelId="{C0DB1C8D-AE17-4161-B03C-4C8BD00E9EDD}" type="pres">
      <dgm:prSet presAssocID="{D43B4D3C-68F6-48EA-B77F-F9540E008D2C}" presName="Child2" presStyleLbl="node1" presStyleIdx="1" presStyleCnt="6">
        <dgm:presLayoutVars>
          <dgm:chMax val="0"/>
          <dgm:chPref val="0"/>
          <dgm:bulletEnabled val="1"/>
        </dgm:presLayoutVars>
      </dgm:prSet>
      <dgm:spPr/>
      <dgm:t>
        <a:bodyPr/>
        <a:lstStyle/>
        <a:p>
          <a:endParaRPr lang="it-IT"/>
        </a:p>
      </dgm:t>
    </dgm:pt>
    <dgm:pt modelId="{CC0BA64B-4C0E-435C-93BB-364A86F9F4D6}" type="pres">
      <dgm:prSet presAssocID="{537E61D6-83FA-4631-A2D6-A6AC2F45A720}" presName="Accent3" presStyleCnt="0"/>
      <dgm:spPr/>
    </dgm:pt>
    <dgm:pt modelId="{ED0D69F1-03DF-4112-9489-9D0685122CB4}" type="pres">
      <dgm:prSet presAssocID="{537E61D6-83FA-4631-A2D6-A6AC2F45A720}" presName="Accent" presStyleLbl="bgShp" presStyleIdx="2" presStyleCnt="6"/>
      <dgm:spPr/>
    </dgm:pt>
    <dgm:pt modelId="{65EA7F73-C370-430E-9B97-59FD17E40E33}" type="pres">
      <dgm:prSet presAssocID="{537E61D6-83FA-4631-A2D6-A6AC2F45A720}" presName="Child3" presStyleLbl="node1" presStyleIdx="2" presStyleCnt="6">
        <dgm:presLayoutVars>
          <dgm:chMax val="0"/>
          <dgm:chPref val="0"/>
          <dgm:bulletEnabled val="1"/>
        </dgm:presLayoutVars>
      </dgm:prSet>
      <dgm:spPr/>
      <dgm:t>
        <a:bodyPr/>
        <a:lstStyle/>
        <a:p>
          <a:endParaRPr lang="it-IT"/>
        </a:p>
      </dgm:t>
    </dgm:pt>
    <dgm:pt modelId="{10DE8530-18F9-40D5-9529-94112B7D18D6}" type="pres">
      <dgm:prSet presAssocID="{B4F23654-40FC-477D-AEDB-AC36173E598F}" presName="Accent4" presStyleCnt="0"/>
      <dgm:spPr/>
    </dgm:pt>
    <dgm:pt modelId="{ED37FE05-D480-42B1-B2FE-E5B7767C9294}" type="pres">
      <dgm:prSet presAssocID="{B4F23654-40FC-477D-AEDB-AC36173E598F}" presName="Accent" presStyleLbl="bgShp" presStyleIdx="3" presStyleCnt="6"/>
      <dgm:spPr/>
    </dgm:pt>
    <dgm:pt modelId="{0DE65716-3A67-4213-ADB6-418A503AB838}" type="pres">
      <dgm:prSet presAssocID="{B4F23654-40FC-477D-AEDB-AC36173E598F}" presName="Child4" presStyleLbl="node1" presStyleIdx="3" presStyleCnt="6">
        <dgm:presLayoutVars>
          <dgm:chMax val="0"/>
          <dgm:chPref val="0"/>
          <dgm:bulletEnabled val="1"/>
        </dgm:presLayoutVars>
      </dgm:prSet>
      <dgm:spPr/>
      <dgm:t>
        <a:bodyPr/>
        <a:lstStyle/>
        <a:p>
          <a:endParaRPr lang="it-IT"/>
        </a:p>
      </dgm:t>
    </dgm:pt>
    <dgm:pt modelId="{39095BEF-688B-4D1E-84F1-3AA4BEF6D8F3}" type="pres">
      <dgm:prSet presAssocID="{478420E7-EE33-4D66-A165-B889A469DEDF}" presName="Accent5" presStyleCnt="0"/>
      <dgm:spPr/>
    </dgm:pt>
    <dgm:pt modelId="{36D6D4A0-B586-4101-9073-5CB4A8F4D777}" type="pres">
      <dgm:prSet presAssocID="{478420E7-EE33-4D66-A165-B889A469DEDF}" presName="Accent" presStyleLbl="bgShp" presStyleIdx="4" presStyleCnt="6"/>
      <dgm:spPr/>
    </dgm:pt>
    <dgm:pt modelId="{E02F2A12-3A44-4E26-A797-431C1ADD6DF4}" type="pres">
      <dgm:prSet presAssocID="{478420E7-EE33-4D66-A165-B889A469DEDF}" presName="Child5" presStyleLbl="node1" presStyleIdx="4" presStyleCnt="6">
        <dgm:presLayoutVars>
          <dgm:chMax val="0"/>
          <dgm:chPref val="0"/>
          <dgm:bulletEnabled val="1"/>
        </dgm:presLayoutVars>
      </dgm:prSet>
      <dgm:spPr/>
      <dgm:t>
        <a:bodyPr/>
        <a:lstStyle/>
        <a:p>
          <a:endParaRPr lang="it-IT"/>
        </a:p>
      </dgm:t>
    </dgm:pt>
    <dgm:pt modelId="{101B053B-BF9B-4188-93FB-C844C833BB81}" type="pres">
      <dgm:prSet presAssocID="{661D2783-9600-4F55-A708-840F3E5B5DCD}" presName="Accent6" presStyleCnt="0"/>
      <dgm:spPr/>
    </dgm:pt>
    <dgm:pt modelId="{AE203F56-3023-483B-800A-E3D5357411ED}" type="pres">
      <dgm:prSet presAssocID="{661D2783-9600-4F55-A708-840F3E5B5DCD}" presName="Accent" presStyleLbl="bgShp" presStyleIdx="5" presStyleCnt="6"/>
      <dgm:spPr/>
    </dgm:pt>
    <dgm:pt modelId="{04F7474D-468D-4291-9D8A-EE25E484ACEF}" type="pres">
      <dgm:prSet presAssocID="{661D2783-9600-4F55-A708-840F3E5B5DCD}" presName="Child6" presStyleLbl="node1" presStyleIdx="5" presStyleCnt="6">
        <dgm:presLayoutVars>
          <dgm:chMax val="0"/>
          <dgm:chPref val="0"/>
          <dgm:bulletEnabled val="1"/>
        </dgm:presLayoutVars>
      </dgm:prSet>
      <dgm:spPr/>
      <dgm:t>
        <a:bodyPr/>
        <a:lstStyle/>
        <a:p>
          <a:endParaRPr lang="it-IT"/>
        </a:p>
      </dgm:t>
    </dgm:pt>
  </dgm:ptLst>
  <dgm:cxnLst>
    <dgm:cxn modelId="{1D7290C4-80E2-4786-B28A-A2F8CF63FE19}" srcId="{CE8F5128-A53B-4167-97D9-F0336D458B91}" destId="{478420E7-EE33-4D66-A165-B889A469DEDF}" srcOrd="4" destOrd="0" parTransId="{CA69538F-3B5A-4919-B663-4BC18D21414A}" sibTransId="{0E373879-38D3-4975-B96A-F8B13A553C62}"/>
    <dgm:cxn modelId="{36B43FBB-42C3-4980-B585-79BA38E9AD35}" srcId="{CE8F5128-A53B-4167-97D9-F0336D458B91}" destId="{B4F23654-40FC-477D-AEDB-AC36173E598F}" srcOrd="3" destOrd="0" parTransId="{07810145-4C31-4CC3-A432-D1DF3E220661}" sibTransId="{3B2651D0-9717-4040-B42C-2C9D7A19348C}"/>
    <dgm:cxn modelId="{62B6864A-1747-498B-A582-3F0C1489B636}" srcId="{CE8F5128-A53B-4167-97D9-F0336D458B91}" destId="{C591DA10-95C2-4E7B-A2E2-223F1AB404BD}" srcOrd="0" destOrd="0" parTransId="{A7D1DF44-AB8A-4A9F-BD4E-0C19BD2C838D}" sibTransId="{9FDAAAD5-5794-4530-B162-AF9BB4AC3FEB}"/>
    <dgm:cxn modelId="{BFAB3690-72D4-4EB0-AD98-00610DD1177C}" srcId="{6A16E96F-9599-4277-AFD4-B2420FAD267C}" destId="{CE8F5128-A53B-4167-97D9-F0336D458B91}" srcOrd="0" destOrd="0" parTransId="{7E5DB649-693D-4C91-8517-40BF9E361801}" sibTransId="{98BF4D42-D059-4860-A62D-EC08ED09AC3A}"/>
    <dgm:cxn modelId="{A8C4BE5B-D28A-4EA3-A3EC-30D0C2CD3EAA}" type="presOf" srcId="{661D2783-9600-4F55-A708-840F3E5B5DCD}" destId="{04F7474D-468D-4291-9D8A-EE25E484ACEF}" srcOrd="0" destOrd="0" presId="urn:microsoft.com/office/officeart/2011/layout/HexagonRadial"/>
    <dgm:cxn modelId="{2AFF1D9F-D107-4260-9320-9080A626C510}" type="presOf" srcId="{CE8F5128-A53B-4167-97D9-F0336D458B91}" destId="{1750EEA3-753A-4CBF-AD91-D53DCFDFA479}" srcOrd="0" destOrd="0" presId="urn:microsoft.com/office/officeart/2011/layout/HexagonRadial"/>
    <dgm:cxn modelId="{9D7B2A5A-9FB7-4E2D-B1F3-34387C120886}" type="presOf" srcId="{C591DA10-95C2-4E7B-A2E2-223F1AB404BD}" destId="{6306728B-CD5D-4A56-BAC4-9BB4F539B07A}" srcOrd="0" destOrd="0" presId="urn:microsoft.com/office/officeart/2011/layout/HexagonRadial"/>
    <dgm:cxn modelId="{5BB7C99E-75E5-4EC1-A233-3490BDF4538C}" type="presOf" srcId="{6A16E96F-9599-4277-AFD4-B2420FAD267C}" destId="{68F88D90-9B35-4D5E-9230-5C93D65B445C}" srcOrd="0" destOrd="0" presId="urn:microsoft.com/office/officeart/2011/layout/HexagonRadial"/>
    <dgm:cxn modelId="{8A29A14C-F287-46AC-A388-965ADFD37668}" type="presOf" srcId="{B4F23654-40FC-477D-AEDB-AC36173E598F}" destId="{0DE65716-3A67-4213-ADB6-418A503AB838}" srcOrd="0" destOrd="0" presId="urn:microsoft.com/office/officeart/2011/layout/HexagonRadial"/>
    <dgm:cxn modelId="{E36CC67A-7863-4E27-A9E4-A4AEA1152CC9}" srcId="{CE8F5128-A53B-4167-97D9-F0336D458B91}" destId="{D43B4D3C-68F6-48EA-B77F-F9540E008D2C}" srcOrd="1" destOrd="0" parTransId="{244EF5D1-E109-4A9C-B3E1-3ABD2955F029}" sibTransId="{85F4F520-C092-451D-84E6-4ED0229DDF76}"/>
    <dgm:cxn modelId="{5FFABB1A-66C4-4EFA-8334-2DF18450A75D}" type="presOf" srcId="{478420E7-EE33-4D66-A165-B889A469DEDF}" destId="{E02F2A12-3A44-4E26-A797-431C1ADD6DF4}" srcOrd="0" destOrd="0" presId="urn:microsoft.com/office/officeart/2011/layout/HexagonRadial"/>
    <dgm:cxn modelId="{C0AC8089-7DC5-4595-A3E9-E9D9E0554E1F}" srcId="{CE8F5128-A53B-4167-97D9-F0336D458B91}" destId="{661D2783-9600-4F55-A708-840F3E5B5DCD}" srcOrd="5" destOrd="0" parTransId="{DE26FF53-590A-4B40-B991-28E9903B2C8F}" sibTransId="{1D34DDF3-F32A-4F27-94D2-273B499B7B29}"/>
    <dgm:cxn modelId="{117718F8-3A36-4748-BEC5-8EC9A4C9D0F0}" type="presOf" srcId="{537E61D6-83FA-4631-A2D6-A6AC2F45A720}" destId="{65EA7F73-C370-430E-9B97-59FD17E40E33}" srcOrd="0" destOrd="0" presId="urn:microsoft.com/office/officeart/2011/layout/HexagonRadial"/>
    <dgm:cxn modelId="{4D094976-1E34-445D-9D6B-924EC1F2CD30}" type="presOf" srcId="{D43B4D3C-68F6-48EA-B77F-F9540E008D2C}" destId="{C0DB1C8D-AE17-4161-B03C-4C8BD00E9EDD}" srcOrd="0" destOrd="0" presId="urn:microsoft.com/office/officeart/2011/layout/HexagonRadial"/>
    <dgm:cxn modelId="{7F82B77F-DFC5-4E27-8126-EC961CE293ED}" srcId="{CE8F5128-A53B-4167-97D9-F0336D458B91}" destId="{537E61D6-83FA-4631-A2D6-A6AC2F45A720}" srcOrd="2" destOrd="0" parTransId="{C4B2F429-9054-4A80-A4FF-74B1470F1BE9}" sibTransId="{D2F8C036-F9D2-4B29-9D65-434E4DB26D54}"/>
    <dgm:cxn modelId="{D79D9FC6-BB84-48B6-9205-B9BABADEDAB2}" type="presParOf" srcId="{68F88D90-9B35-4D5E-9230-5C93D65B445C}" destId="{1750EEA3-753A-4CBF-AD91-D53DCFDFA479}" srcOrd="0" destOrd="0" presId="urn:microsoft.com/office/officeart/2011/layout/HexagonRadial"/>
    <dgm:cxn modelId="{5819B14E-3F7B-4AA1-B304-1F0CCDE2E9B5}" type="presParOf" srcId="{68F88D90-9B35-4D5E-9230-5C93D65B445C}" destId="{C63DBD58-659A-4282-A6BD-9B52D744AD39}" srcOrd="1" destOrd="0" presId="urn:microsoft.com/office/officeart/2011/layout/HexagonRadial"/>
    <dgm:cxn modelId="{AB383838-0DE7-4995-9358-799465C06E6E}" type="presParOf" srcId="{C63DBD58-659A-4282-A6BD-9B52D744AD39}" destId="{54E67A49-8677-4529-981D-BB5F23FCB749}" srcOrd="0" destOrd="0" presId="urn:microsoft.com/office/officeart/2011/layout/HexagonRadial"/>
    <dgm:cxn modelId="{69ED894F-5774-41C9-8051-F674AF8ADEB7}" type="presParOf" srcId="{68F88D90-9B35-4D5E-9230-5C93D65B445C}" destId="{6306728B-CD5D-4A56-BAC4-9BB4F539B07A}" srcOrd="2" destOrd="0" presId="urn:microsoft.com/office/officeart/2011/layout/HexagonRadial"/>
    <dgm:cxn modelId="{56D641D2-D08F-4AAE-B53C-78A05F0C7F4E}" type="presParOf" srcId="{68F88D90-9B35-4D5E-9230-5C93D65B445C}" destId="{9424E2F4-CDA1-480E-ABE0-AD09E4230C4D}" srcOrd="3" destOrd="0" presId="urn:microsoft.com/office/officeart/2011/layout/HexagonRadial"/>
    <dgm:cxn modelId="{9EA2BF02-E33F-48A9-B598-B012E9326734}" type="presParOf" srcId="{9424E2F4-CDA1-480E-ABE0-AD09E4230C4D}" destId="{36328E26-980E-45D7-AF00-74B20467EA73}" srcOrd="0" destOrd="0" presId="urn:microsoft.com/office/officeart/2011/layout/HexagonRadial"/>
    <dgm:cxn modelId="{83E666B0-F1A2-4CA7-80EC-C7BAF49E5609}" type="presParOf" srcId="{68F88D90-9B35-4D5E-9230-5C93D65B445C}" destId="{C0DB1C8D-AE17-4161-B03C-4C8BD00E9EDD}" srcOrd="4" destOrd="0" presId="urn:microsoft.com/office/officeart/2011/layout/HexagonRadial"/>
    <dgm:cxn modelId="{F602D741-0D72-4FF6-936E-01B22FCA1224}" type="presParOf" srcId="{68F88D90-9B35-4D5E-9230-5C93D65B445C}" destId="{CC0BA64B-4C0E-435C-93BB-364A86F9F4D6}" srcOrd="5" destOrd="0" presId="urn:microsoft.com/office/officeart/2011/layout/HexagonRadial"/>
    <dgm:cxn modelId="{B5CAFAF3-25E3-4831-9F4E-9E0E9DE7290C}" type="presParOf" srcId="{CC0BA64B-4C0E-435C-93BB-364A86F9F4D6}" destId="{ED0D69F1-03DF-4112-9489-9D0685122CB4}" srcOrd="0" destOrd="0" presId="urn:microsoft.com/office/officeart/2011/layout/HexagonRadial"/>
    <dgm:cxn modelId="{86FDF50E-5080-4209-BD07-42CA096A181B}" type="presParOf" srcId="{68F88D90-9B35-4D5E-9230-5C93D65B445C}" destId="{65EA7F73-C370-430E-9B97-59FD17E40E33}" srcOrd="6" destOrd="0" presId="urn:microsoft.com/office/officeart/2011/layout/HexagonRadial"/>
    <dgm:cxn modelId="{EF185416-B182-4CAA-BC34-BE323301895A}" type="presParOf" srcId="{68F88D90-9B35-4D5E-9230-5C93D65B445C}" destId="{10DE8530-18F9-40D5-9529-94112B7D18D6}" srcOrd="7" destOrd="0" presId="urn:microsoft.com/office/officeart/2011/layout/HexagonRadial"/>
    <dgm:cxn modelId="{26DC55BC-7D05-493A-BBDE-D18175EC82B7}" type="presParOf" srcId="{10DE8530-18F9-40D5-9529-94112B7D18D6}" destId="{ED37FE05-D480-42B1-B2FE-E5B7767C9294}" srcOrd="0" destOrd="0" presId="urn:microsoft.com/office/officeart/2011/layout/HexagonRadial"/>
    <dgm:cxn modelId="{21C31041-E397-4F3C-AC2B-D791FDD1D205}" type="presParOf" srcId="{68F88D90-9B35-4D5E-9230-5C93D65B445C}" destId="{0DE65716-3A67-4213-ADB6-418A503AB838}" srcOrd="8" destOrd="0" presId="urn:microsoft.com/office/officeart/2011/layout/HexagonRadial"/>
    <dgm:cxn modelId="{E8FCABBF-686E-4944-BB09-80CEB471AAB7}" type="presParOf" srcId="{68F88D90-9B35-4D5E-9230-5C93D65B445C}" destId="{39095BEF-688B-4D1E-84F1-3AA4BEF6D8F3}" srcOrd="9" destOrd="0" presId="urn:microsoft.com/office/officeart/2011/layout/HexagonRadial"/>
    <dgm:cxn modelId="{F6B32E4C-402F-4028-98AE-64058C3F34C5}" type="presParOf" srcId="{39095BEF-688B-4D1E-84F1-3AA4BEF6D8F3}" destId="{36D6D4A0-B586-4101-9073-5CB4A8F4D777}" srcOrd="0" destOrd="0" presId="urn:microsoft.com/office/officeart/2011/layout/HexagonRadial"/>
    <dgm:cxn modelId="{2412E83A-781C-48C6-9E63-65D2DE234E0F}" type="presParOf" srcId="{68F88D90-9B35-4D5E-9230-5C93D65B445C}" destId="{E02F2A12-3A44-4E26-A797-431C1ADD6DF4}" srcOrd="10" destOrd="0" presId="urn:microsoft.com/office/officeart/2011/layout/HexagonRadial"/>
    <dgm:cxn modelId="{7B22DC14-F57C-40F6-A1FF-15D0B8A11F58}" type="presParOf" srcId="{68F88D90-9B35-4D5E-9230-5C93D65B445C}" destId="{101B053B-BF9B-4188-93FB-C844C833BB81}" srcOrd="11" destOrd="0" presId="urn:microsoft.com/office/officeart/2011/layout/HexagonRadial"/>
    <dgm:cxn modelId="{9470A7A1-1AB6-46EF-8CCC-8D8043E9C998}" type="presParOf" srcId="{101B053B-BF9B-4188-93FB-C844C833BB81}" destId="{AE203F56-3023-483B-800A-E3D5357411ED}" srcOrd="0" destOrd="0" presId="urn:microsoft.com/office/officeart/2011/layout/HexagonRadial"/>
    <dgm:cxn modelId="{612A9B27-D99C-4AF3-B4F0-10FC21ACE4D5}" type="presParOf" srcId="{68F88D90-9B35-4D5E-9230-5C93D65B445C}" destId="{04F7474D-468D-4291-9D8A-EE25E484ACEF}" srcOrd="12"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6E96F-9599-4277-AFD4-B2420FAD267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it-IT"/>
        </a:p>
      </dgm:t>
    </dgm:pt>
    <dgm:pt modelId="{CE8F5128-A53B-4167-97D9-F0336D458B91}">
      <dgm:prSet phldrT="[Testo]">
        <dgm:style>
          <a:lnRef idx="1">
            <a:schemeClr val="accent5"/>
          </a:lnRef>
          <a:fillRef idx="2">
            <a:schemeClr val="accent5"/>
          </a:fillRef>
          <a:effectRef idx="1">
            <a:schemeClr val="accent5"/>
          </a:effectRef>
          <a:fontRef idx="minor">
            <a:schemeClr val="dk1"/>
          </a:fontRef>
        </dgm:style>
      </dgm:prSet>
      <dgm:spPr/>
      <dgm:t>
        <a:bodyPr/>
        <a:lstStyle/>
        <a:p>
          <a:r>
            <a:rPr lang="it-IT" b="1" dirty="0" smtClean="0"/>
            <a:t>Tipologia del SOGGETTO / soggetti beneficiari</a:t>
          </a:r>
          <a:endParaRPr lang="it-IT" b="1" dirty="0"/>
        </a:p>
      </dgm:t>
    </dgm:pt>
    <dgm:pt modelId="{7E5DB649-693D-4C91-8517-40BF9E361801}" type="parTrans" cxnId="{BFAB3690-72D4-4EB0-AD98-00610DD1177C}">
      <dgm:prSet/>
      <dgm:spPr/>
      <dgm:t>
        <a:bodyPr/>
        <a:lstStyle/>
        <a:p>
          <a:endParaRPr lang="it-IT"/>
        </a:p>
      </dgm:t>
    </dgm:pt>
    <dgm:pt modelId="{98BF4D42-D059-4860-A62D-EC08ED09AC3A}" type="sibTrans" cxnId="{BFAB3690-72D4-4EB0-AD98-00610DD1177C}">
      <dgm:prSet/>
      <dgm:spPr/>
      <dgm:t>
        <a:bodyPr/>
        <a:lstStyle/>
        <a:p>
          <a:endParaRPr lang="it-IT"/>
        </a:p>
      </dgm:t>
    </dgm:pt>
    <dgm:pt modelId="{C591DA10-95C2-4E7B-A2E2-223F1AB404BD}">
      <dgm:prSet phldrT="[Testo]" custT="1">
        <dgm:style>
          <a:lnRef idx="1">
            <a:schemeClr val="accent5"/>
          </a:lnRef>
          <a:fillRef idx="2">
            <a:schemeClr val="accent5"/>
          </a:fillRef>
          <a:effectRef idx="1">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750" b="1" dirty="0" smtClean="0"/>
        </a:p>
        <a:p>
          <a:pPr marL="0" marR="0" indent="0" defTabSz="914400" eaLnBrk="1" fontAlgn="auto" latinLnBrk="0" hangingPunct="1">
            <a:lnSpc>
              <a:spcPct val="100000"/>
            </a:lnSpc>
            <a:spcBef>
              <a:spcPts val="0"/>
            </a:spcBef>
            <a:spcAft>
              <a:spcPts val="0"/>
            </a:spcAft>
            <a:buClrTx/>
            <a:buSzTx/>
            <a:buFontTx/>
            <a:buNone/>
            <a:tabLst/>
            <a:defRPr/>
          </a:pPr>
          <a:r>
            <a:rPr lang="it-IT" sz="750" b="1" dirty="0" smtClean="0"/>
            <a:t>TITOLI DI DISPONIBILITÀ/  PROPRIETÀ DELL’ IMMOBILE</a:t>
          </a:r>
        </a:p>
        <a:p>
          <a:pPr defTabSz="400050">
            <a:lnSpc>
              <a:spcPct val="90000"/>
            </a:lnSpc>
            <a:spcBef>
              <a:spcPct val="0"/>
            </a:spcBef>
            <a:spcAft>
              <a:spcPct val="35000"/>
            </a:spcAft>
          </a:pPr>
          <a:endParaRPr lang="it-IT" sz="750" b="1" dirty="0"/>
        </a:p>
      </dgm:t>
    </dgm:pt>
    <dgm:pt modelId="{A7D1DF44-AB8A-4A9F-BD4E-0C19BD2C838D}" type="parTrans" cxnId="{62B6864A-1747-498B-A582-3F0C1489B636}">
      <dgm:prSet/>
      <dgm:spPr/>
      <dgm:t>
        <a:bodyPr/>
        <a:lstStyle/>
        <a:p>
          <a:endParaRPr lang="it-IT"/>
        </a:p>
      </dgm:t>
    </dgm:pt>
    <dgm:pt modelId="{9FDAAAD5-5794-4530-B162-AF9BB4AC3FEB}" type="sibTrans" cxnId="{62B6864A-1747-498B-A582-3F0C1489B636}">
      <dgm:prSet/>
      <dgm:spPr/>
      <dgm:t>
        <a:bodyPr/>
        <a:lstStyle/>
        <a:p>
          <a:endParaRPr lang="it-IT"/>
        </a:p>
      </dgm:t>
    </dgm:pt>
    <dgm:pt modelId="{D43B4D3C-68F6-48EA-B77F-F9540E008D2C}">
      <dgm:prSet phldrT="[Testo]" custT="1">
        <dgm:style>
          <a:lnRef idx="1">
            <a:schemeClr val="accent1"/>
          </a:lnRef>
          <a:fillRef idx="2">
            <a:schemeClr val="accent1"/>
          </a:fillRef>
          <a:effectRef idx="1">
            <a:schemeClr val="accent1"/>
          </a:effectRef>
          <a:fontRef idx="minor">
            <a:schemeClr val="dk1"/>
          </a:fontRef>
        </dgm:style>
      </dgm:prSet>
      <dgm:spPr/>
      <dgm:t>
        <a:bodyPr/>
        <a:lstStyle/>
        <a:p>
          <a:r>
            <a:rPr lang="it-IT" sz="750" b="1" dirty="0" smtClean="0"/>
            <a:t>REGOLARITÀ FISCALE DELL’ IMMOBILE</a:t>
          </a:r>
          <a:endParaRPr lang="it-IT" sz="750" b="1" dirty="0"/>
        </a:p>
      </dgm:t>
    </dgm:pt>
    <dgm:pt modelId="{244EF5D1-E109-4A9C-B3E1-3ABD2955F029}" type="parTrans" cxnId="{E36CC67A-7863-4E27-A9E4-A4AEA1152CC9}">
      <dgm:prSet/>
      <dgm:spPr/>
      <dgm:t>
        <a:bodyPr/>
        <a:lstStyle/>
        <a:p>
          <a:endParaRPr lang="it-IT"/>
        </a:p>
      </dgm:t>
    </dgm:pt>
    <dgm:pt modelId="{85F4F520-C092-451D-84E6-4ED0229DDF76}" type="sibTrans" cxnId="{E36CC67A-7863-4E27-A9E4-A4AEA1152CC9}">
      <dgm:prSet/>
      <dgm:spPr/>
      <dgm:t>
        <a:bodyPr/>
        <a:lstStyle/>
        <a:p>
          <a:endParaRPr lang="it-IT"/>
        </a:p>
      </dgm:t>
    </dgm:pt>
    <dgm:pt modelId="{537E61D6-83FA-4631-A2D6-A6AC2F45A720}">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it-IT" sz="750" b="1" dirty="0" smtClean="0"/>
            <a:t>AUTOCERTIFICAZIONI varie</a:t>
          </a:r>
          <a:endParaRPr lang="it-IT" sz="750" b="1" dirty="0"/>
        </a:p>
      </dgm:t>
    </dgm:pt>
    <dgm:pt modelId="{C4B2F429-9054-4A80-A4FF-74B1470F1BE9}" type="parTrans" cxnId="{7F82B77F-DFC5-4E27-8126-EC961CE293ED}">
      <dgm:prSet/>
      <dgm:spPr/>
      <dgm:t>
        <a:bodyPr/>
        <a:lstStyle/>
        <a:p>
          <a:endParaRPr lang="it-IT"/>
        </a:p>
      </dgm:t>
    </dgm:pt>
    <dgm:pt modelId="{D2F8C036-F9D2-4B29-9D65-434E4DB26D54}" type="sibTrans" cxnId="{7F82B77F-DFC5-4E27-8126-EC961CE293ED}">
      <dgm:prSet/>
      <dgm:spPr/>
      <dgm:t>
        <a:bodyPr/>
        <a:lstStyle/>
        <a:p>
          <a:endParaRPr lang="it-IT"/>
        </a:p>
      </dgm:t>
    </dgm:pt>
    <dgm:pt modelId="{B4F23654-40FC-477D-AEDB-AC36173E598F}">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it-IT" sz="750" b="1" dirty="0" smtClean="0"/>
            <a:t>ATTESTAZIONI SULL'UTILIZZO DEL BONUS</a:t>
          </a:r>
          <a:endParaRPr lang="it-IT" sz="750" b="1" dirty="0"/>
        </a:p>
      </dgm:t>
    </dgm:pt>
    <dgm:pt modelId="{07810145-4C31-4CC3-A432-D1DF3E220661}" type="parTrans" cxnId="{36B43FBB-42C3-4980-B585-79BA38E9AD35}">
      <dgm:prSet/>
      <dgm:spPr/>
      <dgm:t>
        <a:bodyPr/>
        <a:lstStyle/>
        <a:p>
          <a:endParaRPr lang="it-IT"/>
        </a:p>
      </dgm:t>
    </dgm:pt>
    <dgm:pt modelId="{3B2651D0-9717-4040-B42C-2C9D7A19348C}" type="sibTrans" cxnId="{36B43FBB-42C3-4980-B585-79BA38E9AD35}">
      <dgm:prSet/>
      <dgm:spPr/>
      <dgm:t>
        <a:bodyPr/>
        <a:lstStyle/>
        <a:p>
          <a:endParaRPr lang="it-IT"/>
        </a:p>
      </dgm:t>
    </dgm:pt>
    <dgm:pt modelId="{478420E7-EE33-4D66-A165-B889A469DEDF}">
      <dgm:prSet phldrT="[Testo]" custT="1">
        <dgm:style>
          <a:lnRef idx="1">
            <a:schemeClr val="accent4"/>
          </a:lnRef>
          <a:fillRef idx="2">
            <a:schemeClr val="accent4"/>
          </a:fillRef>
          <a:effectRef idx="1">
            <a:schemeClr val="accent4"/>
          </a:effectRef>
          <a:fontRef idx="minor">
            <a:schemeClr val="dk1"/>
          </a:fontRef>
        </dgm:style>
      </dgm:prSet>
      <dgm:spPr/>
      <dgm:t>
        <a:bodyPr/>
        <a:lstStyle/>
        <a:p>
          <a:r>
            <a:rPr lang="it-IT" sz="750" b="1" dirty="0" smtClean="0"/>
            <a:t>ANALISI FINANZIARIE PRELIMINARI</a:t>
          </a:r>
          <a:endParaRPr lang="it-IT" sz="750" b="1" dirty="0"/>
        </a:p>
      </dgm:t>
    </dgm:pt>
    <dgm:pt modelId="{CA69538F-3B5A-4919-B663-4BC18D21414A}" type="parTrans" cxnId="{1D7290C4-80E2-4786-B28A-A2F8CF63FE19}">
      <dgm:prSet/>
      <dgm:spPr/>
      <dgm:t>
        <a:bodyPr/>
        <a:lstStyle/>
        <a:p>
          <a:endParaRPr lang="it-IT"/>
        </a:p>
      </dgm:t>
    </dgm:pt>
    <dgm:pt modelId="{0E373879-38D3-4975-B96A-F8B13A553C62}" type="sibTrans" cxnId="{1D7290C4-80E2-4786-B28A-A2F8CF63FE19}">
      <dgm:prSet/>
      <dgm:spPr/>
      <dgm:t>
        <a:bodyPr/>
        <a:lstStyle/>
        <a:p>
          <a:endParaRPr lang="it-IT"/>
        </a:p>
      </dgm:t>
    </dgm:pt>
    <dgm:pt modelId="{661D2783-9600-4F55-A708-840F3E5B5DCD}">
      <dgm:prSet phldrT="[Testo]" custT="1">
        <dgm:style>
          <a:lnRef idx="1">
            <a:schemeClr val="accent4"/>
          </a:lnRef>
          <a:fillRef idx="2">
            <a:schemeClr val="accent4"/>
          </a:fillRef>
          <a:effectRef idx="1">
            <a:schemeClr val="accent4"/>
          </a:effectRef>
          <a:fontRef idx="minor">
            <a:schemeClr val="dk1"/>
          </a:fontRef>
        </dgm:style>
      </dgm:prSet>
      <dgm:spPr/>
      <dgm:t>
        <a:bodyPr/>
        <a:lstStyle/>
        <a:p>
          <a:r>
            <a:rPr lang="it-IT" sz="750" b="1" dirty="0" smtClean="0"/>
            <a:t>PRE-ANALISI IMPRESE ESECUTRICI</a:t>
          </a:r>
          <a:endParaRPr lang="it-IT" sz="750" b="1" dirty="0"/>
        </a:p>
      </dgm:t>
    </dgm:pt>
    <dgm:pt modelId="{DE26FF53-590A-4B40-B991-28E9903B2C8F}" type="parTrans" cxnId="{C0AC8089-7DC5-4595-A3E9-E9D9E0554E1F}">
      <dgm:prSet/>
      <dgm:spPr/>
      <dgm:t>
        <a:bodyPr/>
        <a:lstStyle/>
        <a:p>
          <a:endParaRPr lang="it-IT"/>
        </a:p>
      </dgm:t>
    </dgm:pt>
    <dgm:pt modelId="{1D34DDF3-F32A-4F27-94D2-273B499B7B29}" type="sibTrans" cxnId="{C0AC8089-7DC5-4595-A3E9-E9D9E0554E1F}">
      <dgm:prSet/>
      <dgm:spPr/>
      <dgm:t>
        <a:bodyPr/>
        <a:lstStyle/>
        <a:p>
          <a:endParaRPr lang="it-IT"/>
        </a:p>
      </dgm:t>
    </dgm:pt>
    <dgm:pt modelId="{68F88D90-9B35-4D5E-9230-5C93D65B445C}" type="pres">
      <dgm:prSet presAssocID="{6A16E96F-9599-4277-AFD4-B2420FAD267C}" presName="Name0" presStyleCnt="0">
        <dgm:presLayoutVars>
          <dgm:chMax val="1"/>
          <dgm:chPref val="1"/>
          <dgm:dir/>
          <dgm:animOne val="branch"/>
          <dgm:animLvl val="lvl"/>
        </dgm:presLayoutVars>
      </dgm:prSet>
      <dgm:spPr/>
      <dgm:t>
        <a:bodyPr/>
        <a:lstStyle/>
        <a:p>
          <a:endParaRPr lang="it-IT"/>
        </a:p>
      </dgm:t>
    </dgm:pt>
    <dgm:pt modelId="{1750EEA3-753A-4CBF-AD91-D53DCFDFA479}" type="pres">
      <dgm:prSet presAssocID="{CE8F5128-A53B-4167-97D9-F0336D458B91}" presName="Parent" presStyleLbl="node0" presStyleIdx="0" presStyleCnt="1">
        <dgm:presLayoutVars>
          <dgm:chMax val="6"/>
          <dgm:chPref val="6"/>
        </dgm:presLayoutVars>
      </dgm:prSet>
      <dgm:spPr/>
      <dgm:t>
        <a:bodyPr/>
        <a:lstStyle/>
        <a:p>
          <a:endParaRPr lang="it-IT"/>
        </a:p>
      </dgm:t>
    </dgm:pt>
    <dgm:pt modelId="{C63DBD58-659A-4282-A6BD-9B52D744AD39}" type="pres">
      <dgm:prSet presAssocID="{C591DA10-95C2-4E7B-A2E2-223F1AB404BD}" presName="Accent1" presStyleCnt="0"/>
      <dgm:spPr/>
    </dgm:pt>
    <dgm:pt modelId="{54E67A49-8677-4529-981D-BB5F23FCB749}" type="pres">
      <dgm:prSet presAssocID="{C591DA10-95C2-4E7B-A2E2-223F1AB404BD}" presName="Accent" presStyleLbl="bgShp" presStyleIdx="0" presStyleCnt="6"/>
      <dgm:spPr/>
    </dgm:pt>
    <dgm:pt modelId="{6306728B-CD5D-4A56-BAC4-9BB4F539B07A}" type="pres">
      <dgm:prSet presAssocID="{C591DA10-95C2-4E7B-A2E2-223F1AB404BD}" presName="Child1" presStyleLbl="node1" presStyleIdx="0" presStyleCnt="6">
        <dgm:presLayoutVars>
          <dgm:chMax val="0"/>
          <dgm:chPref val="0"/>
          <dgm:bulletEnabled val="1"/>
        </dgm:presLayoutVars>
      </dgm:prSet>
      <dgm:spPr/>
      <dgm:t>
        <a:bodyPr/>
        <a:lstStyle/>
        <a:p>
          <a:endParaRPr lang="it-IT"/>
        </a:p>
      </dgm:t>
    </dgm:pt>
    <dgm:pt modelId="{9424E2F4-CDA1-480E-ABE0-AD09E4230C4D}" type="pres">
      <dgm:prSet presAssocID="{D43B4D3C-68F6-48EA-B77F-F9540E008D2C}" presName="Accent2" presStyleCnt="0"/>
      <dgm:spPr/>
    </dgm:pt>
    <dgm:pt modelId="{36328E26-980E-45D7-AF00-74B20467EA73}" type="pres">
      <dgm:prSet presAssocID="{D43B4D3C-68F6-48EA-B77F-F9540E008D2C}" presName="Accent" presStyleLbl="bgShp" presStyleIdx="1" presStyleCnt="6"/>
      <dgm:spPr/>
    </dgm:pt>
    <dgm:pt modelId="{C0DB1C8D-AE17-4161-B03C-4C8BD00E9EDD}" type="pres">
      <dgm:prSet presAssocID="{D43B4D3C-68F6-48EA-B77F-F9540E008D2C}" presName="Child2" presStyleLbl="node1" presStyleIdx="1" presStyleCnt="6">
        <dgm:presLayoutVars>
          <dgm:chMax val="0"/>
          <dgm:chPref val="0"/>
          <dgm:bulletEnabled val="1"/>
        </dgm:presLayoutVars>
      </dgm:prSet>
      <dgm:spPr/>
      <dgm:t>
        <a:bodyPr/>
        <a:lstStyle/>
        <a:p>
          <a:endParaRPr lang="it-IT"/>
        </a:p>
      </dgm:t>
    </dgm:pt>
    <dgm:pt modelId="{CC0BA64B-4C0E-435C-93BB-364A86F9F4D6}" type="pres">
      <dgm:prSet presAssocID="{537E61D6-83FA-4631-A2D6-A6AC2F45A720}" presName="Accent3" presStyleCnt="0"/>
      <dgm:spPr/>
    </dgm:pt>
    <dgm:pt modelId="{ED0D69F1-03DF-4112-9489-9D0685122CB4}" type="pres">
      <dgm:prSet presAssocID="{537E61D6-83FA-4631-A2D6-A6AC2F45A720}" presName="Accent" presStyleLbl="bgShp" presStyleIdx="2" presStyleCnt="6"/>
      <dgm:spPr/>
    </dgm:pt>
    <dgm:pt modelId="{65EA7F73-C370-430E-9B97-59FD17E40E33}" type="pres">
      <dgm:prSet presAssocID="{537E61D6-83FA-4631-A2D6-A6AC2F45A720}" presName="Child3" presStyleLbl="node1" presStyleIdx="2" presStyleCnt="6">
        <dgm:presLayoutVars>
          <dgm:chMax val="0"/>
          <dgm:chPref val="0"/>
          <dgm:bulletEnabled val="1"/>
        </dgm:presLayoutVars>
      </dgm:prSet>
      <dgm:spPr/>
      <dgm:t>
        <a:bodyPr/>
        <a:lstStyle/>
        <a:p>
          <a:endParaRPr lang="it-IT"/>
        </a:p>
      </dgm:t>
    </dgm:pt>
    <dgm:pt modelId="{10DE8530-18F9-40D5-9529-94112B7D18D6}" type="pres">
      <dgm:prSet presAssocID="{B4F23654-40FC-477D-AEDB-AC36173E598F}" presName="Accent4" presStyleCnt="0"/>
      <dgm:spPr/>
    </dgm:pt>
    <dgm:pt modelId="{ED37FE05-D480-42B1-B2FE-E5B7767C9294}" type="pres">
      <dgm:prSet presAssocID="{B4F23654-40FC-477D-AEDB-AC36173E598F}" presName="Accent" presStyleLbl="bgShp" presStyleIdx="3" presStyleCnt="6"/>
      <dgm:spPr/>
    </dgm:pt>
    <dgm:pt modelId="{0DE65716-3A67-4213-ADB6-418A503AB838}" type="pres">
      <dgm:prSet presAssocID="{B4F23654-40FC-477D-AEDB-AC36173E598F}" presName="Child4" presStyleLbl="node1" presStyleIdx="3" presStyleCnt="6">
        <dgm:presLayoutVars>
          <dgm:chMax val="0"/>
          <dgm:chPref val="0"/>
          <dgm:bulletEnabled val="1"/>
        </dgm:presLayoutVars>
      </dgm:prSet>
      <dgm:spPr/>
      <dgm:t>
        <a:bodyPr/>
        <a:lstStyle/>
        <a:p>
          <a:endParaRPr lang="it-IT"/>
        </a:p>
      </dgm:t>
    </dgm:pt>
    <dgm:pt modelId="{39095BEF-688B-4D1E-84F1-3AA4BEF6D8F3}" type="pres">
      <dgm:prSet presAssocID="{478420E7-EE33-4D66-A165-B889A469DEDF}" presName="Accent5" presStyleCnt="0"/>
      <dgm:spPr/>
    </dgm:pt>
    <dgm:pt modelId="{36D6D4A0-B586-4101-9073-5CB4A8F4D777}" type="pres">
      <dgm:prSet presAssocID="{478420E7-EE33-4D66-A165-B889A469DEDF}" presName="Accent" presStyleLbl="bgShp" presStyleIdx="4" presStyleCnt="6"/>
      <dgm:spPr/>
    </dgm:pt>
    <dgm:pt modelId="{E02F2A12-3A44-4E26-A797-431C1ADD6DF4}" type="pres">
      <dgm:prSet presAssocID="{478420E7-EE33-4D66-A165-B889A469DEDF}" presName="Child5" presStyleLbl="node1" presStyleIdx="4" presStyleCnt="6">
        <dgm:presLayoutVars>
          <dgm:chMax val="0"/>
          <dgm:chPref val="0"/>
          <dgm:bulletEnabled val="1"/>
        </dgm:presLayoutVars>
      </dgm:prSet>
      <dgm:spPr/>
      <dgm:t>
        <a:bodyPr/>
        <a:lstStyle/>
        <a:p>
          <a:endParaRPr lang="it-IT"/>
        </a:p>
      </dgm:t>
    </dgm:pt>
    <dgm:pt modelId="{101B053B-BF9B-4188-93FB-C844C833BB81}" type="pres">
      <dgm:prSet presAssocID="{661D2783-9600-4F55-A708-840F3E5B5DCD}" presName="Accent6" presStyleCnt="0"/>
      <dgm:spPr/>
    </dgm:pt>
    <dgm:pt modelId="{AE203F56-3023-483B-800A-E3D5357411ED}" type="pres">
      <dgm:prSet presAssocID="{661D2783-9600-4F55-A708-840F3E5B5DCD}" presName="Accent" presStyleLbl="bgShp" presStyleIdx="5" presStyleCnt="6"/>
      <dgm:spPr/>
    </dgm:pt>
    <dgm:pt modelId="{04F7474D-468D-4291-9D8A-EE25E484ACEF}" type="pres">
      <dgm:prSet presAssocID="{661D2783-9600-4F55-A708-840F3E5B5DCD}" presName="Child6" presStyleLbl="node1" presStyleIdx="5" presStyleCnt="6">
        <dgm:presLayoutVars>
          <dgm:chMax val="0"/>
          <dgm:chPref val="0"/>
          <dgm:bulletEnabled val="1"/>
        </dgm:presLayoutVars>
      </dgm:prSet>
      <dgm:spPr/>
      <dgm:t>
        <a:bodyPr/>
        <a:lstStyle/>
        <a:p>
          <a:endParaRPr lang="it-IT"/>
        </a:p>
      </dgm:t>
    </dgm:pt>
  </dgm:ptLst>
  <dgm:cxnLst>
    <dgm:cxn modelId="{1D7290C4-80E2-4786-B28A-A2F8CF63FE19}" srcId="{CE8F5128-A53B-4167-97D9-F0336D458B91}" destId="{478420E7-EE33-4D66-A165-B889A469DEDF}" srcOrd="4" destOrd="0" parTransId="{CA69538F-3B5A-4919-B663-4BC18D21414A}" sibTransId="{0E373879-38D3-4975-B96A-F8B13A553C62}"/>
    <dgm:cxn modelId="{36B43FBB-42C3-4980-B585-79BA38E9AD35}" srcId="{CE8F5128-A53B-4167-97D9-F0336D458B91}" destId="{B4F23654-40FC-477D-AEDB-AC36173E598F}" srcOrd="3" destOrd="0" parTransId="{07810145-4C31-4CC3-A432-D1DF3E220661}" sibTransId="{3B2651D0-9717-4040-B42C-2C9D7A19348C}"/>
    <dgm:cxn modelId="{62B6864A-1747-498B-A582-3F0C1489B636}" srcId="{CE8F5128-A53B-4167-97D9-F0336D458B91}" destId="{C591DA10-95C2-4E7B-A2E2-223F1AB404BD}" srcOrd="0" destOrd="0" parTransId="{A7D1DF44-AB8A-4A9F-BD4E-0C19BD2C838D}" sibTransId="{9FDAAAD5-5794-4530-B162-AF9BB4AC3FEB}"/>
    <dgm:cxn modelId="{BFAB3690-72D4-4EB0-AD98-00610DD1177C}" srcId="{6A16E96F-9599-4277-AFD4-B2420FAD267C}" destId="{CE8F5128-A53B-4167-97D9-F0336D458B91}" srcOrd="0" destOrd="0" parTransId="{7E5DB649-693D-4C91-8517-40BF9E361801}" sibTransId="{98BF4D42-D059-4860-A62D-EC08ED09AC3A}"/>
    <dgm:cxn modelId="{C12D1452-5903-4D3D-8802-D1EB0F073FFD}" type="presOf" srcId="{478420E7-EE33-4D66-A165-B889A469DEDF}" destId="{E02F2A12-3A44-4E26-A797-431C1ADD6DF4}" srcOrd="0" destOrd="0" presId="urn:microsoft.com/office/officeart/2011/layout/HexagonRadial"/>
    <dgm:cxn modelId="{8C24F91C-A862-42CF-9B0E-905572C46647}" type="presOf" srcId="{D43B4D3C-68F6-48EA-B77F-F9540E008D2C}" destId="{C0DB1C8D-AE17-4161-B03C-4C8BD00E9EDD}" srcOrd="0" destOrd="0" presId="urn:microsoft.com/office/officeart/2011/layout/HexagonRadial"/>
    <dgm:cxn modelId="{F1CCDC40-A271-4E4F-896A-546DD32959F1}" type="presOf" srcId="{661D2783-9600-4F55-A708-840F3E5B5DCD}" destId="{04F7474D-468D-4291-9D8A-EE25E484ACEF}" srcOrd="0" destOrd="0" presId="urn:microsoft.com/office/officeart/2011/layout/HexagonRadial"/>
    <dgm:cxn modelId="{BC516E29-3B69-48AD-831F-072DAF06292F}" type="presOf" srcId="{B4F23654-40FC-477D-AEDB-AC36173E598F}" destId="{0DE65716-3A67-4213-ADB6-418A503AB838}" srcOrd="0" destOrd="0" presId="urn:microsoft.com/office/officeart/2011/layout/HexagonRadial"/>
    <dgm:cxn modelId="{E36CC67A-7863-4E27-A9E4-A4AEA1152CC9}" srcId="{CE8F5128-A53B-4167-97D9-F0336D458B91}" destId="{D43B4D3C-68F6-48EA-B77F-F9540E008D2C}" srcOrd="1" destOrd="0" parTransId="{244EF5D1-E109-4A9C-B3E1-3ABD2955F029}" sibTransId="{85F4F520-C092-451D-84E6-4ED0229DDF76}"/>
    <dgm:cxn modelId="{C0AC8089-7DC5-4595-A3E9-E9D9E0554E1F}" srcId="{CE8F5128-A53B-4167-97D9-F0336D458B91}" destId="{661D2783-9600-4F55-A708-840F3E5B5DCD}" srcOrd="5" destOrd="0" parTransId="{DE26FF53-590A-4B40-B991-28E9903B2C8F}" sibTransId="{1D34DDF3-F32A-4F27-94D2-273B499B7B29}"/>
    <dgm:cxn modelId="{8C61BA5E-C282-4055-A6E6-DE3361788E15}" type="presOf" srcId="{C591DA10-95C2-4E7B-A2E2-223F1AB404BD}" destId="{6306728B-CD5D-4A56-BAC4-9BB4F539B07A}" srcOrd="0" destOrd="0" presId="urn:microsoft.com/office/officeart/2011/layout/HexagonRadial"/>
    <dgm:cxn modelId="{7D5DDB3B-F1EA-4C83-8FF5-6E4D1BB0C32E}" type="presOf" srcId="{6A16E96F-9599-4277-AFD4-B2420FAD267C}" destId="{68F88D90-9B35-4D5E-9230-5C93D65B445C}" srcOrd="0" destOrd="0" presId="urn:microsoft.com/office/officeart/2011/layout/HexagonRadial"/>
    <dgm:cxn modelId="{440795C8-D7EB-434A-99B3-80B04E01B321}" type="presOf" srcId="{CE8F5128-A53B-4167-97D9-F0336D458B91}" destId="{1750EEA3-753A-4CBF-AD91-D53DCFDFA479}" srcOrd="0" destOrd="0" presId="urn:microsoft.com/office/officeart/2011/layout/HexagonRadial"/>
    <dgm:cxn modelId="{0E37F195-68F7-4A42-87E5-363D6FC40ACE}" type="presOf" srcId="{537E61D6-83FA-4631-A2D6-A6AC2F45A720}" destId="{65EA7F73-C370-430E-9B97-59FD17E40E33}" srcOrd="0" destOrd="0" presId="urn:microsoft.com/office/officeart/2011/layout/HexagonRadial"/>
    <dgm:cxn modelId="{7F82B77F-DFC5-4E27-8126-EC961CE293ED}" srcId="{CE8F5128-A53B-4167-97D9-F0336D458B91}" destId="{537E61D6-83FA-4631-A2D6-A6AC2F45A720}" srcOrd="2" destOrd="0" parTransId="{C4B2F429-9054-4A80-A4FF-74B1470F1BE9}" sibTransId="{D2F8C036-F9D2-4B29-9D65-434E4DB26D54}"/>
    <dgm:cxn modelId="{D05132B1-0B17-47FA-8424-9B76EC55D163}" type="presParOf" srcId="{68F88D90-9B35-4D5E-9230-5C93D65B445C}" destId="{1750EEA3-753A-4CBF-AD91-D53DCFDFA479}" srcOrd="0" destOrd="0" presId="urn:microsoft.com/office/officeart/2011/layout/HexagonRadial"/>
    <dgm:cxn modelId="{BE4844CD-2106-4A5B-B2E6-B0B73AE39103}" type="presParOf" srcId="{68F88D90-9B35-4D5E-9230-5C93D65B445C}" destId="{C63DBD58-659A-4282-A6BD-9B52D744AD39}" srcOrd="1" destOrd="0" presId="urn:microsoft.com/office/officeart/2011/layout/HexagonRadial"/>
    <dgm:cxn modelId="{382B7922-B102-4BED-BBEE-2100D0BFA5DD}" type="presParOf" srcId="{C63DBD58-659A-4282-A6BD-9B52D744AD39}" destId="{54E67A49-8677-4529-981D-BB5F23FCB749}" srcOrd="0" destOrd="0" presId="urn:microsoft.com/office/officeart/2011/layout/HexagonRadial"/>
    <dgm:cxn modelId="{2266984E-EB60-443F-8034-DFC0D9378F08}" type="presParOf" srcId="{68F88D90-9B35-4D5E-9230-5C93D65B445C}" destId="{6306728B-CD5D-4A56-BAC4-9BB4F539B07A}" srcOrd="2" destOrd="0" presId="urn:microsoft.com/office/officeart/2011/layout/HexagonRadial"/>
    <dgm:cxn modelId="{EEF5699B-8DF0-4056-A6B5-7B0494668F06}" type="presParOf" srcId="{68F88D90-9B35-4D5E-9230-5C93D65B445C}" destId="{9424E2F4-CDA1-480E-ABE0-AD09E4230C4D}" srcOrd="3" destOrd="0" presId="urn:microsoft.com/office/officeart/2011/layout/HexagonRadial"/>
    <dgm:cxn modelId="{42A667D5-1ED8-47C3-9DC3-307026DEA726}" type="presParOf" srcId="{9424E2F4-CDA1-480E-ABE0-AD09E4230C4D}" destId="{36328E26-980E-45D7-AF00-74B20467EA73}" srcOrd="0" destOrd="0" presId="urn:microsoft.com/office/officeart/2011/layout/HexagonRadial"/>
    <dgm:cxn modelId="{BA7139F3-8028-4B28-BEFE-EE9BA3E7499D}" type="presParOf" srcId="{68F88D90-9B35-4D5E-9230-5C93D65B445C}" destId="{C0DB1C8D-AE17-4161-B03C-4C8BD00E9EDD}" srcOrd="4" destOrd="0" presId="urn:microsoft.com/office/officeart/2011/layout/HexagonRadial"/>
    <dgm:cxn modelId="{33E411B8-EEA7-4D91-9420-33ADBF22AC9C}" type="presParOf" srcId="{68F88D90-9B35-4D5E-9230-5C93D65B445C}" destId="{CC0BA64B-4C0E-435C-93BB-364A86F9F4D6}" srcOrd="5" destOrd="0" presId="urn:microsoft.com/office/officeart/2011/layout/HexagonRadial"/>
    <dgm:cxn modelId="{8E19F23F-CB58-4040-BD7C-D02EDCA1CBBC}" type="presParOf" srcId="{CC0BA64B-4C0E-435C-93BB-364A86F9F4D6}" destId="{ED0D69F1-03DF-4112-9489-9D0685122CB4}" srcOrd="0" destOrd="0" presId="urn:microsoft.com/office/officeart/2011/layout/HexagonRadial"/>
    <dgm:cxn modelId="{F7F264DC-35AE-4278-A0E4-5903E8D76E22}" type="presParOf" srcId="{68F88D90-9B35-4D5E-9230-5C93D65B445C}" destId="{65EA7F73-C370-430E-9B97-59FD17E40E33}" srcOrd="6" destOrd="0" presId="urn:microsoft.com/office/officeart/2011/layout/HexagonRadial"/>
    <dgm:cxn modelId="{7D1DD122-8CDE-4CFD-AA17-244347A0FA8D}" type="presParOf" srcId="{68F88D90-9B35-4D5E-9230-5C93D65B445C}" destId="{10DE8530-18F9-40D5-9529-94112B7D18D6}" srcOrd="7" destOrd="0" presId="urn:microsoft.com/office/officeart/2011/layout/HexagonRadial"/>
    <dgm:cxn modelId="{122B7D27-7A56-4EEE-9999-6FB91AF695A9}" type="presParOf" srcId="{10DE8530-18F9-40D5-9529-94112B7D18D6}" destId="{ED37FE05-D480-42B1-B2FE-E5B7767C9294}" srcOrd="0" destOrd="0" presId="urn:microsoft.com/office/officeart/2011/layout/HexagonRadial"/>
    <dgm:cxn modelId="{9A0269F3-37B9-4FC6-8EB7-BFBA4B2C6AE9}" type="presParOf" srcId="{68F88D90-9B35-4D5E-9230-5C93D65B445C}" destId="{0DE65716-3A67-4213-ADB6-418A503AB838}" srcOrd="8" destOrd="0" presId="urn:microsoft.com/office/officeart/2011/layout/HexagonRadial"/>
    <dgm:cxn modelId="{7EB45B1E-F9F2-48B7-9B45-65287BEFEB3F}" type="presParOf" srcId="{68F88D90-9B35-4D5E-9230-5C93D65B445C}" destId="{39095BEF-688B-4D1E-84F1-3AA4BEF6D8F3}" srcOrd="9" destOrd="0" presId="urn:microsoft.com/office/officeart/2011/layout/HexagonRadial"/>
    <dgm:cxn modelId="{4C697C52-DFAA-48AD-B353-56C2FCD056F3}" type="presParOf" srcId="{39095BEF-688B-4D1E-84F1-3AA4BEF6D8F3}" destId="{36D6D4A0-B586-4101-9073-5CB4A8F4D777}" srcOrd="0" destOrd="0" presId="urn:microsoft.com/office/officeart/2011/layout/HexagonRadial"/>
    <dgm:cxn modelId="{E649709A-41F8-4DFC-9DCF-00FEC4947CD3}" type="presParOf" srcId="{68F88D90-9B35-4D5E-9230-5C93D65B445C}" destId="{E02F2A12-3A44-4E26-A797-431C1ADD6DF4}" srcOrd="10" destOrd="0" presId="urn:microsoft.com/office/officeart/2011/layout/HexagonRadial"/>
    <dgm:cxn modelId="{659AA98D-2A2C-4909-B86E-83544A527333}" type="presParOf" srcId="{68F88D90-9B35-4D5E-9230-5C93D65B445C}" destId="{101B053B-BF9B-4188-93FB-C844C833BB81}" srcOrd="11" destOrd="0" presId="urn:microsoft.com/office/officeart/2011/layout/HexagonRadial"/>
    <dgm:cxn modelId="{4EBCD248-37AD-400B-9D04-845A8F920A51}" type="presParOf" srcId="{101B053B-BF9B-4188-93FB-C844C833BB81}" destId="{AE203F56-3023-483B-800A-E3D5357411ED}" srcOrd="0" destOrd="0" presId="urn:microsoft.com/office/officeart/2011/layout/HexagonRadial"/>
    <dgm:cxn modelId="{11D33AC6-A730-4D21-8AD4-F321CAC15007}" type="presParOf" srcId="{68F88D90-9B35-4D5E-9230-5C93D65B445C}" destId="{04F7474D-468D-4291-9D8A-EE25E484ACEF}" srcOrd="12"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C75437-20C2-43B2-B432-50AA750A9FA0}" type="doc">
      <dgm:prSet loTypeId="urn:microsoft.com/office/officeart/2005/8/layout/chevron1" loCatId="process" qsTypeId="urn:microsoft.com/office/officeart/2005/8/quickstyle/simple1" qsCatId="simple" csTypeId="urn:microsoft.com/office/officeart/2005/8/colors/accent1_2" csCatId="accent1" phldr="1"/>
      <dgm:spPr/>
    </dgm:pt>
    <dgm:pt modelId="{09E934E7-5E03-414F-813A-713098EB42CC}">
      <dgm:prSet phldrT="[Testo]" custT="1">
        <dgm:style>
          <a:lnRef idx="1">
            <a:schemeClr val="accent5"/>
          </a:lnRef>
          <a:fillRef idx="2">
            <a:schemeClr val="accent5"/>
          </a:fillRef>
          <a:effectRef idx="1">
            <a:schemeClr val="accent5"/>
          </a:effectRef>
          <a:fontRef idx="minor">
            <a:schemeClr val="dk1"/>
          </a:fontRef>
        </dgm:style>
      </dgm:prSet>
      <dgm:spPr/>
      <dgm:t>
        <a:bodyPr/>
        <a:lstStyle/>
        <a:p>
          <a:r>
            <a:rPr lang="it-IT" sz="1200" b="1" kern="1200" dirty="0" smtClean="0">
              <a:solidFill>
                <a:srgbClr val="0070C0"/>
              </a:solidFill>
              <a:latin typeface="+mn-lt"/>
              <a:ea typeface="+mn-ea"/>
              <a:cs typeface="+mn-cs"/>
            </a:rPr>
            <a:t>Incarichi professionali </a:t>
          </a:r>
          <a:endParaRPr lang="it-IT" sz="1200" b="1" kern="1200" dirty="0">
            <a:solidFill>
              <a:srgbClr val="0070C0"/>
            </a:solidFill>
            <a:latin typeface="+mn-lt"/>
            <a:ea typeface="+mn-ea"/>
            <a:cs typeface="+mn-cs"/>
          </a:endParaRPr>
        </a:p>
      </dgm:t>
    </dgm:pt>
    <dgm:pt modelId="{E75CA38D-21EC-409C-8298-D301277CF8F4}" type="parTrans" cxnId="{E63E078B-3EFB-40EB-AA4A-72BB13675D20}">
      <dgm:prSet/>
      <dgm:spPr/>
      <dgm:t>
        <a:bodyPr/>
        <a:lstStyle/>
        <a:p>
          <a:endParaRPr lang="it-IT"/>
        </a:p>
      </dgm:t>
    </dgm:pt>
    <dgm:pt modelId="{62FD742C-EFC3-4DF3-BC81-F8C6FC7882B2}" type="sibTrans" cxnId="{E63E078B-3EFB-40EB-AA4A-72BB13675D20}">
      <dgm:prSet/>
      <dgm:spPr/>
      <dgm:t>
        <a:bodyPr/>
        <a:lstStyle/>
        <a:p>
          <a:endParaRPr lang="it-IT"/>
        </a:p>
      </dgm:t>
    </dgm:pt>
    <dgm:pt modelId="{013B1345-9D3D-4C05-BA10-F4CE5E874E30}">
      <dgm:prSet phldrT="[Testo]" custT="1">
        <dgm:style>
          <a:lnRef idx="1">
            <a:schemeClr val="accent5"/>
          </a:lnRef>
          <a:fillRef idx="2">
            <a:schemeClr val="accent5"/>
          </a:fillRef>
          <a:effectRef idx="1">
            <a:schemeClr val="accent5"/>
          </a:effectRef>
          <a:fontRef idx="minor">
            <a:schemeClr val="dk1"/>
          </a:fontRef>
        </dgm:style>
      </dgm:prSet>
      <dgm:spPr/>
      <dgm:t>
        <a:bodyPr/>
        <a:lstStyle/>
        <a:p>
          <a:r>
            <a:rPr lang="it-IT" sz="1200" b="1" kern="1200" dirty="0" err="1" smtClean="0">
              <a:solidFill>
                <a:srgbClr val="0070C0"/>
              </a:solidFill>
              <a:latin typeface="+mn-lt"/>
              <a:ea typeface="+mn-ea"/>
              <a:cs typeface="+mn-cs"/>
            </a:rPr>
            <a:t>Pre</a:t>
          </a:r>
          <a:r>
            <a:rPr lang="it-IT" sz="1200" b="1" kern="1200" dirty="0" smtClean="0">
              <a:solidFill>
                <a:srgbClr val="0070C0"/>
              </a:solidFill>
              <a:latin typeface="+mn-lt"/>
              <a:ea typeface="+mn-ea"/>
              <a:cs typeface="+mn-cs"/>
            </a:rPr>
            <a:t>-fattibilità</a:t>
          </a:r>
          <a:endParaRPr lang="it-IT" sz="1200" b="1" kern="1200" dirty="0">
            <a:solidFill>
              <a:srgbClr val="0070C0"/>
            </a:solidFill>
            <a:latin typeface="+mn-lt"/>
            <a:ea typeface="+mn-ea"/>
            <a:cs typeface="+mn-cs"/>
          </a:endParaRPr>
        </a:p>
      </dgm:t>
    </dgm:pt>
    <dgm:pt modelId="{0F7F943C-5BBF-4ECA-84C1-80455D7E0F8B}" type="parTrans" cxnId="{51630A64-64A7-43EC-9B73-C0CA9FB48207}">
      <dgm:prSet/>
      <dgm:spPr/>
      <dgm:t>
        <a:bodyPr/>
        <a:lstStyle/>
        <a:p>
          <a:endParaRPr lang="it-IT"/>
        </a:p>
      </dgm:t>
    </dgm:pt>
    <dgm:pt modelId="{B5C34BA0-B0A2-48A3-9216-4A6D4E72E652}" type="sibTrans" cxnId="{51630A64-64A7-43EC-9B73-C0CA9FB48207}">
      <dgm:prSet/>
      <dgm:spPr/>
      <dgm:t>
        <a:bodyPr/>
        <a:lstStyle/>
        <a:p>
          <a:endParaRPr lang="it-IT"/>
        </a:p>
      </dgm:t>
    </dgm:pt>
    <dgm:pt modelId="{3100CD66-A7EA-4487-91DE-95A4BCA2F6D5}">
      <dgm:prSet phldrT="[Testo]" custT="1">
        <dgm:style>
          <a:lnRef idx="1">
            <a:schemeClr val="dk1"/>
          </a:lnRef>
          <a:fillRef idx="2">
            <a:schemeClr val="dk1"/>
          </a:fillRef>
          <a:effectRef idx="1">
            <a:schemeClr val="dk1"/>
          </a:effectRef>
          <a:fontRef idx="minor">
            <a:schemeClr val="dk1"/>
          </a:fontRef>
        </dgm:style>
      </dgm:prSet>
      <dgm:spPr/>
      <dgm:t>
        <a:bodyPr/>
        <a:lstStyle/>
        <a:p>
          <a:r>
            <a:rPr lang="it-IT" sz="1200" b="1" kern="1200" dirty="0" smtClean="0">
              <a:solidFill>
                <a:srgbClr val="0070C0"/>
              </a:solidFill>
              <a:latin typeface="+mn-lt"/>
              <a:ea typeface="+mn-ea"/>
              <a:cs typeface="+mn-cs"/>
            </a:rPr>
            <a:t>Decisione </a:t>
          </a:r>
          <a:endParaRPr lang="it-IT" sz="1400" b="1" kern="1200" dirty="0">
            <a:solidFill>
              <a:srgbClr val="0070C0"/>
            </a:solidFill>
            <a:latin typeface="+mn-lt"/>
            <a:ea typeface="+mn-ea"/>
            <a:cs typeface="+mn-cs"/>
          </a:endParaRPr>
        </a:p>
      </dgm:t>
    </dgm:pt>
    <dgm:pt modelId="{8FA41222-E302-414F-B76F-5B181C839928}" type="parTrans" cxnId="{3B1AA0B3-A2A7-4891-917B-835BF7793CE5}">
      <dgm:prSet/>
      <dgm:spPr/>
      <dgm:t>
        <a:bodyPr/>
        <a:lstStyle/>
        <a:p>
          <a:endParaRPr lang="it-IT"/>
        </a:p>
      </dgm:t>
    </dgm:pt>
    <dgm:pt modelId="{B60373FC-52D6-417A-80E2-094B25235979}" type="sibTrans" cxnId="{3B1AA0B3-A2A7-4891-917B-835BF7793CE5}">
      <dgm:prSet/>
      <dgm:spPr/>
      <dgm:t>
        <a:bodyPr/>
        <a:lstStyle/>
        <a:p>
          <a:endParaRPr lang="it-IT"/>
        </a:p>
      </dgm:t>
    </dgm:pt>
    <dgm:pt modelId="{3BC027FC-1283-46FA-A72A-8A8A2C5F088F}">
      <dgm:prSet phldrT="[Testo]" custT="1">
        <dgm:style>
          <a:lnRef idx="1">
            <a:schemeClr val="accent6"/>
          </a:lnRef>
          <a:fillRef idx="2">
            <a:schemeClr val="accent6"/>
          </a:fillRef>
          <a:effectRef idx="1">
            <a:schemeClr val="accent6"/>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1200" b="1" kern="1200" dirty="0" smtClean="0">
            <a:solidFill>
              <a:srgbClr val="0070C0"/>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it-IT" sz="1200" b="1" kern="1200" dirty="0" smtClean="0">
              <a:solidFill>
                <a:srgbClr val="0070C0"/>
              </a:solidFill>
              <a:latin typeface="+mn-lt"/>
              <a:ea typeface="+mn-ea"/>
              <a:cs typeface="+mn-cs"/>
            </a:rPr>
            <a:t>Progettazione </a:t>
          </a:r>
        </a:p>
        <a:p>
          <a:pPr marL="0" marR="0" indent="0" defTabSz="914400" eaLnBrk="1" fontAlgn="auto" latinLnBrk="0" hangingPunct="1">
            <a:lnSpc>
              <a:spcPct val="100000"/>
            </a:lnSpc>
            <a:spcBef>
              <a:spcPts val="0"/>
            </a:spcBef>
            <a:spcAft>
              <a:spcPts val="0"/>
            </a:spcAft>
            <a:buClrTx/>
            <a:buSzTx/>
            <a:buFontTx/>
            <a:buNone/>
            <a:tabLst/>
            <a:defRPr/>
          </a:pPr>
          <a:r>
            <a:rPr lang="it-IT" sz="1200" b="1" kern="1200" dirty="0" smtClean="0">
              <a:solidFill>
                <a:srgbClr val="0070C0"/>
              </a:solidFill>
              <a:latin typeface="+mn-lt"/>
              <a:ea typeface="+mn-ea"/>
              <a:cs typeface="+mn-cs"/>
            </a:rPr>
            <a:t>Permessi Appalto</a:t>
          </a:r>
        </a:p>
        <a:p>
          <a:pPr marL="0" marR="0" indent="0" defTabSz="914400" eaLnBrk="1" fontAlgn="auto" latinLnBrk="0" hangingPunct="1">
            <a:lnSpc>
              <a:spcPct val="100000"/>
            </a:lnSpc>
            <a:spcBef>
              <a:spcPts val="0"/>
            </a:spcBef>
            <a:spcAft>
              <a:spcPts val="0"/>
            </a:spcAft>
            <a:buClrTx/>
            <a:buSzTx/>
            <a:buFontTx/>
            <a:buNone/>
            <a:tabLst/>
            <a:defRPr/>
          </a:pPr>
          <a:endParaRPr lang="it-IT" sz="1400" b="1" kern="1200" dirty="0">
            <a:solidFill>
              <a:srgbClr val="0070C0"/>
            </a:solidFill>
            <a:latin typeface="+mn-lt"/>
            <a:ea typeface="+mn-ea"/>
            <a:cs typeface="+mn-cs"/>
          </a:endParaRPr>
        </a:p>
      </dgm:t>
    </dgm:pt>
    <dgm:pt modelId="{37F4AFB6-2D58-4AC0-8FDD-9FE39AF74E05}" type="parTrans" cxnId="{02C419E4-608A-4E8E-8EAA-A1E85E78C8B5}">
      <dgm:prSet/>
      <dgm:spPr/>
      <dgm:t>
        <a:bodyPr/>
        <a:lstStyle/>
        <a:p>
          <a:endParaRPr lang="it-IT"/>
        </a:p>
      </dgm:t>
    </dgm:pt>
    <dgm:pt modelId="{DDB1EADA-2B0B-45B9-B407-7B70CD83E6C6}" type="sibTrans" cxnId="{02C419E4-608A-4E8E-8EAA-A1E85E78C8B5}">
      <dgm:prSet/>
      <dgm:spPr/>
      <dgm:t>
        <a:bodyPr/>
        <a:lstStyle/>
        <a:p>
          <a:endParaRPr lang="it-IT"/>
        </a:p>
      </dgm:t>
    </dgm:pt>
    <dgm:pt modelId="{18DE078B-58B6-4A0B-8754-7394CF1700A4}">
      <dgm:prSet phldrT="[Testo]" custT="1">
        <dgm:style>
          <a:lnRef idx="1">
            <a:schemeClr val="accent6"/>
          </a:lnRef>
          <a:fillRef idx="2">
            <a:schemeClr val="accent6"/>
          </a:fillRef>
          <a:effectRef idx="1">
            <a:schemeClr val="accent6"/>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b="1" kern="1200" dirty="0" smtClean="0">
              <a:solidFill>
                <a:srgbClr val="0070C0"/>
              </a:solidFill>
              <a:latin typeface="+mn-lt"/>
              <a:ea typeface="+mn-ea"/>
              <a:cs typeface="+mn-cs"/>
            </a:rPr>
            <a:t>Esecuzione </a:t>
          </a:r>
        </a:p>
        <a:p>
          <a:pPr marL="0" marR="0" indent="0" defTabSz="914400" eaLnBrk="1" fontAlgn="auto" latinLnBrk="0" hangingPunct="1">
            <a:lnSpc>
              <a:spcPct val="100000"/>
            </a:lnSpc>
            <a:spcBef>
              <a:spcPts val="0"/>
            </a:spcBef>
            <a:spcAft>
              <a:spcPts val="0"/>
            </a:spcAft>
            <a:buClrTx/>
            <a:buSzTx/>
            <a:buFontTx/>
            <a:buNone/>
            <a:tabLst/>
            <a:defRPr/>
          </a:pPr>
          <a:r>
            <a:rPr lang="it-IT" sz="1200" b="1" kern="1200" dirty="0" smtClean="0">
              <a:solidFill>
                <a:srgbClr val="0070C0"/>
              </a:solidFill>
              <a:latin typeface="+mn-lt"/>
              <a:ea typeface="+mn-ea"/>
              <a:cs typeface="+mn-cs"/>
            </a:rPr>
            <a:t>Direzione lavori Sicurezza  </a:t>
          </a:r>
        </a:p>
      </dgm:t>
    </dgm:pt>
    <dgm:pt modelId="{15AAE427-8C95-4609-B1CE-8D17D364A05D}" type="parTrans" cxnId="{DC05F57D-9057-4330-AB9E-1D0DC0A15386}">
      <dgm:prSet/>
      <dgm:spPr/>
      <dgm:t>
        <a:bodyPr/>
        <a:lstStyle/>
        <a:p>
          <a:endParaRPr lang="it-IT"/>
        </a:p>
      </dgm:t>
    </dgm:pt>
    <dgm:pt modelId="{5AB89076-8B6C-489E-BC6C-10F8278732B3}" type="sibTrans" cxnId="{DC05F57D-9057-4330-AB9E-1D0DC0A15386}">
      <dgm:prSet/>
      <dgm:spPr/>
      <dgm:t>
        <a:bodyPr/>
        <a:lstStyle/>
        <a:p>
          <a:endParaRPr lang="it-IT"/>
        </a:p>
      </dgm:t>
    </dgm:pt>
    <dgm:pt modelId="{FF9DF705-226E-49D5-A57D-C072AA7E41D0}" type="pres">
      <dgm:prSet presAssocID="{23C75437-20C2-43B2-B432-50AA750A9FA0}" presName="Name0" presStyleCnt="0">
        <dgm:presLayoutVars>
          <dgm:dir/>
          <dgm:animLvl val="lvl"/>
          <dgm:resizeHandles val="exact"/>
        </dgm:presLayoutVars>
      </dgm:prSet>
      <dgm:spPr/>
    </dgm:pt>
    <dgm:pt modelId="{0597D7BC-EE69-48AC-B6D5-296F6451CB7B}" type="pres">
      <dgm:prSet presAssocID="{09E934E7-5E03-414F-813A-713098EB42CC}" presName="parTxOnly" presStyleLbl="node1" presStyleIdx="0" presStyleCnt="5" custAng="0" custScaleX="112210" custScaleY="121922">
        <dgm:presLayoutVars>
          <dgm:chMax val="0"/>
          <dgm:chPref val="0"/>
          <dgm:bulletEnabled val="1"/>
        </dgm:presLayoutVars>
      </dgm:prSet>
      <dgm:spPr/>
      <dgm:t>
        <a:bodyPr/>
        <a:lstStyle/>
        <a:p>
          <a:endParaRPr lang="it-IT"/>
        </a:p>
      </dgm:t>
    </dgm:pt>
    <dgm:pt modelId="{D514756C-318E-48D8-A3B3-16748F9D36AE}" type="pres">
      <dgm:prSet presAssocID="{62FD742C-EFC3-4DF3-BC81-F8C6FC7882B2}" presName="parTxOnlySpace" presStyleCnt="0"/>
      <dgm:spPr/>
    </dgm:pt>
    <dgm:pt modelId="{1442F63A-1FD5-4446-B750-B488F5C5111E}" type="pres">
      <dgm:prSet presAssocID="{013B1345-9D3D-4C05-BA10-F4CE5E874E30}" presName="parTxOnly" presStyleLbl="node1" presStyleIdx="1" presStyleCnt="5" custScaleY="121922">
        <dgm:presLayoutVars>
          <dgm:chMax val="0"/>
          <dgm:chPref val="0"/>
          <dgm:bulletEnabled val="1"/>
        </dgm:presLayoutVars>
      </dgm:prSet>
      <dgm:spPr/>
      <dgm:t>
        <a:bodyPr/>
        <a:lstStyle/>
        <a:p>
          <a:endParaRPr lang="it-IT"/>
        </a:p>
      </dgm:t>
    </dgm:pt>
    <dgm:pt modelId="{D488D2BF-1107-4D68-A872-162AA6B48CB4}" type="pres">
      <dgm:prSet presAssocID="{B5C34BA0-B0A2-48A3-9216-4A6D4E72E652}" presName="parTxOnlySpace" presStyleCnt="0"/>
      <dgm:spPr/>
    </dgm:pt>
    <dgm:pt modelId="{686CE67A-0191-4825-A931-31D442F622C3}" type="pres">
      <dgm:prSet presAssocID="{3100CD66-A7EA-4487-91DE-95A4BCA2F6D5}" presName="parTxOnly" presStyleLbl="node1" presStyleIdx="2" presStyleCnt="5" custScaleY="121922" custLinFactNeighborX="6017">
        <dgm:presLayoutVars>
          <dgm:chMax val="0"/>
          <dgm:chPref val="0"/>
          <dgm:bulletEnabled val="1"/>
        </dgm:presLayoutVars>
      </dgm:prSet>
      <dgm:spPr/>
      <dgm:t>
        <a:bodyPr/>
        <a:lstStyle/>
        <a:p>
          <a:endParaRPr lang="it-IT"/>
        </a:p>
      </dgm:t>
    </dgm:pt>
    <dgm:pt modelId="{F95FEA24-F445-4A10-841B-3357F3E17B20}" type="pres">
      <dgm:prSet presAssocID="{B60373FC-52D6-417A-80E2-094B25235979}" presName="parTxOnlySpace" presStyleCnt="0"/>
      <dgm:spPr/>
    </dgm:pt>
    <dgm:pt modelId="{0D4E9A6A-1E71-40E0-8247-CB1EBE103765}" type="pres">
      <dgm:prSet presAssocID="{3BC027FC-1283-46FA-A72A-8A8A2C5F088F}" presName="parTxOnly" presStyleLbl="node1" presStyleIdx="3" presStyleCnt="5" custScaleX="120176" custScaleY="121922" custLinFactNeighborX="-8513">
        <dgm:presLayoutVars>
          <dgm:chMax val="0"/>
          <dgm:chPref val="0"/>
          <dgm:bulletEnabled val="1"/>
        </dgm:presLayoutVars>
      </dgm:prSet>
      <dgm:spPr/>
      <dgm:t>
        <a:bodyPr/>
        <a:lstStyle/>
        <a:p>
          <a:endParaRPr lang="it-IT"/>
        </a:p>
      </dgm:t>
    </dgm:pt>
    <dgm:pt modelId="{9861EAED-2DE1-4FD8-B9E3-2EC7E1DC3686}" type="pres">
      <dgm:prSet presAssocID="{DDB1EADA-2B0B-45B9-B407-7B70CD83E6C6}" presName="parTxOnlySpace" presStyleCnt="0"/>
      <dgm:spPr/>
    </dgm:pt>
    <dgm:pt modelId="{0C94DFFC-B2E3-4742-A8F9-C476ABB9AD36}" type="pres">
      <dgm:prSet presAssocID="{18DE078B-58B6-4A0B-8754-7394CF1700A4}" presName="parTxOnly" presStyleLbl="node1" presStyleIdx="4" presStyleCnt="5" custScaleX="114327" custScaleY="121922">
        <dgm:presLayoutVars>
          <dgm:chMax val="0"/>
          <dgm:chPref val="0"/>
          <dgm:bulletEnabled val="1"/>
        </dgm:presLayoutVars>
      </dgm:prSet>
      <dgm:spPr/>
      <dgm:t>
        <a:bodyPr/>
        <a:lstStyle/>
        <a:p>
          <a:endParaRPr lang="it-IT"/>
        </a:p>
      </dgm:t>
    </dgm:pt>
  </dgm:ptLst>
  <dgm:cxnLst>
    <dgm:cxn modelId="{02C419E4-608A-4E8E-8EAA-A1E85E78C8B5}" srcId="{23C75437-20C2-43B2-B432-50AA750A9FA0}" destId="{3BC027FC-1283-46FA-A72A-8A8A2C5F088F}" srcOrd="3" destOrd="0" parTransId="{37F4AFB6-2D58-4AC0-8FDD-9FE39AF74E05}" sibTransId="{DDB1EADA-2B0B-45B9-B407-7B70CD83E6C6}"/>
    <dgm:cxn modelId="{51630A64-64A7-43EC-9B73-C0CA9FB48207}" srcId="{23C75437-20C2-43B2-B432-50AA750A9FA0}" destId="{013B1345-9D3D-4C05-BA10-F4CE5E874E30}" srcOrd="1" destOrd="0" parTransId="{0F7F943C-5BBF-4ECA-84C1-80455D7E0F8B}" sibTransId="{B5C34BA0-B0A2-48A3-9216-4A6D4E72E652}"/>
    <dgm:cxn modelId="{DC05F57D-9057-4330-AB9E-1D0DC0A15386}" srcId="{23C75437-20C2-43B2-B432-50AA750A9FA0}" destId="{18DE078B-58B6-4A0B-8754-7394CF1700A4}" srcOrd="4" destOrd="0" parTransId="{15AAE427-8C95-4609-B1CE-8D17D364A05D}" sibTransId="{5AB89076-8B6C-489E-BC6C-10F8278732B3}"/>
    <dgm:cxn modelId="{3B1AA0B3-A2A7-4891-917B-835BF7793CE5}" srcId="{23C75437-20C2-43B2-B432-50AA750A9FA0}" destId="{3100CD66-A7EA-4487-91DE-95A4BCA2F6D5}" srcOrd="2" destOrd="0" parTransId="{8FA41222-E302-414F-B76F-5B181C839928}" sibTransId="{B60373FC-52D6-417A-80E2-094B25235979}"/>
    <dgm:cxn modelId="{81184C47-BA89-4631-8A6D-6C3624462DFE}" type="presOf" srcId="{09E934E7-5E03-414F-813A-713098EB42CC}" destId="{0597D7BC-EE69-48AC-B6D5-296F6451CB7B}" srcOrd="0" destOrd="0" presId="urn:microsoft.com/office/officeart/2005/8/layout/chevron1"/>
    <dgm:cxn modelId="{2205D0AF-B930-4B01-B40E-17FB3549EA8D}" type="presOf" srcId="{013B1345-9D3D-4C05-BA10-F4CE5E874E30}" destId="{1442F63A-1FD5-4446-B750-B488F5C5111E}" srcOrd="0" destOrd="0" presId="urn:microsoft.com/office/officeart/2005/8/layout/chevron1"/>
    <dgm:cxn modelId="{8639B4EF-F4E6-4DEE-9CAC-BAB3572FDDB6}" type="presOf" srcId="{23C75437-20C2-43B2-B432-50AA750A9FA0}" destId="{FF9DF705-226E-49D5-A57D-C072AA7E41D0}" srcOrd="0" destOrd="0" presId="urn:microsoft.com/office/officeart/2005/8/layout/chevron1"/>
    <dgm:cxn modelId="{6CC82801-370C-4A1D-9302-D0678E08A676}" type="presOf" srcId="{3100CD66-A7EA-4487-91DE-95A4BCA2F6D5}" destId="{686CE67A-0191-4825-A931-31D442F622C3}" srcOrd="0" destOrd="0" presId="urn:microsoft.com/office/officeart/2005/8/layout/chevron1"/>
    <dgm:cxn modelId="{A7E34F68-D236-4984-B05A-4C26A78F0709}" type="presOf" srcId="{18DE078B-58B6-4A0B-8754-7394CF1700A4}" destId="{0C94DFFC-B2E3-4742-A8F9-C476ABB9AD36}" srcOrd="0" destOrd="0" presId="urn:microsoft.com/office/officeart/2005/8/layout/chevron1"/>
    <dgm:cxn modelId="{E63E078B-3EFB-40EB-AA4A-72BB13675D20}" srcId="{23C75437-20C2-43B2-B432-50AA750A9FA0}" destId="{09E934E7-5E03-414F-813A-713098EB42CC}" srcOrd="0" destOrd="0" parTransId="{E75CA38D-21EC-409C-8298-D301277CF8F4}" sibTransId="{62FD742C-EFC3-4DF3-BC81-F8C6FC7882B2}"/>
    <dgm:cxn modelId="{A9413D32-C3D8-41A8-969E-E903BB7C8629}" type="presOf" srcId="{3BC027FC-1283-46FA-A72A-8A8A2C5F088F}" destId="{0D4E9A6A-1E71-40E0-8247-CB1EBE103765}" srcOrd="0" destOrd="0" presId="urn:microsoft.com/office/officeart/2005/8/layout/chevron1"/>
    <dgm:cxn modelId="{792B0F44-A1ED-47B2-B723-BE084ECC0FB5}" type="presParOf" srcId="{FF9DF705-226E-49D5-A57D-C072AA7E41D0}" destId="{0597D7BC-EE69-48AC-B6D5-296F6451CB7B}" srcOrd="0" destOrd="0" presId="urn:microsoft.com/office/officeart/2005/8/layout/chevron1"/>
    <dgm:cxn modelId="{27F3459B-FB60-43E0-BA38-93301FE09C1A}" type="presParOf" srcId="{FF9DF705-226E-49D5-A57D-C072AA7E41D0}" destId="{D514756C-318E-48D8-A3B3-16748F9D36AE}" srcOrd="1" destOrd="0" presId="urn:microsoft.com/office/officeart/2005/8/layout/chevron1"/>
    <dgm:cxn modelId="{70A0CDAE-DB17-4D0E-9138-76590F4141CD}" type="presParOf" srcId="{FF9DF705-226E-49D5-A57D-C072AA7E41D0}" destId="{1442F63A-1FD5-4446-B750-B488F5C5111E}" srcOrd="2" destOrd="0" presId="urn:microsoft.com/office/officeart/2005/8/layout/chevron1"/>
    <dgm:cxn modelId="{5BCB5DD1-31F3-4891-936F-B8BBBDDACAD7}" type="presParOf" srcId="{FF9DF705-226E-49D5-A57D-C072AA7E41D0}" destId="{D488D2BF-1107-4D68-A872-162AA6B48CB4}" srcOrd="3" destOrd="0" presId="urn:microsoft.com/office/officeart/2005/8/layout/chevron1"/>
    <dgm:cxn modelId="{8A383C5E-968E-4AC8-BA3C-D65FBE15D55F}" type="presParOf" srcId="{FF9DF705-226E-49D5-A57D-C072AA7E41D0}" destId="{686CE67A-0191-4825-A931-31D442F622C3}" srcOrd="4" destOrd="0" presId="urn:microsoft.com/office/officeart/2005/8/layout/chevron1"/>
    <dgm:cxn modelId="{9E7F3F13-DF8C-4AE0-8524-64BE065FCF61}" type="presParOf" srcId="{FF9DF705-226E-49D5-A57D-C072AA7E41D0}" destId="{F95FEA24-F445-4A10-841B-3357F3E17B20}" srcOrd="5" destOrd="0" presId="urn:microsoft.com/office/officeart/2005/8/layout/chevron1"/>
    <dgm:cxn modelId="{77B575E7-CC15-46CD-8006-64C90FF70FA2}" type="presParOf" srcId="{FF9DF705-226E-49D5-A57D-C072AA7E41D0}" destId="{0D4E9A6A-1E71-40E0-8247-CB1EBE103765}" srcOrd="6" destOrd="0" presId="urn:microsoft.com/office/officeart/2005/8/layout/chevron1"/>
    <dgm:cxn modelId="{B0A3D06A-4C92-4693-861A-1B431CAB10D8}" type="presParOf" srcId="{FF9DF705-226E-49D5-A57D-C072AA7E41D0}" destId="{9861EAED-2DE1-4FD8-B9E3-2EC7E1DC3686}" srcOrd="7" destOrd="0" presId="urn:microsoft.com/office/officeart/2005/8/layout/chevron1"/>
    <dgm:cxn modelId="{19D06DA4-2B9C-4B50-ACEF-E1717B344452}" type="presParOf" srcId="{FF9DF705-226E-49D5-A57D-C072AA7E41D0}" destId="{0C94DFFC-B2E3-4742-A8F9-C476ABB9AD3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75437-20C2-43B2-B432-50AA750A9FA0}" type="doc">
      <dgm:prSet loTypeId="urn:microsoft.com/office/officeart/2005/8/layout/chevron1" loCatId="process" qsTypeId="urn:microsoft.com/office/officeart/2005/8/quickstyle/simple1" qsCatId="simple" csTypeId="urn:microsoft.com/office/officeart/2005/8/colors/accent1_2" csCatId="accent1" phldr="1"/>
      <dgm:spPr/>
    </dgm:pt>
    <dgm:pt modelId="{09E934E7-5E03-414F-813A-713098EB42CC}">
      <dgm:prSet phldrT="[Testo]" custT="1">
        <dgm:style>
          <a:lnRef idx="1">
            <a:schemeClr val="accent6"/>
          </a:lnRef>
          <a:fillRef idx="2">
            <a:schemeClr val="accent6"/>
          </a:fillRef>
          <a:effectRef idx="1">
            <a:schemeClr val="accent6"/>
          </a:effectRef>
          <a:fontRef idx="minor">
            <a:schemeClr val="dk1"/>
          </a:fontRef>
        </dgm:style>
      </dgm:prSet>
      <dgm:spPr/>
      <dgm:t>
        <a:bodyPr/>
        <a:lstStyle/>
        <a:p>
          <a:r>
            <a:rPr lang="it-IT" sz="1200" b="1" kern="1200" dirty="0" smtClean="0">
              <a:solidFill>
                <a:srgbClr val="0070C0"/>
              </a:solidFill>
              <a:latin typeface="+mn-lt"/>
              <a:ea typeface="+mn-ea"/>
              <a:cs typeface="+mn-cs"/>
            </a:rPr>
            <a:t>Certificazioni di risultato</a:t>
          </a:r>
          <a:endParaRPr lang="it-IT" sz="1200" b="1" kern="1200" dirty="0">
            <a:solidFill>
              <a:srgbClr val="0070C0"/>
            </a:solidFill>
            <a:latin typeface="+mn-lt"/>
            <a:ea typeface="+mn-ea"/>
            <a:cs typeface="+mn-cs"/>
          </a:endParaRPr>
        </a:p>
      </dgm:t>
    </dgm:pt>
    <dgm:pt modelId="{E75CA38D-21EC-409C-8298-D301277CF8F4}" type="parTrans" cxnId="{E63E078B-3EFB-40EB-AA4A-72BB13675D20}">
      <dgm:prSet/>
      <dgm:spPr/>
      <dgm:t>
        <a:bodyPr/>
        <a:lstStyle/>
        <a:p>
          <a:endParaRPr lang="it-IT"/>
        </a:p>
      </dgm:t>
    </dgm:pt>
    <dgm:pt modelId="{62FD742C-EFC3-4DF3-BC81-F8C6FC7882B2}" type="sibTrans" cxnId="{E63E078B-3EFB-40EB-AA4A-72BB13675D20}">
      <dgm:prSet/>
      <dgm:spPr/>
      <dgm:t>
        <a:bodyPr/>
        <a:lstStyle/>
        <a:p>
          <a:endParaRPr lang="it-IT"/>
        </a:p>
      </dgm:t>
    </dgm:pt>
    <dgm:pt modelId="{013B1345-9D3D-4C05-BA10-F4CE5E874E30}">
      <dgm:prSet phldrT="[Testo]" custT="1">
        <dgm:style>
          <a:lnRef idx="1">
            <a:schemeClr val="accent2"/>
          </a:lnRef>
          <a:fillRef idx="2">
            <a:schemeClr val="accent2"/>
          </a:fillRef>
          <a:effectRef idx="1">
            <a:schemeClr val="accent2"/>
          </a:effectRef>
          <a:fontRef idx="minor">
            <a:schemeClr val="dk1"/>
          </a:fontRef>
        </dgm:style>
      </dgm:prSet>
      <dgm:spPr/>
      <dgm:t>
        <a:bodyPr/>
        <a:lstStyle/>
        <a:p>
          <a:r>
            <a:rPr lang="it-IT" sz="1200" b="1" kern="1200" dirty="0" smtClean="0">
              <a:solidFill>
                <a:srgbClr val="0070C0"/>
              </a:solidFill>
              <a:latin typeface="+mn-lt"/>
              <a:ea typeface="+mn-ea"/>
              <a:cs typeface="+mn-cs"/>
            </a:rPr>
            <a:t>Verifiche per la conformità</a:t>
          </a:r>
          <a:endParaRPr lang="it-IT" sz="1200" b="1" kern="1200" dirty="0">
            <a:solidFill>
              <a:srgbClr val="0070C0"/>
            </a:solidFill>
            <a:latin typeface="+mn-lt"/>
            <a:ea typeface="+mn-ea"/>
            <a:cs typeface="+mn-cs"/>
          </a:endParaRPr>
        </a:p>
      </dgm:t>
    </dgm:pt>
    <dgm:pt modelId="{0F7F943C-5BBF-4ECA-84C1-80455D7E0F8B}" type="parTrans" cxnId="{51630A64-64A7-43EC-9B73-C0CA9FB48207}">
      <dgm:prSet/>
      <dgm:spPr/>
      <dgm:t>
        <a:bodyPr/>
        <a:lstStyle/>
        <a:p>
          <a:endParaRPr lang="it-IT"/>
        </a:p>
      </dgm:t>
    </dgm:pt>
    <dgm:pt modelId="{B5C34BA0-B0A2-48A3-9216-4A6D4E72E652}" type="sibTrans" cxnId="{51630A64-64A7-43EC-9B73-C0CA9FB48207}">
      <dgm:prSet/>
      <dgm:spPr/>
      <dgm:t>
        <a:bodyPr/>
        <a:lstStyle/>
        <a:p>
          <a:endParaRPr lang="it-IT"/>
        </a:p>
      </dgm:t>
    </dgm:pt>
    <dgm:pt modelId="{3100CD66-A7EA-4487-91DE-95A4BCA2F6D5}">
      <dgm:prSet phldrT="[Testo]" custT="1">
        <dgm:style>
          <a:lnRef idx="1">
            <a:schemeClr val="accent2"/>
          </a:lnRef>
          <a:fillRef idx="2">
            <a:schemeClr val="accent2"/>
          </a:fillRef>
          <a:effectRef idx="1">
            <a:schemeClr val="accent2"/>
          </a:effectRef>
          <a:fontRef idx="minor">
            <a:schemeClr val="dk1"/>
          </a:fontRef>
        </dgm:style>
      </dgm:prSet>
      <dgm:spPr/>
      <dgm:t>
        <a:bodyPr/>
        <a:lstStyle/>
        <a:p>
          <a:r>
            <a:rPr lang="it-IT" sz="1200" b="1" kern="1200" dirty="0" smtClean="0">
              <a:solidFill>
                <a:srgbClr val="0070C0"/>
              </a:solidFill>
              <a:latin typeface="+mn-lt"/>
              <a:ea typeface="+mn-ea"/>
              <a:cs typeface="+mn-cs"/>
            </a:rPr>
            <a:t>Presentazione </a:t>
          </a:r>
          <a:r>
            <a:rPr lang="it-IT" sz="1200" b="1" kern="1200" dirty="0" err="1" smtClean="0">
              <a:solidFill>
                <a:srgbClr val="0070C0"/>
              </a:solidFill>
              <a:latin typeface="+mn-lt"/>
              <a:ea typeface="+mn-ea"/>
              <a:cs typeface="+mn-cs"/>
            </a:rPr>
            <a:t>all’AdE</a:t>
          </a:r>
          <a:endParaRPr lang="it-IT" sz="1400" b="1" kern="1200" dirty="0">
            <a:solidFill>
              <a:srgbClr val="0070C0"/>
            </a:solidFill>
            <a:latin typeface="+mn-lt"/>
            <a:ea typeface="+mn-ea"/>
            <a:cs typeface="+mn-cs"/>
          </a:endParaRPr>
        </a:p>
      </dgm:t>
    </dgm:pt>
    <dgm:pt modelId="{8FA41222-E302-414F-B76F-5B181C839928}" type="parTrans" cxnId="{3B1AA0B3-A2A7-4891-917B-835BF7793CE5}">
      <dgm:prSet/>
      <dgm:spPr/>
      <dgm:t>
        <a:bodyPr/>
        <a:lstStyle/>
        <a:p>
          <a:endParaRPr lang="it-IT"/>
        </a:p>
      </dgm:t>
    </dgm:pt>
    <dgm:pt modelId="{B60373FC-52D6-417A-80E2-094B25235979}" type="sibTrans" cxnId="{3B1AA0B3-A2A7-4891-917B-835BF7793CE5}">
      <dgm:prSet/>
      <dgm:spPr/>
      <dgm:t>
        <a:bodyPr/>
        <a:lstStyle/>
        <a:p>
          <a:endParaRPr lang="it-IT"/>
        </a:p>
      </dgm:t>
    </dgm:pt>
    <dgm:pt modelId="{3BC027FC-1283-46FA-A72A-8A8A2C5F088F}">
      <dgm:prSet phldrT="[Testo]" custT="1">
        <dgm:style>
          <a:lnRef idx="1">
            <a:schemeClr val="accent3"/>
          </a:lnRef>
          <a:fillRef idx="2">
            <a:schemeClr val="accent3"/>
          </a:fillRef>
          <a:effectRef idx="1">
            <a:schemeClr val="accent3"/>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b="1" kern="1200" dirty="0" smtClean="0">
              <a:solidFill>
                <a:srgbClr val="0070C0"/>
              </a:solidFill>
              <a:latin typeface="+mn-lt"/>
              <a:ea typeface="+mn-ea"/>
              <a:cs typeface="+mn-cs"/>
            </a:rPr>
            <a:t>Emissione del bonus (</a:t>
          </a:r>
          <a:r>
            <a:rPr lang="it-IT" sz="1200" b="1" kern="1200" dirty="0" err="1" smtClean="0">
              <a:solidFill>
                <a:srgbClr val="0070C0"/>
              </a:solidFill>
              <a:latin typeface="+mn-lt"/>
              <a:ea typeface="+mn-ea"/>
              <a:cs typeface="+mn-cs"/>
            </a:rPr>
            <a:t>AdE</a:t>
          </a:r>
          <a:r>
            <a:rPr lang="it-IT" sz="1200" b="1" kern="1200" dirty="0" smtClean="0">
              <a:solidFill>
                <a:srgbClr val="0070C0"/>
              </a:solidFill>
              <a:latin typeface="+mn-lt"/>
              <a:ea typeface="+mn-ea"/>
              <a:cs typeface="+mn-cs"/>
            </a:rPr>
            <a:t>)</a:t>
          </a:r>
          <a:endParaRPr lang="it-IT" sz="1400" b="1" kern="1200" dirty="0">
            <a:solidFill>
              <a:srgbClr val="0070C0"/>
            </a:solidFill>
            <a:latin typeface="+mn-lt"/>
            <a:ea typeface="+mn-ea"/>
            <a:cs typeface="+mn-cs"/>
          </a:endParaRPr>
        </a:p>
      </dgm:t>
    </dgm:pt>
    <dgm:pt modelId="{37F4AFB6-2D58-4AC0-8FDD-9FE39AF74E05}" type="parTrans" cxnId="{02C419E4-608A-4E8E-8EAA-A1E85E78C8B5}">
      <dgm:prSet/>
      <dgm:spPr/>
      <dgm:t>
        <a:bodyPr/>
        <a:lstStyle/>
        <a:p>
          <a:endParaRPr lang="it-IT"/>
        </a:p>
      </dgm:t>
    </dgm:pt>
    <dgm:pt modelId="{DDB1EADA-2B0B-45B9-B407-7B70CD83E6C6}" type="sibTrans" cxnId="{02C419E4-608A-4E8E-8EAA-A1E85E78C8B5}">
      <dgm:prSet/>
      <dgm:spPr/>
      <dgm:t>
        <a:bodyPr/>
        <a:lstStyle/>
        <a:p>
          <a:endParaRPr lang="it-IT"/>
        </a:p>
      </dgm:t>
    </dgm:pt>
    <dgm:pt modelId="{18DE078B-58B6-4A0B-8754-7394CF1700A4}">
      <dgm:prSet phldrT="[Testo]" custT="1">
        <dgm:style>
          <a:lnRef idx="0">
            <a:schemeClr val="accent3"/>
          </a:lnRef>
          <a:fillRef idx="3">
            <a:schemeClr val="accent3"/>
          </a:fillRef>
          <a:effectRef idx="3">
            <a:schemeClr val="accent3"/>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b="1" kern="1200" dirty="0" smtClean="0">
              <a:solidFill>
                <a:srgbClr val="0070C0"/>
              </a:solidFill>
              <a:latin typeface="+mn-lt"/>
              <a:ea typeface="+mn-ea"/>
              <a:cs typeface="+mn-cs"/>
            </a:rPr>
            <a:t>Utilizzo del bonus</a:t>
          </a:r>
        </a:p>
      </dgm:t>
    </dgm:pt>
    <dgm:pt modelId="{15AAE427-8C95-4609-B1CE-8D17D364A05D}" type="parTrans" cxnId="{DC05F57D-9057-4330-AB9E-1D0DC0A15386}">
      <dgm:prSet/>
      <dgm:spPr/>
      <dgm:t>
        <a:bodyPr/>
        <a:lstStyle/>
        <a:p>
          <a:endParaRPr lang="it-IT"/>
        </a:p>
      </dgm:t>
    </dgm:pt>
    <dgm:pt modelId="{5AB89076-8B6C-489E-BC6C-10F8278732B3}" type="sibTrans" cxnId="{DC05F57D-9057-4330-AB9E-1D0DC0A15386}">
      <dgm:prSet/>
      <dgm:spPr/>
      <dgm:t>
        <a:bodyPr/>
        <a:lstStyle/>
        <a:p>
          <a:endParaRPr lang="it-IT"/>
        </a:p>
      </dgm:t>
    </dgm:pt>
    <dgm:pt modelId="{FF9DF705-226E-49D5-A57D-C072AA7E41D0}" type="pres">
      <dgm:prSet presAssocID="{23C75437-20C2-43B2-B432-50AA750A9FA0}" presName="Name0" presStyleCnt="0">
        <dgm:presLayoutVars>
          <dgm:dir/>
          <dgm:animLvl val="lvl"/>
          <dgm:resizeHandles val="exact"/>
        </dgm:presLayoutVars>
      </dgm:prSet>
      <dgm:spPr/>
    </dgm:pt>
    <dgm:pt modelId="{0597D7BC-EE69-48AC-B6D5-296F6451CB7B}" type="pres">
      <dgm:prSet presAssocID="{09E934E7-5E03-414F-813A-713098EB42CC}" presName="parTxOnly" presStyleLbl="node1" presStyleIdx="0" presStyleCnt="5" custAng="0">
        <dgm:presLayoutVars>
          <dgm:chMax val="0"/>
          <dgm:chPref val="0"/>
          <dgm:bulletEnabled val="1"/>
        </dgm:presLayoutVars>
      </dgm:prSet>
      <dgm:spPr/>
      <dgm:t>
        <a:bodyPr/>
        <a:lstStyle/>
        <a:p>
          <a:endParaRPr lang="it-IT"/>
        </a:p>
      </dgm:t>
    </dgm:pt>
    <dgm:pt modelId="{D514756C-318E-48D8-A3B3-16748F9D36AE}" type="pres">
      <dgm:prSet presAssocID="{62FD742C-EFC3-4DF3-BC81-F8C6FC7882B2}" presName="parTxOnlySpace" presStyleCnt="0"/>
      <dgm:spPr/>
    </dgm:pt>
    <dgm:pt modelId="{1442F63A-1FD5-4446-B750-B488F5C5111E}" type="pres">
      <dgm:prSet presAssocID="{013B1345-9D3D-4C05-BA10-F4CE5E874E30}" presName="parTxOnly" presStyleLbl="node1" presStyleIdx="1" presStyleCnt="5">
        <dgm:presLayoutVars>
          <dgm:chMax val="0"/>
          <dgm:chPref val="0"/>
          <dgm:bulletEnabled val="1"/>
        </dgm:presLayoutVars>
      </dgm:prSet>
      <dgm:spPr/>
      <dgm:t>
        <a:bodyPr/>
        <a:lstStyle/>
        <a:p>
          <a:endParaRPr lang="it-IT"/>
        </a:p>
      </dgm:t>
    </dgm:pt>
    <dgm:pt modelId="{D488D2BF-1107-4D68-A872-162AA6B48CB4}" type="pres">
      <dgm:prSet presAssocID="{B5C34BA0-B0A2-48A3-9216-4A6D4E72E652}" presName="parTxOnlySpace" presStyleCnt="0"/>
      <dgm:spPr/>
    </dgm:pt>
    <dgm:pt modelId="{686CE67A-0191-4825-A931-31D442F622C3}" type="pres">
      <dgm:prSet presAssocID="{3100CD66-A7EA-4487-91DE-95A4BCA2F6D5}" presName="parTxOnly" presStyleLbl="node1" presStyleIdx="2" presStyleCnt="5" custLinFactNeighborX="6017">
        <dgm:presLayoutVars>
          <dgm:chMax val="0"/>
          <dgm:chPref val="0"/>
          <dgm:bulletEnabled val="1"/>
        </dgm:presLayoutVars>
      </dgm:prSet>
      <dgm:spPr/>
      <dgm:t>
        <a:bodyPr/>
        <a:lstStyle/>
        <a:p>
          <a:endParaRPr lang="it-IT"/>
        </a:p>
      </dgm:t>
    </dgm:pt>
    <dgm:pt modelId="{F95FEA24-F445-4A10-841B-3357F3E17B20}" type="pres">
      <dgm:prSet presAssocID="{B60373FC-52D6-417A-80E2-094B25235979}" presName="parTxOnlySpace" presStyleCnt="0"/>
      <dgm:spPr/>
    </dgm:pt>
    <dgm:pt modelId="{0D4E9A6A-1E71-40E0-8247-CB1EBE103765}" type="pres">
      <dgm:prSet presAssocID="{3BC027FC-1283-46FA-A72A-8A8A2C5F088F}" presName="parTxOnly" presStyleLbl="node1" presStyleIdx="3" presStyleCnt="5" custLinFactNeighborX="-8513">
        <dgm:presLayoutVars>
          <dgm:chMax val="0"/>
          <dgm:chPref val="0"/>
          <dgm:bulletEnabled val="1"/>
        </dgm:presLayoutVars>
      </dgm:prSet>
      <dgm:spPr/>
      <dgm:t>
        <a:bodyPr/>
        <a:lstStyle/>
        <a:p>
          <a:endParaRPr lang="it-IT"/>
        </a:p>
      </dgm:t>
    </dgm:pt>
    <dgm:pt modelId="{9861EAED-2DE1-4FD8-B9E3-2EC7E1DC3686}" type="pres">
      <dgm:prSet presAssocID="{DDB1EADA-2B0B-45B9-B407-7B70CD83E6C6}" presName="parTxOnlySpace" presStyleCnt="0"/>
      <dgm:spPr/>
    </dgm:pt>
    <dgm:pt modelId="{0C94DFFC-B2E3-4742-A8F9-C476ABB9AD36}" type="pres">
      <dgm:prSet presAssocID="{18DE078B-58B6-4A0B-8754-7394CF1700A4}" presName="parTxOnly" presStyleLbl="node1" presStyleIdx="4" presStyleCnt="5">
        <dgm:presLayoutVars>
          <dgm:chMax val="0"/>
          <dgm:chPref val="0"/>
          <dgm:bulletEnabled val="1"/>
        </dgm:presLayoutVars>
      </dgm:prSet>
      <dgm:spPr/>
      <dgm:t>
        <a:bodyPr/>
        <a:lstStyle/>
        <a:p>
          <a:endParaRPr lang="it-IT"/>
        </a:p>
      </dgm:t>
    </dgm:pt>
  </dgm:ptLst>
  <dgm:cxnLst>
    <dgm:cxn modelId="{6653CD4D-8520-41C6-A62D-8D4E55BB45F6}" type="presOf" srcId="{3100CD66-A7EA-4487-91DE-95A4BCA2F6D5}" destId="{686CE67A-0191-4825-A931-31D442F622C3}" srcOrd="0" destOrd="0" presId="urn:microsoft.com/office/officeart/2005/8/layout/chevron1"/>
    <dgm:cxn modelId="{51630A64-64A7-43EC-9B73-C0CA9FB48207}" srcId="{23C75437-20C2-43B2-B432-50AA750A9FA0}" destId="{013B1345-9D3D-4C05-BA10-F4CE5E874E30}" srcOrd="1" destOrd="0" parTransId="{0F7F943C-5BBF-4ECA-84C1-80455D7E0F8B}" sibTransId="{B5C34BA0-B0A2-48A3-9216-4A6D4E72E652}"/>
    <dgm:cxn modelId="{02C419E4-608A-4E8E-8EAA-A1E85E78C8B5}" srcId="{23C75437-20C2-43B2-B432-50AA750A9FA0}" destId="{3BC027FC-1283-46FA-A72A-8A8A2C5F088F}" srcOrd="3" destOrd="0" parTransId="{37F4AFB6-2D58-4AC0-8FDD-9FE39AF74E05}" sibTransId="{DDB1EADA-2B0B-45B9-B407-7B70CD83E6C6}"/>
    <dgm:cxn modelId="{DC05F57D-9057-4330-AB9E-1D0DC0A15386}" srcId="{23C75437-20C2-43B2-B432-50AA750A9FA0}" destId="{18DE078B-58B6-4A0B-8754-7394CF1700A4}" srcOrd="4" destOrd="0" parTransId="{15AAE427-8C95-4609-B1CE-8D17D364A05D}" sibTransId="{5AB89076-8B6C-489E-BC6C-10F8278732B3}"/>
    <dgm:cxn modelId="{41D67D30-AA15-4DB4-A640-5058A25E1C86}" type="presOf" srcId="{18DE078B-58B6-4A0B-8754-7394CF1700A4}" destId="{0C94DFFC-B2E3-4742-A8F9-C476ABB9AD36}" srcOrd="0" destOrd="0" presId="urn:microsoft.com/office/officeart/2005/8/layout/chevron1"/>
    <dgm:cxn modelId="{3B1AA0B3-A2A7-4891-917B-835BF7793CE5}" srcId="{23C75437-20C2-43B2-B432-50AA750A9FA0}" destId="{3100CD66-A7EA-4487-91DE-95A4BCA2F6D5}" srcOrd="2" destOrd="0" parTransId="{8FA41222-E302-414F-B76F-5B181C839928}" sibTransId="{B60373FC-52D6-417A-80E2-094B25235979}"/>
    <dgm:cxn modelId="{639FC1AA-1F76-4D68-8B7B-53A485F27F51}" type="presOf" srcId="{3BC027FC-1283-46FA-A72A-8A8A2C5F088F}" destId="{0D4E9A6A-1E71-40E0-8247-CB1EBE103765}" srcOrd="0" destOrd="0" presId="urn:microsoft.com/office/officeart/2005/8/layout/chevron1"/>
    <dgm:cxn modelId="{CE1ED625-2B9B-4BDC-AC6F-9BFE94A13D70}" type="presOf" srcId="{013B1345-9D3D-4C05-BA10-F4CE5E874E30}" destId="{1442F63A-1FD5-4446-B750-B488F5C5111E}" srcOrd="0" destOrd="0" presId="urn:microsoft.com/office/officeart/2005/8/layout/chevron1"/>
    <dgm:cxn modelId="{14FF31F3-E352-45D0-B7EB-B94A1859E4DA}" type="presOf" srcId="{09E934E7-5E03-414F-813A-713098EB42CC}" destId="{0597D7BC-EE69-48AC-B6D5-296F6451CB7B}" srcOrd="0" destOrd="0" presId="urn:microsoft.com/office/officeart/2005/8/layout/chevron1"/>
    <dgm:cxn modelId="{7C707CAB-E8E2-43DE-AA03-A768A167AB86}" type="presOf" srcId="{23C75437-20C2-43B2-B432-50AA750A9FA0}" destId="{FF9DF705-226E-49D5-A57D-C072AA7E41D0}" srcOrd="0" destOrd="0" presId="urn:microsoft.com/office/officeart/2005/8/layout/chevron1"/>
    <dgm:cxn modelId="{E63E078B-3EFB-40EB-AA4A-72BB13675D20}" srcId="{23C75437-20C2-43B2-B432-50AA750A9FA0}" destId="{09E934E7-5E03-414F-813A-713098EB42CC}" srcOrd="0" destOrd="0" parTransId="{E75CA38D-21EC-409C-8298-D301277CF8F4}" sibTransId="{62FD742C-EFC3-4DF3-BC81-F8C6FC7882B2}"/>
    <dgm:cxn modelId="{C66A9134-3D76-4065-B80B-D2AED5386EB1}" type="presParOf" srcId="{FF9DF705-226E-49D5-A57D-C072AA7E41D0}" destId="{0597D7BC-EE69-48AC-B6D5-296F6451CB7B}" srcOrd="0" destOrd="0" presId="urn:microsoft.com/office/officeart/2005/8/layout/chevron1"/>
    <dgm:cxn modelId="{B5D20CC9-FBD7-4C36-840E-CEA73AFAE805}" type="presParOf" srcId="{FF9DF705-226E-49D5-A57D-C072AA7E41D0}" destId="{D514756C-318E-48D8-A3B3-16748F9D36AE}" srcOrd="1" destOrd="0" presId="urn:microsoft.com/office/officeart/2005/8/layout/chevron1"/>
    <dgm:cxn modelId="{CAD38CE3-70E0-4DC9-8AD0-B61C35FF773E}" type="presParOf" srcId="{FF9DF705-226E-49D5-A57D-C072AA7E41D0}" destId="{1442F63A-1FD5-4446-B750-B488F5C5111E}" srcOrd="2" destOrd="0" presId="urn:microsoft.com/office/officeart/2005/8/layout/chevron1"/>
    <dgm:cxn modelId="{F1170F2A-B7C3-4E98-A83F-D2D2B8F407E7}" type="presParOf" srcId="{FF9DF705-226E-49D5-A57D-C072AA7E41D0}" destId="{D488D2BF-1107-4D68-A872-162AA6B48CB4}" srcOrd="3" destOrd="0" presId="urn:microsoft.com/office/officeart/2005/8/layout/chevron1"/>
    <dgm:cxn modelId="{6A308D44-C159-4082-B41A-BAEE9AF6734C}" type="presParOf" srcId="{FF9DF705-226E-49D5-A57D-C072AA7E41D0}" destId="{686CE67A-0191-4825-A931-31D442F622C3}" srcOrd="4" destOrd="0" presId="urn:microsoft.com/office/officeart/2005/8/layout/chevron1"/>
    <dgm:cxn modelId="{A0D7AC90-D499-4F46-8CFC-AE0EE3C4F86F}" type="presParOf" srcId="{FF9DF705-226E-49D5-A57D-C072AA7E41D0}" destId="{F95FEA24-F445-4A10-841B-3357F3E17B20}" srcOrd="5" destOrd="0" presId="urn:microsoft.com/office/officeart/2005/8/layout/chevron1"/>
    <dgm:cxn modelId="{D1217B0A-50BB-4DDD-82D9-F2BA9BD89FDE}" type="presParOf" srcId="{FF9DF705-226E-49D5-A57D-C072AA7E41D0}" destId="{0D4E9A6A-1E71-40E0-8247-CB1EBE103765}" srcOrd="6" destOrd="0" presId="urn:microsoft.com/office/officeart/2005/8/layout/chevron1"/>
    <dgm:cxn modelId="{A1E8FCE0-28FA-4F8F-8D44-2BA4B2BF6DE7}" type="presParOf" srcId="{FF9DF705-226E-49D5-A57D-C072AA7E41D0}" destId="{9861EAED-2DE1-4FD8-B9E3-2EC7E1DC3686}" srcOrd="7" destOrd="0" presId="urn:microsoft.com/office/officeart/2005/8/layout/chevron1"/>
    <dgm:cxn modelId="{ED000DED-2952-4350-B90A-EAFEA23172BF}" type="presParOf" srcId="{FF9DF705-226E-49D5-A57D-C072AA7E41D0}" destId="{0C94DFFC-B2E3-4742-A8F9-C476ABB9AD36}"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C75437-20C2-43B2-B432-50AA750A9FA0}" type="doc">
      <dgm:prSet loTypeId="urn:microsoft.com/office/officeart/2005/8/layout/chevron1" loCatId="process" qsTypeId="urn:microsoft.com/office/officeart/2005/8/quickstyle/simple1" qsCatId="simple" csTypeId="urn:microsoft.com/office/officeart/2005/8/colors/accent1_2" csCatId="accent1" phldr="1"/>
      <dgm:spPr/>
    </dgm:pt>
    <dgm:pt modelId="{013B1345-9D3D-4C05-BA10-F4CE5E874E30}">
      <dgm:prSet phldrT="[Testo]" custT="1">
        <dgm:style>
          <a:lnRef idx="0">
            <a:schemeClr val="accent3"/>
          </a:lnRef>
          <a:fillRef idx="3">
            <a:schemeClr val="accent3"/>
          </a:fillRef>
          <a:effectRef idx="3">
            <a:schemeClr val="accent3"/>
          </a:effectRef>
          <a:fontRef idx="minor">
            <a:schemeClr val="lt1"/>
          </a:fontRef>
        </dgm:style>
      </dgm:prSet>
      <dgm:spPr/>
      <dgm:t>
        <a:bodyPr/>
        <a:lstStyle/>
        <a:p>
          <a:r>
            <a:rPr lang="it-IT" sz="1200" b="1" kern="1200" dirty="0" smtClean="0">
              <a:solidFill>
                <a:srgbClr val="0070C0"/>
              </a:solidFill>
              <a:latin typeface="+mn-lt"/>
              <a:ea typeface="+mn-ea"/>
              <a:cs typeface="+mn-cs"/>
            </a:rPr>
            <a:t>Ricerca finanziamenti</a:t>
          </a:r>
          <a:endParaRPr lang="it-IT" sz="1200" b="1" kern="1200" dirty="0">
            <a:solidFill>
              <a:srgbClr val="0070C0"/>
            </a:solidFill>
            <a:latin typeface="+mn-lt"/>
            <a:ea typeface="+mn-ea"/>
            <a:cs typeface="+mn-cs"/>
          </a:endParaRPr>
        </a:p>
      </dgm:t>
    </dgm:pt>
    <dgm:pt modelId="{0F7F943C-5BBF-4ECA-84C1-80455D7E0F8B}" type="parTrans" cxnId="{51630A64-64A7-43EC-9B73-C0CA9FB48207}">
      <dgm:prSet/>
      <dgm:spPr/>
      <dgm:t>
        <a:bodyPr/>
        <a:lstStyle/>
        <a:p>
          <a:endParaRPr lang="it-IT"/>
        </a:p>
      </dgm:t>
    </dgm:pt>
    <dgm:pt modelId="{B5C34BA0-B0A2-48A3-9216-4A6D4E72E652}" type="sibTrans" cxnId="{51630A64-64A7-43EC-9B73-C0CA9FB48207}">
      <dgm:prSet/>
      <dgm:spPr/>
      <dgm:t>
        <a:bodyPr/>
        <a:lstStyle/>
        <a:p>
          <a:endParaRPr lang="it-IT"/>
        </a:p>
      </dgm:t>
    </dgm:pt>
    <dgm:pt modelId="{3100CD66-A7EA-4487-91DE-95A4BCA2F6D5}">
      <dgm:prSet phldrT="[Testo]" custT="1">
        <dgm:style>
          <a:lnRef idx="0">
            <a:schemeClr val="accent3"/>
          </a:lnRef>
          <a:fillRef idx="3">
            <a:schemeClr val="accent3"/>
          </a:fillRef>
          <a:effectRef idx="3">
            <a:schemeClr val="accent3"/>
          </a:effectRef>
          <a:fontRef idx="minor">
            <a:schemeClr val="lt1"/>
          </a:fontRef>
        </dgm:style>
      </dgm:prSet>
      <dgm:spPr/>
      <dgm:t>
        <a:bodyPr/>
        <a:lstStyle/>
        <a:p>
          <a:r>
            <a:rPr lang="it-IT" sz="1200" b="1" kern="1200" dirty="0" smtClean="0">
              <a:solidFill>
                <a:srgbClr val="0070C0"/>
              </a:solidFill>
              <a:latin typeface="+mn-lt"/>
              <a:ea typeface="+mn-ea"/>
              <a:cs typeface="+mn-cs"/>
            </a:rPr>
            <a:t>Scelta dell’utilizzo </a:t>
          </a:r>
          <a:endParaRPr lang="it-IT" sz="1400" b="1" kern="1200" dirty="0">
            <a:solidFill>
              <a:srgbClr val="0070C0"/>
            </a:solidFill>
            <a:latin typeface="+mn-lt"/>
            <a:ea typeface="+mn-ea"/>
            <a:cs typeface="+mn-cs"/>
          </a:endParaRPr>
        </a:p>
      </dgm:t>
    </dgm:pt>
    <dgm:pt modelId="{8FA41222-E302-414F-B76F-5B181C839928}" type="parTrans" cxnId="{3B1AA0B3-A2A7-4891-917B-835BF7793CE5}">
      <dgm:prSet/>
      <dgm:spPr/>
      <dgm:t>
        <a:bodyPr/>
        <a:lstStyle/>
        <a:p>
          <a:endParaRPr lang="it-IT"/>
        </a:p>
      </dgm:t>
    </dgm:pt>
    <dgm:pt modelId="{B60373FC-52D6-417A-80E2-094B25235979}" type="sibTrans" cxnId="{3B1AA0B3-A2A7-4891-917B-835BF7793CE5}">
      <dgm:prSet/>
      <dgm:spPr/>
      <dgm:t>
        <a:bodyPr/>
        <a:lstStyle/>
        <a:p>
          <a:endParaRPr lang="it-IT"/>
        </a:p>
      </dgm:t>
    </dgm:pt>
    <dgm:pt modelId="{3BC027FC-1283-46FA-A72A-8A8A2C5F088F}">
      <dgm:prSet phldrT="[Testo]" custT="1">
        <dgm:style>
          <a:lnRef idx="0">
            <a:schemeClr val="accent3"/>
          </a:lnRef>
          <a:fillRef idx="3">
            <a:schemeClr val="accent3"/>
          </a:fillRef>
          <a:effectRef idx="3">
            <a:schemeClr val="accent3"/>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b="1" kern="1200" dirty="0" smtClean="0">
              <a:solidFill>
                <a:srgbClr val="0070C0"/>
              </a:solidFill>
              <a:latin typeface="+mn-lt"/>
              <a:ea typeface="+mn-ea"/>
              <a:cs typeface="+mn-cs"/>
            </a:rPr>
            <a:t>Contratto  di fin. condizionato</a:t>
          </a:r>
          <a:endParaRPr lang="it-IT" sz="1400" b="1" kern="1200" dirty="0">
            <a:solidFill>
              <a:srgbClr val="0070C0"/>
            </a:solidFill>
            <a:latin typeface="+mn-lt"/>
            <a:ea typeface="+mn-ea"/>
            <a:cs typeface="+mn-cs"/>
          </a:endParaRPr>
        </a:p>
      </dgm:t>
    </dgm:pt>
    <dgm:pt modelId="{37F4AFB6-2D58-4AC0-8FDD-9FE39AF74E05}" type="parTrans" cxnId="{02C419E4-608A-4E8E-8EAA-A1E85E78C8B5}">
      <dgm:prSet/>
      <dgm:spPr/>
      <dgm:t>
        <a:bodyPr/>
        <a:lstStyle/>
        <a:p>
          <a:endParaRPr lang="it-IT"/>
        </a:p>
      </dgm:t>
    </dgm:pt>
    <dgm:pt modelId="{DDB1EADA-2B0B-45B9-B407-7B70CD83E6C6}" type="sibTrans" cxnId="{02C419E4-608A-4E8E-8EAA-A1E85E78C8B5}">
      <dgm:prSet/>
      <dgm:spPr/>
      <dgm:t>
        <a:bodyPr/>
        <a:lstStyle/>
        <a:p>
          <a:endParaRPr lang="it-IT"/>
        </a:p>
      </dgm:t>
    </dgm:pt>
    <dgm:pt modelId="{18DE078B-58B6-4A0B-8754-7394CF1700A4}">
      <dgm:prSet phldrT="[Testo]" custT="1">
        <dgm:style>
          <a:lnRef idx="0">
            <a:schemeClr val="accent3"/>
          </a:lnRef>
          <a:fillRef idx="3">
            <a:schemeClr val="accent3"/>
          </a:fillRef>
          <a:effectRef idx="3">
            <a:schemeClr val="accent3"/>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b="1" kern="1200" dirty="0" smtClean="0">
              <a:solidFill>
                <a:srgbClr val="0070C0"/>
              </a:solidFill>
              <a:latin typeface="+mn-lt"/>
              <a:ea typeface="+mn-ea"/>
              <a:cs typeface="+mn-cs"/>
            </a:rPr>
            <a:t>Eventuali finanziamenti ponte</a:t>
          </a:r>
        </a:p>
      </dgm:t>
    </dgm:pt>
    <dgm:pt modelId="{15AAE427-8C95-4609-B1CE-8D17D364A05D}" type="parTrans" cxnId="{DC05F57D-9057-4330-AB9E-1D0DC0A15386}">
      <dgm:prSet/>
      <dgm:spPr/>
      <dgm:t>
        <a:bodyPr/>
        <a:lstStyle/>
        <a:p>
          <a:endParaRPr lang="it-IT"/>
        </a:p>
      </dgm:t>
    </dgm:pt>
    <dgm:pt modelId="{5AB89076-8B6C-489E-BC6C-10F8278732B3}" type="sibTrans" cxnId="{DC05F57D-9057-4330-AB9E-1D0DC0A15386}">
      <dgm:prSet/>
      <dgm:spPr/>
      <dgm:t>
        <a:bodyPr/>
        <a:lstStyle/>
        <a:p>
          <a:endParaRPr lang="it-IT"/>
        </a:p>
      </dgm:t>
    </dgm:pt>
    <dgm:pt modelId="{09E934E7-5E03-414F-813A-713098EB42CC}">
      <dgm:prSet phldrT="[Testo]" custT="1">
        <dgm:style>
          <a:lnRef idx="2">
            <a:schemeClr val="accent1"/>
          </a:lnRef>
          <a:fillRef idx="1">
            <a:schemeClr val="lt1"/>
          </a:fillRef>
          <a:effectRef idx="0">
            <a:schemeClr val="accent1"/>
          </a:effectRef>
          <a:fontRef idx="minor">
            <a:schemeClr val="dk1"/>
          </a:fontRef>
        </dgm:style>
      </dgm:prSet>
      <dgm:spPr>
        <a:noFill/>
        <a:ln>
          <a:noFill/>
        </a:ln>
      </dgm:spPr>
      <dgm:t>
        <a:bodyPr/>
        <a:lstStyle/>
        <a:p>
          <a:r>
            <a:rPr lang="it-IT" sz="1400" b="1" kern="1200" dirty="0" smtClean="0">
              <a:solidFill>
                <a:srgbClr val="0070C0"/>
              </a:solidFill>
              <a:latin typeface="+mn-lt"/>
              <a:ea typeface="+mn-ea"/>
              <a:cs typeface="+mn-cs"/>
            </a:rPr>
            <a:t> </a:t>
          </a:r>
          <a:endParaRPr lang="it-IT" sz="1200" b="1" kern="1200" dirty="0">
            <a:solidFill>
              <a:srgbClr val="0070C0"/>
            </a:solidFill>
            <a:latin typeface="+mn-lt"/>
            <a:ea typeface="+mn-ea"/>
            <a:cs typeface="+mn-cs"/>
          </a:endParaRPr>
        </a:p>
      </dgm:t>
    </dgm:pt>
    <dgm:pt modelId="{62FD742C-EFC3-4DF3-BC81-F8C6FC7882B2}" type="sibTrans" cxnId="{E63E078B-3EFB-40EB-AA4A-72BB13675D20}">
      <dgm:prSet/>
      <dgm:spPr/>
      <dgm:t>
        <a:bodyPr/>
        <a:lstStyle/>
        <a:p>
          <a:endParaRPr lang="it-IT"/>
        </a:p>
      </dgm:t>
    </dgm:pt>
    <dgm:pt modelId="{E75CA38D-21EC-409C-8298-D301277CF8F4}" type="parTrans" cxnId="{E63E078B-3EFB-40EB-AA4A-72BB13675D20}">
      <dgm:prSet/>
      <dgm:spPr/>
      <dgm:t>
        <a:bodyPr/>
        <a:lstStyle/>
        <a:p>
          <a:endParaRPr lang="it-IT"/>
        </a:p>
      </dgm:t>
    </dgm:pt>
    <dgm:pt modelId="{FF9DF705-226E-49D5-A57D-C072AA7E41D0}" type="pres">
      <dgm:prSet presAssocID="{23C75437-20C2-43B2-B432-50AA750A9FA0}" presName="Name0" presStyleCnt="0">
        <dgm:presLayoutVars>
          <dgm:dir/>
          <dgm:animLvl val="lvl"/>
          <dgm:resizeHandles val="exact"/>
        </dgm:presLayoutVars>
      </dgm:prSet>
      <dgm:spPr/>
    </dgm:pt>
    <dgm:pt modelId="{0597D7BC-EE69-48AC-B6D5-296F6451CB7B}" type="pres">
      <dgm:prSet presAssocID="{09E934E7-5E03-414F-813A-713098EB42CC}" presName="parTxOnly" presStyleLbl="node1" presStyleIdx="0" presStyleCnt="5" custAng="0">
        <dgm:presLayoutVars>
          <dgm:chMax val="0"/>
          <dgm:chPref val="0"/>
          <dgm:bulletEnabled val="1"/>
        </dgm:presLayoutVars>
      </dgm:prSet>
      <dgm:spPr/>
      <dgm:t>
        <a:bodyPr/>
        <a:lstStyle/>
        <a:p>
          <a:endParaRPr lang="it-IT"/>
        </a:p>
      </dgm:t>
    </dgm:pt>
    <dgm:pt modelId="{D514756C-318E-48D8-A3B3-16748F9D36AE}" type="pres">
      <dgm:prSet presAssocID="{62FD742C-EFC3-4DF3-BC81-F8C6FC7882B2}" presName="parTxOnlySpace" presStyleCnt="0"/>
      <dgm:spPr/>
    </dgm:pt>
    <dgm:pt modelId="{1442F63A-1FD5-4446-B750-B488F5C5111E}" type="pres">
      <dgm:prSet presAssocID="{013B1345-9D3D-4C05-BA10-F4CE5E874E30}" presName="parTxOnly" presStyleLbl="node1" presStyleIdx="1" presStyleCnt="5" custLinFactNeighborX="32992">
        <dgm:presLayoutVars>
          <dgm:chMax val="0"/>
          <dgm:chPref val="0"/>
          <dgm:bulletEnabled val="1"/>
        </dgm:presLayoutVars>
      </dgm:prSet>
      <dgm:spPr/>
      <dgm:t>
        <a:bodyPr/>
        <a:lstStyle/>
        <a:p>
          <a:endParaRPr lang="it-IT"/>
        </a:p>
      </dgm:t>
    </dgm:pt>
    <dgm:pt modelId="{D488D2BF-1107-4D68-A872-162AA6B48CB4}" type="pres">
      <dgm:prSet presAssocID="{B5C34BA0-B0A2-48A3-9216-4A6D4E72E652}" presName="parTxOnlySpace" presStyleCnt="0"/>
      <dgm:spPr/>
    </dgm:pt>
    <dgm:pt modelId="{686CE67A-0191-4825-A931-31D442F622C3}" type="pres">
      <dgm:prSet presAssocID="{3100CD66-A7EA-4487-91DE-95A4BCA2F6D5}" presName="parTxOnly" presStyleLbl="node1" presStyleIdx="2" presStyleCnt="5" custLinFactNeighborX="39009">
        <dgm:presLayoutVars>
          <dgm:chMax val="0"/>
          <dgm:chPref val="0"/>
          <dgm:bulletEnabled val="1"/>
        </dgm:presLayoutVars>
      </dgm:prSet>
      <dgm:spPr/>
      <dgm:t>
        <a:bodyPr/>
        <a:lstStyle/>
        <a:p>
          <a:endParaRPr lang="it-IT"/>
        </a:p>
      </dgm:t>
    </dgm:pt>
    <dgm:pt modelId="{F95FEA24-F445-4A10-841B-3357F3E17B20}" type="pres">
      <dgm:prSet presAssocID="{B60373FC-52D6-417A-80E2-094B25235979}" presName="parTxOnlySpace" presStyleCnt="0"/>
      <dgm:spPr/>
    </dgm:pt>
    <dgm:pt modelId="{0D4E9A6A-1E71-40E0-8247-CB1EBE103765}" type="pres">
      <dgm:prSet presAssocID="{3BC027FC-1283-46FA-A72A-8A8A2C5F088F}" presName="parTxOnly" presStyleLbl="node1" presStyleIdx="3" presStyleCnt="5" custLinFactNeighborX="24479">
        <dgm:presLayoutVars>
          <dgm:chMax val="0"/>
          <dgm:chPref val="0"/>
          <dgm:bulletEnabled val="1"/>
        </dgm:presLayoutVars>
      </dgm:prSet>
      <dgm:spPr/>
      <dgm:t>
        <a:bodyPr/>
        <a:lstStyle/>
        <a:p>
          <a:endParaRPr lang="it-IT"/>
        </a:p>
      </dgm:t>
    </dgm:pt>
    <dgm:pt modelId="{9861EAED-2DE1-4FD8-B9E3-2EC7E1DC3686}" type="pres">
      <dgm:prSet presAssocID="{DDB1EADA-2B0B-45B9-B407-7B70CD83E6C6}" presName="parTxOnlySpace" presStyleCnt="0"/>
      <dgm:spPr/>
    </dgm:pt>
    <dgm:pt modelId="{0C94DFFC-B2E3-4742-A8F9-C476ABB9AD36}" type="pres">
      <dgm:prSet presAssocID="{18DE078B-58B6-4A0B-8754-7394CF1700A4}" presName="parTxOnly" presStyleLbl="node1" presStyleIdx="4" presStyleCnt="5">
        <dgm:presLayoutVars>
          <dgm:chMax val="0"/>
          <dgm:chPref val="0"/>
          <dgm:bulletEnabled val="1"/>
        </dgm:presLayoutVars>
      </dgm:prSet>
      <dgm:spPr/>
      <dgm:t>
        <a:bodyPr/>
        <a:lstStyle/>
        <a:p>
          <a:endParaRPr lang="it-IT"/>
        </a:p>
      </dgm:t>
    </dgm:pt>
  </dgm:ptLst>
  <dgm:cxnLst>
    <dgm:cxn modelId="{02C419E4-608A-4E8E-8EAA-A1E85E78C8B5}" srcId="{23C75437-20C2-43B2-B432-50AA750A9FA0}" destId="{3BC027FC-1283-46FA-A72A-8A8A2C5F088F}" srcOrd="3" destOrd="0" parTransId="{37F4AFB6-2D58-4AC0-8FDD-9FE39AF74E05}" sibTransId="{DDB1EADA-2B0B-45B9-B407-7B70CD83E6C6}"/>
    <dgm:cxn modelId="{51630A64-64A7-43EC-9B73-C0CA9FB48207}" srcId="{23C75437-20C2-43B2-B432-50AA750A9FA0}" destId="{013B1345-9D3D-4C05-BA10-F4CE5E874E30}" srcOrd="1" destOrd="0" parTransId="{0F7F943C-5BBF-4ECA-84C1-80455D7E0F8B}" sibTransId="{B5C34BA0-B0A2-48A3-9216-4A6D4E72E652}"/>
    <dgm:cxn modelId="{300C4EC0-54C3-43E0-83CB-A72B64A073C5}" type="presOf" srcId="{18DE078B-58B6-4A0B-8754-7394CF1700A4}" destId="{0C94DFFC-B2E3-4742-A8F9-C476ABB9AD36}" srcOrd="0" destOrd="0" presId="urn:microsoft.com/office/officeart/2005/8/layout/chevron1"/>
    <dgm:cxn modelId="{DC05F57D-9057-4330-AB9E-1D0DC0A15386}" srcId="{23C75437-20C2-43B2-B432-50AA750A9FA0}" destId="{18DE078B-58B6-4A0B-8754-7394CF1700A4}" srcOrd="4" destOrd="0" parTransId="{15AAE427-8C95-4609-B1CE-8D17D364A05D}" sibTransId="{5AB89076-8B6C-489E-BC6C-10F8278732B3}"/>
    <dgm:cxn modelId="{3B1AA0B3-A2A7-4891-917B-835BF7793CE5}" srcId="{23C75437-20C2-43B2-B432-50AA750A9FA0}" destId="{3100CD66-A7EA-4487-91DE-95A4BCA2F6D5}" srcOrd="2" destOrd="0" parTransId="{8FA41222-E302-414F-B76F-5B181C839928}" sibTransId="{B60373FC-52D6-417A-80E2-094B25235979}"/>
    <dgm:cxn modelId="{61BD6B9C-F9B5-42AF-AAB4-9E8AB4332F90}" type="presOf" srcId="{23C75437-20C2-43B2-B432-50AA750A9FA0}" destId="{FF9DF705-226E-49D5-A57D-C072AA7E41D0}" srcOrd="0" destOrd="0" presId="urn:microsoft.com/office/officeart/2005/8/layout/chevron1"/>
    <dgm:cxn modelId="{9AE67BC4-3ECE-49E1-B2C7-71806910EA52}" type="presOf" srcId="{3100CD66-A7EA-4487-91DE-95A4BCA2F6D5}" destId="{686CE67A-0191-4825-A931-31D442F622C3}" srcOrd="0" destOrd="0" presId="urn:microsoft.com/office/officeart/2005/8/layout/chevron1"/>
    <dgm:cxn modelId="{92357084-4410-4B2C-9186-959B194B4E9E}" type="presOf" srcId="{013B1345-9D3D-4C05-BA10-F4CE5E874E30}" destId="{1442F63A-1FD5-4446-B750-B488F5C5111E}" srcOrd="0" destOrd="0" presId="urn:microsoft.com/office/officeart/2005/8/layout/chevron1"/>
    <dgm:cxn modelId="{E63E078B-3EFB-40EB-AA4A-72BB13675D20}" srcId="{23C75437-20C2-43B2-B432-50AA750A9FA0}" destId="{09E934E7-5E03-414F-813A-713098EB42CC}" srcOrd="0" destOrd="0" parTransId="{E75CA38D-21EC-409C-8298-D301277CF8F4}" sibTransId="{62FD742C-EFC3-4DF3-BC81-F8C6FC7882B2}"/>
    <dgm:cxn modelId="{127E78DB-78AA-4A10-9A4C-574105B7FF37}" type="presOf" srcId="{09E934E7-5E03-414F-813A-713098EB42CC}" destId="{0597D7BC-EE69-48AC-B6D5-296F6451CB7B}" srcOrd="0" destOrd="0" presId="urn:microsoft.com/office/officeart/2005/8/layout/chevron1"/>
    <dgm:cxn modelId="{2E7B2AAD-ADE6-4060-8D6B-93932C65F2E7}" type="presOf" srcId="{3BC027FC-1283-46FA-A72A-8A8A2C5F088F}" destId="{0D4E9A6A-1E71-40E0-8247-CB1EBE103765}" srcOrd="0" destOrd="0" presId="urn:microsoft.com/office/officeart/2005/8/layout/chevron1"/>
    <dgm:cxn modelId="{2BC41C54-A546-4B2C-9B6D-7945C4FA6332}" type="presParOf" srcId="{FF9DF705-226E-49D5-A57D-C072AA7E41D0}" destId="{0597D7BC-EE69-48AC-B6D5-296F6451CB7B}" srcOrd="0" destOrd="0" presId="urn:microsoft.com/office/officeart/2005/8/layout/chevron1"/>
    <dgm:cxn modelId="{0011DF63-95AA-433E-9A84-429189E36DA0}" type="presParOf" srcId="{FF9DF705-226E-49D5-A57D-C072AA7E41D0}" destId="{D514756C-318E-48D8-A3B3-16748F9D36AE}" srcOrd="1" destOrd="0" presId="urn:microsoft.com/office/officeart/2005/8/layout/chevron1"/>
    <dgm:cxn modelId="{72842070-99AE-4936-AD11-EF0882C87DD8}" type="presParOf" srcId="{FF9DF705-226E-49D5-A57D-C072AA7E41D0}" destId="{1442F63A-1FD5-4446-B750-B488F5C5111E}" srcOrd="2" destOrd="0" presId="urn:microsoft.com/office/officeart/2005/8/layout/chevron1"/>
    <dgm:cxn modelId="{C29DA8D2-C4DB-4C24-9F6F-0BD25C45A0B8}" type="presParOf" srcId="{FF9DF705-226E-49D5-A57D-C072AA7E41D0}" destId="{D488D2BF-1107-4D68-A872-162AA6B48CB4}" srcOrd="3" destOrd="0" presId="urn:microsoft.com/office/officeart/2005/8/layout/chevron1"/>
    <dgm:cxn modelId="{169C5BD8-F7E2-46D0-BF45-74AEEB306362}" type="presParOf" srcId="{FF9DF705-226E-49D5-A57D-C072AA7E41D0}" destId="{686CE67A-0191-4825-A931-31D442F622C3}" srcOrd="4" destOrd="0" presId="urn:microsoft.com/office/officeart/2005/8/layout/chevron1"/>
    <dgm:cxn modelId="{E00CE4E3-2396-480D-B058-01A68277EFF8}" type="presParOf" srcId="{FF9DF705-226E-49D5-A57D-C072AA7E41D0}" destId="{F95FEA24-F445-4A10-841B-3357F3E17B20}" srcOrd="5" destOrd="0" presId="urn:microsoft.com/office/officeart/2005/8/layout/chevron1"/>
    <dgm:cxn modelId="{8F95D925-6F80-458E-9E6C-8E3C81BEF8EC}" type="presParOf" srcId="{FF9DF705-226E-49D5-A57D-C072AA7E41D0}" destId="{0D4E9A6A-1E71-40E0-8247-CB1EBE103765}" srcOrd="6" destOrd="0" presId="urn:microsoft.com/office/officeart/2005/8/layout/chevron1"/>
    <dgm:cxn modelId="{5DDD18C7-553F-4D62-818B-F7D5A16FA36E}" type="presParOf" srcId="{FF9DF705-226E-49D5-A57D-C072AA7E41D0}" destId="{9861EAED-2DE1-4FD8-B9E3-2EC7E1DC3686}" srcOrd="7" destOrd="0" presId="urn:microsoft.com/office/officeart/2005/8/layout/chevron1"/>
    <dgm:cxn modelId="{EF4D9631-57C1-433D-82C6-59E9CF868A70}" type="presParOf" srcId="{FF9DF705-226E-49D5-A57D-C072AA7E41D0}" destId="{0C94DFFC-B2E3-4742-A8F9-C476ABB9AD36}"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0EEA3-753A-4CBF-AD91-D53DCFDFA479}">
      <dsp:nvSpPr>
        <dsp:cNvPr id="0" name=""/>
        <dsp:cNvSpPr/>
      </dsp:nvSpPr>
      <dsp:spPr>
        <a:xfrm>
          <a:off x="919293" y="1068569"/>
          <a:ext cx="1358198" cy="1174896"/>
        </a:xfrm>
        <a:prstGeom prst="hexagon">
          <a:avLst>
            <a:gd name="adj" fmla="val 2857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b="1" kern="1200" dirty="0" smtClean="0"/>
            <a:t>ISOLAMENTO TERMICO 110%</a:t>
          </a:r>
          <a:endParaRPr lang="it-IT" sz="800" b="1" kern="1200" dirty="0"/>
        </a:p>
      </dsp:txBody>
      <dsp:txXfrm>
        <a:off x="1144365" y="1263266"/>
        <a:ext cx="908054" cy="785502"/>
      </dsp:txXfrm>
    </dsp:sp>
    <dsp:sp modelId="{36328E26-980E-45D7-AF00-74B20467EA73}">
      <dsp:nvSpPr>
        <dsp:cNvPr id="0" name=""/>
        <dsp:cNvSpPr/>
      </dsp:nvSpPr>
      <dsp:spPr>
        <a:xfrm>
          <a:off x="1769786" y="506461"/>
          <a:ext cx="512444" cy="4415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6728B-CD5D-4A56-BAC4-9BB4F539B07A}">
      <dsp:nvSpPr>
        <dsp:cNvPr id="0" name=""/>
        <dsp:cNvSpPr/>
      </dsp:nvSpPr>
      <dsp:spPr>
        <a:xfrm>
          <a:off x="1044402" y="0"/>
          <a:ext cx="1113034" cy="962905"/>
        </a:xfrm>
        <a:prstGeom prst="hexagon">
          <a:avLst>
            <a:gd name="adj" fmla="val 2857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800" b="1" kern="1200" dirty="0" smtClean="0"/>
            <a:t>SOSTITUZIONE IMPIANTI CLIMATIZZAZIONE INVERNALI</a:t>
          </a:r>
        </a:p>
        <a:p>
          <a:pPr lvl="0" algn="ctr" defTabSz="400050">
            <a:lnSpc>
              <a:spcPct val="90000"/>
            </a:lnSpc>
            <a:spcBef>
              <a:spcPct val="0"/>
            </a:spcBef>
            <a:spcAft>
              <a:spcPct val="35000"/>
            </a:spcAft>
          </a:pPr>
          <a:endParaRPr lang="it-IT" sz="800" b="1" kern="1200" dirty="0"/>
        </a:p>
      </dsp:txBody>
      <dsp:txXfrm>
        <a:off x="1228855" y="159574"/>
        <a:ext cx="744128" cy="643757"/>
      </dsp:txXfrm>
    </dsp:sp>
    <dsp:sp modelId="{ED0D69F1-03DF-4112-9489-9D0685122CB4}">
      <dsp:nvSpPr>
        <dsp:cNvPr id="0" name=""/>
        <dsp:cNvSpPr/>
      </dsp:nvSpPr>
      <dsp:spPr>
        <a:xfrm>
          <a:off x="2367848" y="1331903"/>
          <a:ext cx="512444" cy="4415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B1C8D-AE17-4161-B03C-4C8BD00E9EDD}">
      <dsp:nvSpPr>
        <dsp:cNvPr id="0" name=""/>
        <dsp:cNvSpPr/>
      </dsp:nvSpPr>
      <dsp:spPr>
        <a:xfrm>
          <a:off x="2065184" y="592251"/>
          <a:ext cx="1113034" cy="962905"/>
        </a:xfrm>
        <a:prstGeom prst="hexagon">
          <a:avLst>
            <a:gd name="adj" fmla="val 28570"/>
            <a:gd name="vf" fmla="val 11547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b="1" kern="1200" dirty="0" smtClean="0"/>
            <a:t>REGOLARITA’ URBANISTICA</a:t>
          </a:r>
          <a:endParaRPr lang="it-IT" sz="800" b="1" kern="1200" dirty="0"/>
        </a:p>
      </dsp:txBody>
      <dsp:txXfrm>
        <a:off x="2249637" y="751825"/>
        <a:ext cx="744128" cy="643757"/>
      </dsp:txXfrm>
    </dsp:sp>
    <dsp:sp modelId="{ED37FE05-D480-42B1-B2FE-E5B7767C9294}">
      <dsp:nvSpPr>
        <dsp:cNvPr id="0" name=""/>
        <dsp:cNvSpPr/>
      </dsp:nvSpPr>
      <dsp:spPr>
        <a:xfrm>
          <a:off x="1952396" y="2263672"/>
          <a:ext cx="512444" cy="4415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A7F73-C370-430E-9B97-59FD17E40E33}">
      <dsp:nvSpPr>
        <dsp:cNvPr id="0" name=""/>
        <dsp:cNvSpPr/>
      </dsp:nvSpPr>
      <dsp:spPr>
        <a:xfrm>
          <a:off x="2065184" y="1756548"/>
          <a:ext cx="1113034" cy="962905"/>
        </a:xfrm>
        <a:prstGeom prst="hexagon">
          <a:avLst>
            <a:gd name="adj" fmla="val 28570"/>
            <a:gd name="vf" fmla="val 1154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b="1" kern="1200" dirty="0" smtClean="0"/>
            <a:t>IMPIANTI FOTOVOLTAICI</a:t>
          </a:r>
          <a:endParaRPr lang="it-IT" sz="800" b="1" kern="1200" dirty="0"/>
        </a:p>
      </dsp:txBody>
      <dsp:txXfrm>
        <a:off x="2249637" y="1916122"/>
        <a:ext cx="744128" cy="643757"/>
      </dsp:txXfrm>
    </dsp:sp>
    <dsp:sp modelId="{36D6D4A0-B586-4101-9073-5CB4A8F4D777}">
      <dsp:nvSpPr>
        <dsp:cNvPr id="0" name=""/>
        <dsp:cNvSpPr/>
      </dsp:nvSpPr>
      <dsp:spPr>
        <a:xfrm>
          <a:off x="921820" y="2360393"/>
          <a:ext cx="512444" cy="4415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65716-3A67-4213-ADB6-418A503AB838}">
      <dsp:nvSpPr>
        <dsp:cNvPr id="0" name=""/>
        <dsp:cNvSpPr/>
      </dsp:nvSpPr>
      <dsp:spPr>
        <a:xfrm>
          <a:off x="1044402" y="2349462"/>
          <a:ext cx="1113034" cy="962905"/>
        </a:xfrm>
        <a:prstGeom prst="hexagon">
          <a:avLst>
            <a:gd name="adj" fmla="val 28570"/>
            <a:gd name="vf" fmla="val 1154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b="1" kern="1200" dirty="0" smtClean="0"/>
            <a:t>SISTEMI DI ACCUMULO INTEGRATI</a:t>
          </a:r>
          <a:endParaRPr lang="it-IT" sz="800" b="1" kern="1200" dirty="0"/>
        </a:p>
      </dsp:txBody>
      <dsp:txXfrm>
        <a:off x="1228855" y="2509036"/>
        <a:ext cx="744128" cy="643757"/>
      </dsp:txXfrm>
    </dsp:sp>
    <dsp:sp modelId="{AE203F56-3023-483B-800A-E3D5357411ED}">
      <dsp:nvSpPr>
        <dsp:cNvPr id="0" name=""/>
        <dsp:cNvSpPr/>
      </dsp:nvSpPr>
      <dsp:spPr>
        <a:xfrm>
          <a:off x="313964" y="1535282"/>
          <a:ext cx="512444" cy="4415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F2A12-3A44-4E26-A797-431C1ADD6DF4}">
      <dsp:nvSpPr>
        <dsp:cNvPr id="0" name=""/>
        <dsp:cNvSpPr/>
      </dsp:nvSpPr>
      <dsp:spPr>
        <a:xfrm>
          <a:off x="18882" y="1757211"/>
          <a:ext cx="1113034" cy="962905"/>
        </a:xfrm>
        <a:prstGeom prst="hexagon">
          <a:avLst>
            <a:gd name="adj" fmla="val 28570"/>
            <a:gd name="vf" fmla="val 1154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b="1" kern="1200" dirty="0" smtClean="0"/>
            <a:t>COLONNINE D RICARICA VEICOLO ELETTRICI</a:t>
          </a:r>
          <a:endParaRPr lang="it-IT" sz="800" b="1" kern="1200" dirty="0"/>
        </a:p>
      </dsp:txBody>
      <dsp:txXfrm>
        <a:off x="203335" y="1916785"/>
        <a:ext cx="744128" cy="643757"/>
      </dsp:txXfrm>
    </dsp:sp>
    <dsp:sp modelId="{04F7474D-468D-4291-9D8A-EE25E484ACEF}">
      <dsp:nvSpPr>
        <dsp:cNvPr id="0" name=""/>
        <dsp:cNvSpPr/>
      </dsp:nvSpPr>
      <dsp:spPr>
        <a:xfrm>
          <a:off x="18882" y="590926"/>
          <a:ext cx="1113034" cy="962905"/>
        </a:xfrm>
        <a:prstGeom prst="hexagon">
          <a:avLst>
            <a:gd name="adj" fmla="val 28570"/>
            <a:gd name="vf" fmla="val 11547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b="1" kern="1200" dirty="0" smtClean="0"/>
            <a:t>ISOL. TERMICO PARTI COMUNI</a:t>
          </a:r>
        </a:p>
        <a:p>
          <a:pPr lvl="0" algn="ctr" defTabSz="355600">
            <a:lnSpc>
              <a:spcPct val="90000"/>
            </a:lnSpc>
            <a:spcBef>
              <a:spcPct val="0"/>
            </a:spcBef>
            <a:spcAft>
              <a:spcPct val="35000"/>
            </a:spcAft>
          </a:pPr>
          <a:r>
            <a:rPr lang="it-IT" sz="800" b="1" kern="1200" dirty="0" smtClean="0"/>
            <a:t>SOSTITUZ FINESTRE</a:t>
          </a:r>
        </a:p>
        <a:p>
          <a:pPr lvl="0" algn="ctr" defTabSz="355600">
            <a:lnSpc>
              <a:spcPct val="90000"/>
            </a:lnSpc>
            <a:spcBef>
              <a:spcPct val="0"/>
            </a:spcBef>
            <a:spcAft>
              <a:spcPct val="35000"/>
            </a:spcAft>
          </a:pPr>
          <a:r>
            <a:rPr lang="it-IT" sz="800" b="1" kern="1200" dirty="0" smtClean="0"/>
            <a:t>SCHERMATURE SOLARI ECC. ECC.</a:t>
          </a:r>
          <a:endParaRPr lang="it-IT" sz="800" b="1" kern="1200" dirty="0"/>
        </a:p>
      </dsp:txBody>
      <dsp:txXfrm>
        <a:off x="203335" y="750500"/>
        <a:ext cx="744128" cy="643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0EEA3-753A-4CBF-AD91-D53DCFDFA479}">
      <dsp:nvSpPr>
        <dsp:cNvPr id="0" name=""/>
        <dsp:cNvSpPr/>
      </dsp:nvSpPr>
      <dsp:spPr>
        <a:xfrm>
          <a:off x="738802" y="990572"/>
          <a:ext cx="1114424" cy="964022"/>
        </a:xfrm>
        <a:prstGeom prst="hexagon">
          <a:avLst>
            <a:gd name="adj" fmla="val 2857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b="1" kern="1200" dirty="0" smtClean="0"/>
            <a:t>Tipologia del SOGGETTO / soggetti beneficiari</a:t>
          </a:r>
          <a:endParaRPr lang="it-IT" sz="1000" b="1" kern="1200" dirty="0"/>
        </a:p>
      </dsp:txBody>
      <dsp:txXfrm>
        <a:off x="923478" y="1150324"/>
        <a:ext cx="745072" cy="644518"/>
      </dsp:txXfrm>
    </dsp:sp>
    <dsp:sp modelId="{36328E26-980E-45D7-AF00-74B20467EA73}">
      <dsp:nvSpPr>
        <dsp:cNvPr id="0" name=""/>
        <dsp:cNvSpPr/>
      </dsp:nvSpPr>
      <dsp:spPr>
        <a:xfrm>
          <a:off x="1436646" y="529353"/>
          <a:ext cx="420469" cy="36228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6728B-CD5D-4A56-BAC4-9BB4F539B07A}">
      <dsp:nvSpPr>
        <dsp:cNvPr id="0" name=""/>
        <dsp:cNvSpPr/>
      </dsp:nvSpPr>
      <dsp:spPr>
        <a:xfrm>
          <a:off x="841456" y="113793"/>
          <a:ext cx="913263" cy="790079"/>
        </a:xfrm>
        <a:prstGeom prst="hexagon">
          <a:avLst>
            <a:gd name="adj" fmla="val 28570"/>
            <a:gd name="vf" fmla="val 11547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it-IT" sz="75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it-IT" sz="750" b="1" kern="1200" dirty="0" smtClean="0"/>
            <a:t>TITOLI DI DISPONIBILITÀ/  PROPRIETÀ DELL’ IMMOBILE</a:t>
          </a:r>
        </a:p>
        <a:p>
          <a:pPr lvl="0" algn="ctr" defTabSz="400050">
            <a:lnSpc>
              <a:spcPct val="90000"/>
            </a:lnSpc>
            <a:spcBef>
              <a:spcPct val="0"/>
            </a:spcBef>
            <a:spcAft>
              <a:spcPct val="35000"/>
            </a:spcAft>
          </a:pPr>
          <a:endParaRPr lang="it-IT" sz="750" b="1" kern="1200" dirty="0"/>
        </a:p>
      </dsp:txBody>
      <dsp:txXfrm>
        <a:off x="992803" y="244726"/>
        <a:ext cx="610569" cy="528213"/>
      </dsp:txXfrm>
    </dsp:sp>
    <dsp:sp modelId="{ED0D69F1-03DF-4112-9489-9D0685122CB4}">
      <dsp:nvSpPr>
        <dsp:cNvPr id="0" name=""/>
        <dsp:cNvSpPr/>
      </dsp:nvSpPr>
      <dsp:spPr>
        <a:xfrm>
          <a:off x="1927366" y="1206642"/>
          <a:ext cx="420469" cy="36228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B1C8D-AE17-4161-B03C-4C8BD00E9EDD}">
      <dsp:nvSpPr>
        <dsp:cNvPr id="0" name=""/>
        <dsp:cNvSpPr/>
      </dsp:nvSpPr>
      <dsp:spPr>
        <a:xfrm>
          <a:off x="1679024" y="599745"/>
          <a:ext cx="913263" cy="790079"/>
        </a:xfrm>
        <a:prstGeom prst="hexagon">
          <a:avLst>
            <a:gd name="adj" fmla="val 28570"/>
            <a:gd name="vf" fmla="val 11547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333375">
            <a:lnSpc>
              <a:spcPct val="90000"/>
            </a:lnSpc>
            <a:spcBef>
              <a:spcPct val="0"/>
            </a:spcBef>
            <a:spcAft>
              <a:spcPct val="35000"/>
            </a:spcAft>
          </a:pPr>
          <a:r>
            <a:rPr lang="it-IT" sz="750" b="1" kern="1200" dirty="0" smtClean="0"/>
            <a:t>REGOLARITÀ FISCALE DELL’ IMMOBILE</a:t>
          </a:r>
          <a:endParaRPr lang="it-IT" sz="750" b="1" kern="1200" dirty="0"/>
        </a:p>
      </dsp:txBody>
      <dsp:txXfrm>
        <a:off x="1830371" y="730678"/>
        <a:ext cx="610569" cy="528213"/>
      </dsp:txXfrm>
    </dsp:sp>
    <dsp:sp modelId="{ED37FE05-D480-42B1-B2FE-E5B7767C9294}">
      <dsp:nvSpPr>
        <dsp:cNvPr id="0" name=""/>
        <dsp:cNvSpPr/>
      </dsp:nvSpPr>
      <dsp:spPr>
        <a:xfrm>
          <a:off x="1586480" y="1971174"/>
          <a:ext cx="420469" cy="36228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A7F73-C370-430E-9B97-59FD17E40E33}">
      <dsp:nvSpPr>
        <dsp:cNvPr id="0" name=""/>
        <dsp:cNvSpPr/>
      </dsp:nvSpPr>
      <dsp:spPr>
        <a:xfrm>
          <a:off x="1679024" y="1555070"/>
          <a:ext cx="913263" cy="790079"/>
        </a:xfrm>
        <a:prstGeom prst="hexagon">
          <a:avLst>
            <a:gd name="adj" fmla="val 28570"/>
            <a:gd name="vf" fmla="val 1154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333375">
            <a:lnSpc>
              <a:spcPct val="90000"/>
            </a:lnSpc>
            <a:spcBef>
              <a:spcPct val="0"/>
            </a:spcBef>
            <a:spcAft>
              <a:spcPct val="35000"/>
            </a:spcAft>
          </a:pPr>
          <a:r>
            <a:rPr lang="it-IT" sz="750" b="1" kern="1200" dirty="0" smtClean="0"/>
            <a:t>AUTOCERTIFICAZIONI varie</a:t>
          </a:r>
          <a:endParaRPr lang="it-IT" sz="750" b="1" kern="1200" dirty="0"/>
        </a:p>
      </dsp:txBody>
      <dsp:txXfrm>
        <a:off x="1830371" y="1686003"/>
        <a:ext cx="610569" cy="528213"/>
      </dsp:txXfrm>
    </dsp:sp>
    <dsp:sp modelId="{36D6D4A0-B586-4101-9073-5CB4A8F4D777}">
      <dsp:nvSpPr>
        <dsp:cNvPr id="0" name=""/>
        <dsp:cNvSpPr/>
      </dsp:nvSpPr>
      <dsp:spPr>
        <a:xfrm>
          <a:off x="740875" y="2050535"/>
          <a:ext cx="420469" cy="36228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65716-3A67-4213-ADB6-418A503AB838}">
      <dsp:nvSpPr>
        <dsp:cNvPr id="0" name=""/>
        <dsp:cNvSpPr/>
      </dsp:nvSpPr>
      <dsp:spPr>
        <a:xfrm>
          <a:off x="841456" y="2041566"/>
          <a:ext cx="913263" cy="790079"/>
        </a:xfrm>
        <a:prstGeom prst="hexagon">
          <a:avLst>
            <a:gd name="adj" fmla="val 28570"/>
            <a:gd name="vf" fmla="val 11547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333375">
            <a:lnSpc>
              <a:spcPct val="90000"/>
            </a:lnSpc>
            <a:spcBef>
              <a:spcPct val="0"/>
            </a:spcBef>
            <a:spcAft>
              <a:spcPct val="35000"/>
            </a:spcAft>
          </a:pPr>
          <a:r>
            <a:rPr lang="it-IT" sz="750" b="1" kern="1200" dirty="0" smtClean="0"/>
            <a:t>ATTESTAZIONI SULL'UTILIZZO DEL BONUS</a:t>
          </a:r>
          <a:endParaRPr lang="it-IT" sz="750" b="1" kern="1200" dirty="0"/>
        </a:p>
      </dsp:txBody>
      <dsp:txXfrm>
        <a:off x="992803" y="2172499"/>
        <a:ext cx="610569" cy="528213"/>
      </dsp:txXfrm>
    </dsp:sp>
    <dsp:sp modelId="{AE203F56-3023-483B-800A-E3D5357411ED}">
      <dsp:nvSpPr>
        <dsp:cNvPr id="0" name=""/>
        <dsp:cNvSpPr/>
      </dsp:nvSpPr>
      <dsp:spPr>
        <a:xfrm>
          <a:off x="242119" y="1373518"/>
          <a:ext cx="420469" cy="36228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F2A12-3A44-4E26-A797-431C1ADD6DF4}">
      <dsp:nvSpPr>
        <dsp:cNvPr id="0" name=""/>
        <dsp:cNvSpPr/>
      </dsp:nvSpPr>
      <dsp:spPr>
        <a:xfrm>
          <a:off x="0" y="1555614"/>
          <a:ext cx="913263" cy="790079"/>
        </a:xfrm>
        <a:prstGeom prst="hexagon">
          <a:avLst>
            <a:gd name="adj" fmla="val 28570"/>
            <a:gd name="vf" fmla="val 11547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160" tIns="10160" rIns="10160" bIns="10160" numCol="1" spcCol="1270" anchor="ctr" anchorCtr="0">
          <a:noAutofit/>
        </a:bodyPr>
        <a:lstStyle/>
        <a:p>
          <a:pPr lvl="0" algn="ctr" defTabSz="333375">
            <a:lnSpc>
              <a:spcPct val="90000"/>
            </a:lnSpc>
            <a:spcBef>
              <a:spcPct val="0"/>
            </a:spcBef>
            <a:spcAft>
              <a:spcPct val="35000"/>
            </a:spcAft>
          </a:pPr>
          <a:r>
            <a:rPr lang="it-IT" sz="750" b="1" kern="1200" dirty="0" smtClean="0"/>
            <a:t>ANALISI FINANZIARIE PRELIMINARI</a:t>
          </a:r>
          <a:endParaRPr lang="it-IT" sz="750" b="1" kern="1200" dirty="0"/>
        </a:p>
      </dsp:txBody>
      <dsp:txXfrm>
        <a:off x="151347" y="1686547"/>
        <a:ext cx="610569" cy="528213"/>
      </dsp:txXfrm>
    </dsp:sp>
    <dsp:sp modelId="{04F7474D-468D-4291-9D8A-EE25E484ACEF}">
      <dsp:nvSpPr>
        <dsp:cNvPr id="0" name=""/>
        <dsp:cNvSpPr/>
      </dsp:nvSpPr>
      <dsp:spPr>
        <a:xfrm>
          <a:off x="0" y="598658"/>
          <a:ext cx="913263" cy="790079"/>
        </a:xfrm>
        <a:prstGeom prst="hexagon">
          <a:avLst>
            <a:gd name="adj" fmla="val 28570"/>
            <a:gd name="vf" fmla="val 11547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160" tIns="10160" rIns="10160" bIns="10160" numCol="1" spcCol="1270" anchor="ctr" anchorCtr="0">
          <a:noAutofit/>
        </a:bodyPr>
        <a:lstStyle/>
        <a:p>
          <a:pPr lvl="0" algn="ctr" defTabSz="333375">
            <a:lnSpc>
              <a:spcPct val="90000"/>
            </a:lnSpc>
            <a:spcBef>
              <a:spcPct val="0"/>
            </a:spcBef>
            <a:spcAft>
              <a:spcPct val="35000"/>
            </a:spcAft>
          </a:pPr>
          <a:r>
            <a:rPr lang="it-IT" sz="750" b="1" kern="1200" dirty="0" smtClean="0"/>
            <a:t>PRE-ANALISI IMPRESE ESECUTRICI</a:t>
          </a:r>
          <a:endParaRPr lang="it-IT" sz="750" b="1" kern="1200" dirty="0"/>
        </a:p>
      </dsp:txBody>
      <dsp:txXfrm>
        <a:off x="151347" y="729591"/>
        <a:ext cx="610569" cy="528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7D7BC-EE69-48AC-B6D5-296F6451CB7B}">
      <dsp:nvSpPr>
        <dsp:cNvPr id="0" name=""/>
        <dsp:cNvSpPr/>
      </dsp:nvSpPr>
      <dsp:spPr>
        <a:xfrm>
          <a:off x="1604" y="36490"/>
          <a:ext cx="1654562" cy="719107"/>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t-IT" sz="1200" b="1" kern="1200" dirty="0" smtClean="0">
              <a:solidFill>
                <a:srgbClr val="0070C0"/>
              </a:solidFill>
              <a:latin typeface="+mn-lt"/>
              <a:ea typeface="+mn-ea"/>
              <a:cs typeface="+mn-cs"/>
            </a:rPr>
            <a:t>Incarichi professionali </a:t>
          </a:r>
          <a:endParaRPr lang="it-IT" sz="1200" b="1" kern="1200" dirty="0">
            <a:solidFill>
              <a:srgbClr val="0070C0"/>
            </a:solidFill>
            <a:latin typeface="+mn-lt"/>
            <a:ea typeface="+mn-ea"/>
            <a:cs typeface="+mn-cs"/>
          </a:endParaRPr>
        </a:p>
      </dsp:txBody>
      <dsp:txXfrm>
        <a:off x="361158" y="36490"/>
        <a:ext cx="935455" cy="719107"/>
      </dsp:txXfrm>
    </dsp:sp>
    <dsp:sp modelId="{1442F63A-1FD5-4446-B750-B488F5C5111E}">
      <dsp:nvSpPr>
        <dsp:cNvPr id="0" name=""/>
        <dsp:cNvSpPr/>
      </dsp:nvSpPr>
      <dsp:spPr>
        <a:xfrm>
          <a:off x="1508715" y="36490"/>
          <a:ext cx="1474523" cy="719107"/>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t-IT" sz="1200" b="1" kern="1200" dirty="0" err="1" smtClean="0">
              <a:solidFill>
                <a:srgbClr val="0070C0"/>
              </a:solidFill>
              <a:latin typeface="+mn-lt"/>
              <a:ea typeface="+mn-ea"/>
              <a:cs typeface="+mn-cs"/>
            </a:rPr>
            <a:t>Pre</a:t>
          </a:r>
          <a:r>
            <a:rPr lang="it-IT" sz="1200" b="1" kern="1200" dirty="0" smtClean="0">
              <a:solidFill>
                <a:srgbClr val="0070C0"/>
              </a:solidFill>
              <a:latin typeface="+mn-lt"/>
              <a:ea typeface="+mn-ea"/>
              <a:cs typeface="+mn-cs"/>
            </a:rPr>
            <a:t>-fattibilità</a:t>
          </a:r>
          <a:endParaRPr lang="it-IT" sz="1200" b="1" kern="1200" dirty="0">
            <a:solidFill>
              <a:srgbClr val="0070C0"/>
            </a:solidFill>
            <a:latin typeface="+mn-lt"/>
            <a:ea typeface="+mn-ea"/>
            <a:cs typeface="+mn-cs"/>
          </a:endParaRPr>
        </a:p>
      </dsp:txBody>
      <dsp:txXfrm>
        <a:off x="1868269" y="36490"/>
        <a:ext cx="755416" cy="719107"/>
      </dsp:txXfrm>
    </dsp:sp>
    <dsp:sp modelId="{686CE67A-0191-4825-A931-31D442F622C3}">
      <dsp:nvSpPr>
        <dsp:cNvPr id="0" name=""/>
        <dsp:cNvSpPr/>
      </dsp:nvSpPr>
      <dsp:spPr>
        <a:xfrm>
          <a:off x="2844658" y="36490"/>
          <a:ext cx="1474523" cy="719107"/>
        </a:xfrm>
        <a:prstGeom prst="chevron">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t-IT" sz="1200" b="1" kern="1200" dirty="0" smtClean="0">
              <a:solidFill>
                <a:srgbClr val="0070C0"/>
              </a:solidFill>
              <a:latin typeface="+mn-lt"/>
              <a:ea typeface="+mn-ea"/>
              <a:cs typeface="+mn-cs"/>
            </a:rPr>
            <a:t>Decisione </a:t>
          </a:r>
          <a:endParaRPr lang="it-IT" sz="1400" b="1" kern="1200" dirty="0">
            <a:solidFill>
              <a:srgbClr val="0070C0"/>
            </a:solidFill>
            <a:latin typeface="+mn-lt"/>
            <a:ea typeface="+mn-ea"/>
            <a:cs typeface="+mn-cs"/>
          </a:endParaRPr>
        </a:p>
      </dsp:txBody>
      <dsp:txXfrm>
        <a:off x="3204212" y="36490"/>
        <a:ext cx="755416" cy="719107"/>
      </dsp:txXfrm>
    </dsp:sp>
    <dsp:sp modelId="{0D4E9A6A-1E71-40E0-8247-CB1EBE103765}">
      <dsp:nvSpPr>
        <dsp:cNvPr id="0" name=""/>
        <dsp:cNvSpPr/>
      </dsp:nvSpPr>
      <dsp:spPr>
        <a:xfrm>
          <a:off x="4150305" y="36490"/>
          <a:ext cx="1772023" cy="719107"/>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8006" tIns="16002" rIns="16002" bIns="1600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it-IT" sz="1200" b="1" kern="1200" dirty="0" smtClean="0">
            <a:solidFill>
              <a:srgbClr val="0070C0"/>
            </a:solidFill>
            <a:latin typeface="+mn-lt"/>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solidFill>
                <a:srgbClr val="0070C0"/>
              </a:solidFill>
              <a:latin typeface="+mn-lt"/>
              <a:ea typeface="+mn-ea"/>
              <a:cs typeface="+mn-cs"/>
            </a:rPr>
            <a:t>Progettazione </a:t>
          </a:r>
        </a:p>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solidFill>
                <a:srgbClr val="0070C0"/>
              </a:solidFill>
              <a:latin typeface="+mn-lt"/>
              <a:ea typeface="+mn-ea"/>
              <a:cs typeface="+mn-cs"/>
            </a:rPr>
            <a:t>Permessi Appalto</a:t>
          </a:r>
        </a:p>
        <a:p>
          <a:pPr marL="0" marR="0" lvl="0" indent="0" algn="ctr" defTabSz="914400" eaLnBrk="1" fontAlgn="auto" latinLnBrk="0" hangingPunct="1">
            <a:lnSpc>
              <a:spcPct val="100000"/>
            </a:lnSpc>
            <a:spcBef>
              <a:spcPct val="0"/>
            </a:spcBef>
            <a:spcAft>
              <a:spcPts val="0"/>
            </a:spcAft>
            <a:buClrTx/>
            <a:buSzTx/>
            <a:buFontTx/>
            <a:buNone/>
            <a:tabLst/>
            <a:defRPr/>
          </a:pPr>
          <a:endParaRPr lang="it-IT" sz="1400" b="1" kern="1200" dirty="0">
            <a:solidFill>
              <a:srgbClr val="0070C0"/>
            </a:solidFill>
            <a:latin typeface="+mn-lt"/>
            <a:ea typeface="+mn-ea"/>
            <a:cs typeface="+mn-cs"/>
          </a:endParaRPr>
        </a:p>
      </dsp:txBody>
      <dsp:txXfrm>
        <a:off x="4509859" y="36490"/>
        <a:ext cx="1052916" cy="719107"/>
      </dsp:txXfrm>
    </dsp:sp>
    <dsp:sp modelId="{0C94DFFC-B2E3-4742-A8F9-C476ABB9AD36}">
      <dsp:nvSpPr>
        <dsp:cNvPr id="0" name=""/>
        <dsp:cNvSpPr/>
      </dsp:nvSpPr>
      <dsp:spPr>
        <a:xfrm>
          <a:off x="5787428" y="36490"/>
          <a:ext cx="1685778" cy="719107"/>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8006" tIns="16002" rIns="16002" bIns="1600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solidFill>
                <a:srgbClr val="0070C0"/>
              </a:solidFill>
              <a:latin typeface="+mn-lt"/>
              <a:ea typeface="+mn-ea"/>
              <a:cs typeface="+mn-cs"/>
            </a:rPr>
            <a:t>Esecuzione </a:t>
          </a:r>
        </a:p>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solidFill>
                <a:srgbClr val="0070C0"/>
              </a:solidFill>
              <a:latin typeface="+mn-lt"/>
              <a:ea typeface="+mn-ea"/>
              <a:cs typeface="+mn-cs"/>
            </a:rPr>
            <a:t>Direzione lavori Sicurezza  </a:t>
          </a:r>
        </a:p>
      </dsp:txBody>
      <dsp:txXfrm>
        <a:off x="6146982" y="36490"/>
        <a:ext cx="966671" cy="719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7D7BC-EE69-48AC-B6D5-296F6451CB7B}">
      <dsp:nvSpPr>
        <dsp:cNvPr id="0" name=""/>
        <dsp:cNvSpPr/>
      </dsp:nvSpPr>
      <dsp:spPr>
        <a:xfrm>
          <a:off x="1803" y="0"/>
          <a:ext cx="1605363" cy="636492"/>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t-IT" sz="1200" b="1" kern="1200" dirty="0" smtClean="0">
              <a:solidFill>
                <a:srgbClr val="0070C0"/>
              </a:solidFill>
              <a:latin typeface="+mn-lt"/>
              <a:ea typeface="+mn-ea"/>
              <a:cs typeface="+mn-cs"/>
            </a:rPr>
            <a:t>Certificazioni di risultato</a:t>
          </a:r>
          <a:endParaRPr lang="it-IT" sz="1200" b="1" kern="1200" dirty="0">
            <a:solidFill>
              <a:srgbClr val="0070C0"/>
            </a:solidFill>
            <a:latin typeface="+mn-lt"/>
            <a:ea typeface="+mn-ea"/>
            <a:cs typeface="+mn-cs"/>
          </a:endParaRPr>
        </a:p>
      </dsp:txBody>
      <dsp:txXfrm>
        <a:off x="320049" y="0"/>
        <a:ext cx="968871" cy="636492"/>
      </dsp:txXfrm>
    </dsp:sp>
    <dsp:sp modelId="{1442F63A-1FD5-4446-B750-B488F5C5111E}">
      <dsp:nvSpPr>
        <dsp:cNvPr id="0" name=""/>
        <dsp:cNvSpPr/>
      </dsp:nvSpPr>
      <dsp:spPr>
        <a:xfrm>
          <a:off x="1446630" y="0"/>
          <a:ext cx="1605363" cy="636492"/>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t-IT" sz="1200" b="1" kern="1200" dirty="0" smtClean="0">
              <a:solidFill>
                <a:srgbClr val="0070C0"/>
              </a:solidFill>
              <a:latin typeface="+mn-lt"/>
              <a:ea typeface="+mn-ea"/>
              <a:cs typeface="+mn-cs"/>
            </a:rPr>
            <a:t>Verifiche per la conformità</a:t>
          </a:r>
          <a:endParaRPr lang="it-IT" sz="1200" b="1" kern="1200" dirty="0">
            <a:solidFill>
              <a:srgbClr val="0070C0"/>
            </a:solidFill>
            <a:latin typeface="+mn-lt"/>
            <a:ea typeface="+mn-ea"/>
            <a:cs typeface="+mn-cs"/>
          </a:endParaRPr>
        </a:p>
      </dsp:txBody>
      <dsp:txXfrm>
        <a:off x="1764876" y="0"/>
        <a:ext cx="968871" cy="636492"/>
      </dsp:txXfrm>
    </dsp:sp>
    <dsp:sp modelId="{686CE67A-0191-4825-A931-31D442F622C3}">
      <dsp:nvSpPr>
        <dsp:cNvPr id="0" name=""/>
        <dsp:cNvSpPr/>
      </dsp:nvSpPr>
      <dsp:spPr>
        <a:xfrm>
          <a:off x="2901117" y="0"/>
          <a:ext cx="1605363" cy="636492"/>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t-IT" sz="1200" b="1" kern="1200" dirty="0" smtClean="0">
              <a:solidFill>
                <a:srgbClr val="0070C0"/>
              </a:solidFill>
              <a:latin typeface="+mn-lt"/>
              <a:ea typeface="+mn-ea"/>
              <a:cs typeface="+mn-cs"/>
            </a:rPr>
            <a:t>Presentazione </a:t>
          </a:r>
          <a:r>
            <a:rPr lang="it-IT" sz="1200" b="1" kern="1200" dirty="0" err="1" smtClean="0">
              <a:solidFill>
                <a:srgbClr val="0070C0"/>
              </a:solidFill>
              <a:latin typeface="+mn-lt"/>
              <a:ea typeface="+mn-ea"/>
              <a:cs typeface="+mn-cs"/>
            </a:rPr>
            <a:t>all’AdE</a:t>
          </a:r>
          <a:endParaRPr lang="it-IT" sz="1400" b="1" kern="1200" dirty="0">
            <a:solidFill>
              <a:srgbClr val="0070C0"/>
            </a:solidFill>
            <a:latin typeface="+mn-lt"/>
            <a:ea typeface="+mn-ea"/>
            <a:cs typeface="+mn-cs"/>
          </a:endParaRPr>
        </a:p>
      </dsp:txBody>
      <dsp:txXfrm>
        <a:off x="3219363" y="0"/>
        <a:ext cx="968871" cy="636492"/>
      </dsp:txXfrm>
    </dsp:sp>
    <dsp:sp modelId="{0D4E9A6A-1E71-40E0-8247-CB1EBE103765}">
      <dsp:nvSpPr>
        <dsp:cNvPr id="0" name=""/>
        <dsp:cNvSpPr/>
      </dsp:nvSpPr>
      <dsp:spPr>
        <a:xfrm>
          <a:off x="4322618" y="0"/>
          <a:ext cx="1605363" cy="636492"/>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8006" tIns="16002" rIns="16002" bIns="1600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solidFill>
                <a:srgbClr val="0070C0"/>
              </a:solidFill>
              <a:latin typeface="+mn-lt"/>
              <a:ea typeface="+mn-ea"/>
              <a:cs typeface="+mn-cs"/>
            </a:rPr>
            <a:t>Emissione del bonus (</a:t>
          </a:r>
          <a:r>
            <a:rPr lang="it-IT" sz="1200" b="1" kern="1200" dirty="0" err="1" smtClean="0">
              <a:solidFill>
                <a:srgbClr val="0070C0"/>
              </a:solidFill>
              <a:latin typeface="+mn-lt"/>
              <a:ea typeface="+mn-ea"/>
              <a:cs typeface="+mn-cs"/>
            </a:rPr>
            <a:t>AdE</a:t>
          </a:r>
          <a:r>
            <a:rPr lang="it-IT" sz="1200" b="1" kern="1200" dirty="0" smtClean="0">
              <a:solidFill>
                <a:srgbClr val="0070C0"/>
              </a:solidFill>
              <a:latin typeface="+mn-lt"/>
              <a:ea typeface="+mn-ea"/>
              <a:cs typeface="+mn-cs"/>
            </a:rPr>
            <a:t>)</a:t>
          </a:r>
          <a:endParaRPr lang="it-IT" sz="1400" b="1" kern="1200" dirty="0">
            <a:solidFill>
              <a:srgbClr val="0070C0"/>
            </a:solidFill>
            <a:latin typeface="+mn-lt"/>
            <a:ea typeface="+mn-ea"/>
            <a:cs typeface="+mn-cs"/>
          </a:endParaRPr>
        </a:p>
      </dsp:txBody>
      <dsp:txXfrm>
        <a:off x="4640864" y="0"/>
        <a:ext cx="968871" cy="636492"/>
      </dsp:txXfrm>
    </dsp:sp>
    <dsp:sp modelId="{0C94DFFC-B2E3-4742-A8F9-C476ABB9AD36}">
      <dsp:nvSpPr>
        <dsp:cNvPr id="0" name=""/>
        <dsp:cNvSpPr/>
      </dsp:nvSpPr>
      <dsp:spPr>
        <a:xfrm>
          <a:off x="5781112" y="0"/>
          <a:ext cx="1605363" cy="636492"/>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8006" tIns="16002" rIns="16002" bIns="1600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solidFill>
                <a:srgbClr val="0070C0"/>
              </a:solidFill>
              <a:latin typeface="+mn-lt"/>
              <a:ea typeface="+mn-ea"/>
              <a:cs typeface="+mn-cs"/>
            </a:rPr>
            <a:t>Utilizzo del bonus</a:t>
          </a:r>
        </a:p>
      </dsp:txBody>
      <dsp:txXfrm>
        <a:off x="6099358" y="0"/>
        <a:ext cx="968871" cy="636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7D7BC-EE69-48AC-B6D5-296F6451CB7B}">
      <dsp:nvSpPr>
        <dsp:cNvPr id="0" name=""/>
        <dsp:cNvSpPr/>
      </dsp:nvSpPr>
      <dsp:spPr>
        <a:xfrm>
          <a:off x="1810" y="1722"/>
          <a:ext cx="1611565" cy="644626"/>
        </a:xfrm>
        <a:prstGeom prst="chevron">
          <a:avLst/>
        </a:prstGeom>
        <a:noFill/>
        <a:ln w="25400" cap="flat" cmpd="sng" algn="ctr">
          <a:no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it-IT" sz="1400" b="1" kern="1200" dirty="0" smtClean="0">
              <a:solidFill>
                <a:srgbClr val="0070C0"/>
              </a:solidFill>
              <a:latin typeface="+mn-lt"/>
              <a:ea typeface="+mn-ea"/>
              <a:cs typeface="+mn-cs"/>
            </a:rPr>
            <a:t> </a:t>
          </a:r>
          <a:endParaRPr lang="it-IT" sz="1200" b="1" kern="1200" dirty="0">
            <a:solidFill>
              <a:srgbClr val="0070C0"/>
            </a:solidFill>
            <a:latin typeface="+mn-lt"/>
            <a:ea typeface="+mn-ea"/>
            <a:cs typeface="+mn-cs"/>
          </a:endParaRPr>
        </a:p>
      </dsp:txBody>
      <dsp:txXfrm>
        <a:off x="324123" y="1722"/>
        <a:ext cx="966939" cy="644626"/>
      </dsp:txXfrm>
    </dsp:sp>
    <dsp:sp modelId="{1442F63A-1FD5-4446-B750-B488F5C5111E}">
      <dsp:nvSpPr>
        <dsp:cNvPr id="0" name=""/>
        <dsp:cNvSpPr/>
      </dsp:nvSpPr>
      <dsp:spPr>
        <a:xfrm>
          <a:off x="1505388" y="1722"/>
          <a:ext cx="1611565" cy="644626"/>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t-IT" sz="1200" b="1" kern="1200" dirty="0" smtClean="0">
              <a:solidFill>
                <a:srgbClr val="0070C0"/>
              </a:solidFill>
              <a:latin typeface="+mn-lt"/>
              <a:ea typeface="+mn-ea"/>
              <a:cs typeface="+mn-cs"/>
            </a:rPr>
            <a:t>Ricerca finanziamenti</a:t>
          </a:r>
          <a:endParaRPr lang="it-IT" sz="1200" b="1" kern="1200" dirty="0">
            <a:solidFill>
              <a:srgbClr val="0070C0"/>
            </a:solidFill>
            <a:latin typeface="+mn-lt"/>
            <a:ea typeface="+mn-ea"/>
            <a:cs typeface="+mn-cs"/>
          </a:endParaRPr>
        </a:p>
      </dsp:txBody>
      <dsp:txXfrm>
        <a:off x="1827701" y="1722"/>
        <a:ext cx="966939" cy="644626"/>
      </dsp:txXfrm>
    </dsp:sp>
    <dsp:sp modelId="{686CE67A-0191-4825-A931-31D442F622C3}">
      <dsp:nvSpPr>
        <dsp:cNvPr id="0" name=""/>
        <dsp:cNvSpPr/>
      </dsp:nvSpPr>
      <dsp:spPr>
        <a:xfrm>
          <a:off x="2965494" y="1722"/>
          <a:ext cx="1611565" cy="644626"/>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it-IT" sz="1200" b="1" kern="1200" dirty="0" smtClean="0">
              <a:solidFill>
                <a:srgbClr val="0070C0"/>
              </a:solidFill>
              <a:latin typeface="+mn-lt"/>
              <a:ea typeface="+mn-ea"/>
              <a:cs typeface="+mn-cs"/>
            </a:rPr>
            <a:t>Scelta dell’utilizzo </a:t>
          </a:r>
          <a:endParaRPr lang="it-IT" sz="1400" b="1" kern="1200" dirty="0">
            <a:solidFill>
              <a:srgbClr val="0070C0"/>
            </a:solidFill>
            <a:latin typeface="+mn-lt"/>
            <a:ea typeface="+mn-ea"/>
            <a:cs typeface="+mn-cs"/>
          </a:endParaRPr>
        </a:p>
      </dsp:txBody>
      <dsp:txXfrm>
        <a:off x="3287807" y="1722"/>
        <a:ext cx="966939" cy="644626"/>
      </dsp:txXfrm>
    </dsp:sp>
    <dsp:sp modelId="{0D4E9A6A-1E71-40E0-8247-CB1EBE103765}">
      <dsp:nvSpPr>
        <dsp:cNvPr id="0" name=""/>
        <dsp:cNvSpPr/>
      </dsp:nvSpPr>
      <dsp:spPr>
        <a:xfrm>
          <a:off x="4392487" y="1722"/>
          <a:ext cx="1611565" cy="644626"/>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8006" tIns="16002" rIns="16002" bIns="1600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solidFill>
                <a:srgbClr val="0070C0"/>
              </a:solidFill>
              <a:latin typeface="+mn-lt"/>
              <a:ea typeface="+mn-ea"/>
              <a:cs typeface="+mn-cs"/>
            </a:rPr>
            <a:t>Contratto  di fin. condizionato</a:t>
          </a:r>
          <a:endParaRPr lang="it-IT" sz="1400" b="1" kern="1200" dirty="0">
            <a:solidFill>
              <a:srgbClr val="0070C0"/>
            </a:solidFill>
            <a:latin typeface="+mn-lt"/>
            <a:ea typeface="+mn-ea"/>
            <a:cs typeface="+mn-cs"/>
          </a:endParaRPr>
        </a:p>
      </dsp:txBody>
      <dsp:txXfrm>
        <a:off x="4714800" y="1722"/>
        <a:ext cx="966939" cy="644626"/>
      </dsp:txXfrm>
    </dsp:sp>
    <dsp:sp modelId="{0C94DFFC-B2E3-4742-A8F9-C476ABB9AD36}">
      <dsp:nvSpPr>
        <dsp:cNvPr id="0" name=""/>
        <dsp:cNvSpPr/>
      </dsp:nvSpPr>
      <dsp:spPr>
        <a:xfrm>
          <a:off x="5803447" y="1722"/>
          <a:ext cx="1611565" cy="644626"/>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8006" tIns="16002" rIns="16002" bIns="1600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solidFill>
                <a:srgbClr val="0070C0"/>
              </a:solidFill>
              <a:latin typeface="+mn-lt"/>
              <a:ea typeface="+mn-ea"/>
              <a:cs typeface="+mn-cs"/>
            </a:rPr>
            <a:t>Eventuali finanziamenti ponte</a:t>
          </a:r>
        </a:p>
      </dsp:txBody>
      <dsp:txXfrm>
        <a:off x="6125760" y="1722"/>
        <a:ext cx="966939" cy="64462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Radiale esagonale"/>
  <dgm:desc val="Mostra un processo sequenziale correlato a un'idea o un tema centrale. Supporta al massimo sei forme di livello 2. Risultati ottimali con piccole quantità di testo. Il testo non utilizzato non viene visualizzato ma rimane disponibile se si cambia il layout."/>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Radiale esagonale"/>
  <dgm:desc val="Mostra un processo sequenziale correlato a un'idea o un tema centrale. Supporta al massimo sei forme di livello 2. Risultati ottimali con piccole quantità di testo. Il testo non utilizzato non viene visualizzato ma rimane disponibile se si cambia il layout."/>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50C16B-F169-4BE1-9B30-2F616BA1F0E3}"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149233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50C16B-F169-4BE1-9B30-2F616BA1F0E3}"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226659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50C16B-F169-4BE1-9B30-2F616BA1F0E3}"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357150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50C16B-F169-4BE1-9B30-2F616BA1F0E3}"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80749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50C16B-F169-4BE1-9B30-2F616BA1F0E3}"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216877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50C16B-F169-4BE1-9B30-2F616BA1F0E3}" type="datetimeFigureOut">
              <a:rPr lang="it-IT" smtClean="0"/>
              <a:t>01/12/2020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187830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50C16B-F169-4BE1-9B30-2F616BA1F0E3}" type="datetimeFigureOut">
              <a:rPr lang="it-IT" smtClean="0"/>
              <a:t>01/12/2020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343569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50C16B-F169-4BE1-9B30-2F616BA1F0E3}" type="datetimeFigureOut">
              <a:rPr lang="it-IT" smtClean="0"/>
              <a:t>01/12/2020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333319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50C16B-F169-4BE1-9B30-2F616BA1F0E3}" type="datetimeFigureOut">
              <a:rPr lang="it-IT" smtClean="0"/>
              <a:t>01/12/2020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278369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50C16B-F169-4BE1-9B30-2F616BA1F0E3}" type="datetimeFigureOut">
              <a:rPr lang="it-IT" smtClean="0"/>
              <a:t>01/12/2020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85165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50C16B-F169-4BE1-9B30-2F616BA1F0E3}" type="datetimeFigureOut">
              <a:rPr lang="it-IT" smtClean="0"/>
              <a:t>01/12/2020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229768-18A9-48C2-AB48-14CCF847FC0D}" type="slidenum">
              <a:rPr lang="it-IT" smtClean="0"/>
              <a:t>‹N›</a:t>
            </a:fld>
            <a:endParaRPr lang="it-IT"/>
          </a:p>
        </p:txBody>
      </p:sp>
    </p:spTree>
    <p:extLst>
      <p:ext uri="{BB962C8B-B14F-4D97-AF65-F5344CB8AC3E}">
        <p14:creationId xmlns:p14="http://schemas.microsoft.com/office/powerpoint/2010/main" val="128306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0C16B-F169-4BE1-9B30-2F616BA1F0E3}" type="datetimeFigureOut">
              <a:rPr lang="it-IT" smtClean="0"/>
              <a:t>01/12/2020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29768-18A9-48C2-AB48-14CCF847FC0D}" type="slidenum">
              <a:rPr lang="it-IT" smtClean="0"/>
              <a:t>‹N›</a:t>
            </a:fld>
            <a:endParaRPr lang="it-IT"/>
          </a:p>
        </p:txBody>
      </p:sp>
    </p:spTree>
    <p:extLst>
      <p:ext uri="{BB962C8B-B14F-4D97-AF65-F5344CB8AC3E}">
        <p14:creationId xmlns:p14="http://schemas.microsoft.com/office/powerpoint/2010/main" val="412978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image" Target="../media/image1.jpg"/><Relationship Id="rId16" Type="http://schemas.openxmlformats.org/officeDocument/2006/relationships/diagramQuickStyle" Target="../diagrams/quickStyl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19" Type="http://schemas.openxmlformats.org/officeDocument/2006/relationships/image" Target="../media/image9.jpeg"/><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g"/><Relationship Id="rId10" Type="http://schemas.microsoft.com/office/2007/relationships/diagramDrawing" Target="../diagrams/drawing1.xml"/><Relationship Id="rId4" Type="http://schemas.openxmlformats.org/officeDocument/2006/relationships/image" Target="../media/image2.jp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5.jpg"/><Relationship Id="rId10" Type="http://schemas.microsoft.com/office/2007/relationships/diagramDrawing" Target="../diagrams/drawing2.xml"/><Relationship Id="rId4" Type="http://schemas.openxmlformats.org/officeDocument/2006/relationships/image" Target="../media/image2.jp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339516"/>
            <a:ext cx="7992888" cy="1517632"/>
          </a:xfrm>
          <a:solidFill>
            <a:schemeClr val="bg1"/>
          </a:solidFill>
          <a:ln w="0">
            <a:noFill/>
          </a:ln>
          <a:effectLst/>
        </p:spPr>
        <p:txBody>
          <a:bodyPr>
            <a:normAutofit/>
          </a:bodyPr>
          <a:lstStyle/>
          <a:p>
            <a:r>
              <a:rPr lang="it-IT" sz="2800" b="1" dirty="0" smtClean="0">
                <a:solidFill>
                  <a:schemeClr val="tx2"/>
                </a:solidFill>
                <a:latin typeface="Arial Black" panose="020B0A04020102020204" pitchFamily="34" charset="0"/>
              </a:rPr>
              <a:t>SUPERBONUS 110%</a:t>
            </a:r>
            <a:endParaRPr lang="it-IT" sz="2800" b="1" dirty="0">
              <a:solidFill>
                <a:schemeClr val="tx2"/>
              </a:solidFill>
              <a:latin typeface="Arial Black" panose="020B0A04020102020204" pitchFamily="34" charset="0"/>
            </a:endParaRPr>
          </a:p>
        </p:txBody>
      </p:sp>
      <p:sp>
        <p:nvSpPr>
          <p:cNvPr id="3" name="Sottotitolo 2"/>
          <p:cNvSpPr>
            <a:spLocks noGrp="1"/>
          </p:cNvSpPr>
          <p:nvPr>
            <p:ph type="subTitle" idx="1"/>
          </p:nvPr>
        </p:nvSpPr>
        <p:spPr>
          <a:xfrm>
            <a:off x="612000" y="2060848"/>
            <a:ext cx="7992000" cy="4320480"/>
          </a:xfrm>
          <a:solidFill>
            <a:schemeClr val="bg1"/>
          </a:solidFill>
        </p:spPr>
        <p:txBody>
          <a:bodyPr>
            <a:normAutofit/>
          </a:bodyPr>
          <a:lstStyle/>
          <a:p>
            <a:endParaRPr lang="it-IT" b="1" i="1" dirty="0" smtClean="0">
              <a:solidFill>
                <a:schemeClr val="tx1"/>
              </a:solidFill>
              <a:effectLst>
                <a:outerShdw blurRad="38100" dist="38100" dir="2700000" algn="tl">
                  <a:srgbClr val="000000">
                    <a:alpha val="43137"/>
                  </a:srgbClr>
                </a:outerShdw>
              </a:effectLst>
            </a:endParaRPr>
          </a:p>
          <a:p>
            <a:pPr>
              <a:spcBef>
                <a:spcPts val="600"/>
              </a:spcBef>
            </a:pPr>
            <a:r>
              <a:rPr lang="it-IT" sz="4000" dirty="0" smtClean="0">
                <a:solidFill>
                  <a:srgbClr val="0070C0"/>
                </a:solidFill>
              </a:rPr>
              <a:t>FACCIAMO LA SINTESI</a:t>
            </a:r>
          </a:p>
          <a:p>
            <a:r>
              <a:rPr lang="it-IT" i="1" dirty="0" smtClean="0">
                <a:solidFill>
                  <a:srgbClr val="0070C0"/>
                </a:solidFill>
              </a:rPr>
              <a:t>Fase preliminare  - Esecuzione lavori – Conformità - Credito di imposta</a:t>
            </a:r>
          </a:p>
          <a:p>
            <a:r>
              <a:rPr lang="it-IT" sz="2000" i="1" dirty="0" smtClean="0">
                <a:solidFill>
                  <a:srgbClr val="0070C0"/>
                </a:solidFill>
              </a:rPr>
              <a:t>(aggiornamento al 02/12/2020)</a:t>
            </a:r>
          </a:p>
          <a:p>
            <a:endParaRPr lang="it-IT" sz="1200" i="1" dirty="0" smtClean="0">
              <a:solidFill>
                <a:srgbClr val="0070C0"/>
              </a:solidFill>
            </a:endParaRPr>
          </a:p>
          <a:p>
            <a:r>
              <a:rPr lang="it-IT" sz="2000" i="1" dirty="0" smtClean="0">
                <a:solidFill>
                  <a:srgbClr val="0070C0"/>
                </a:solidFill>
              </a:rPr>
              <a:t>Il ruolo del commercialista a garanzia della riuscita dell’operazione</a:t>
            </a:r>
            <a:endParaRPr lang="it-IT" sz="2000" i="1" dirty="0">
              <a:solidFill>
                <a:srgbClr val="0070C0"/>
              </a:solidFill>
            </a:endParaRPr>
          </a:p>
          <a:p>
            <a:pPr algn="r"/>
            <a:endParaRPr lang="it-IT" sz="1600" dirty="0" smtClean="0">
              <a:solidFill>
                <a:schemeClr val="accent1"/>
              </a:solidFill>
            </a:endParaRPr>
          </a:p>
          <a:p>
            <a:pPr algn="r"/>
            <a:endParaRPr lang="it-IT" sz="1600"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68" y="468000"/>
            <a:ext cx="1191354" cy="1304816"/>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7" y="396001"/>
            <a:ext cx="1368152" cy="1461146"/>
          </a:xfrm>
          <a:prstGeom prst="rect">
            <a:avLst/>
          </a:prstGeom>
        </p:spPr>
      </p:pic>
      <p:cxnSp>
        <p:nvCxnSpPr>
          <p:cNvPr id="9" name="Connettore 1 8"/>
          <p:cNvCxnSpPr/>
          <p:nvPr/>
        </p:nvCxnSpPr>
        <p:spPr>
          <a:xfrm>
            <a:off x="648000" y="1998000"/>
            <a:ext cx="7920000"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48000" y="1944000"/>
            <a:ext cx="7920000"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607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131769" y="342125"/>
            <a:ext cx="8880462"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36465" y="1494848"/>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defTabSz="949325">
              <a:tabLst>
                <a:tab pos="7800975" algn="l"/>
              </a:tabLst>
            </a:pPr>
            <a:endParaRPr lang="it-IT" sz="34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43508"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ttangolo arrotondato 12"/>
          <p:cNvSpPr/>
          <p:nvPr/>
        </p:nvSpPr>
        <p:spPr>
          <a:xfrm>
            <a:off x="316021" y="2278486"/>
            <a:ext cx="1200963"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Consulenti tecnici</a:t>
            </a:r>
            <a:endParaRPr lang="it-IT" sz="1500" dirty="0"/>
          </a:p>
        </p:txBody>
      </p:sp>
      <p:sp>
        <p:nvSpPr>
          <p:cNvPr id="14" name="Rettangolo arrotondato 13"/>
          <p:cNvSpPr/>
          <p:nvPr/>
        </p:nvSpPr>
        <p:spPr>
          <a:xfrm>
            <a:off x="316021" y="1630414"/>
            <a:ext cx="2569115"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 FASE PRELIMINARE</a:t>
            </a:r>
            <a:endParaRPr lang="it-IT" sz="1500" b="1" dirty="0"/>
          </a:p>
        </p:txBody>
      </p:sp>
      <p:sp>
        <p:nvSpPr>
          <p:cNvPr id="15" name="Rettangolo arrotondato 14"/>
          <p:cNvSpPr/>
          <p:nvPr/>
        </p:nvSpPr>
        <p:spPr>
          <a:xfrm>
            <a:off x="1673022" y="2274422"/>
            <a:ext cx="120240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Consulente fiscale</a:t>
            </a:r>
            <a:endParaRPr lang="it-IT" sz="1500" dirty="0"/>
          </a:p>
        </p:txBody>
      </p:sp>
      <p:sp>
        <p:nvSpPr>
          <p:cNvPr id="17" name="Rettangolo arrotondato 16"/>
          <p:cNvSpPr/>
          <p:nvPr/>
        </p:nvSpPr>
        <p:spPr>
          <a:xfrm>
            <a:off x="316021" y="3232592"/>
            <a:ext cx="1202400"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dirty="0" smtClean="0"/>
              <a:t>Progetti di massima</a:t>
            </a:r>
          </a:p>
          <a:p>
            <a:pPr algn="ctr"/>
            <a:r>
              <a:rPr lang="it-IT" sz="1400" dirty="0"/>
              <a:t>*</a:t>
            </a:r>
            <a:endParaRPr lang="it-IT" sz="1400" dirty="0" smtClean="0"/>
          </a:p>
          <a:p>
            <a:pPr algn="ctr"/>
            <a:r>
              <a:rPr lang="it-IT" sz="1400" dirty="0" smtClean="0"/>
              <a:t>Stima dei costi</a:t>
            </a:r>
          </a:p>
          <a:p>
            <a:pPr algn="ctr"/>
            <a:r>
              <a:rPr lang="it-IT" sz="1400" dirty="0"/>
              <a:t>*</a:t>
            </a:r>
            <a:endParaRPr lang="it-IT" sz="1400" dirty="0" smtClean="0"/>
          </a:p>
          <a:p>
            <a:pPr algn="ctr"/>
            <a:r>
              <a:rPr lang="it-IT" sz="1400" dirty="0" smtClean="0"/>
              <a:t>Verifica di congruità e capienza</a:t>
            </a:r>
            <a:endParaRPr lang="it-IT" sz="1400" dirty="0"/>
          </a:p>
        </p:txBody>
      </p:sp>
      <p:sp>
        <p:nvSpPr>
          <p:cNvPr id="18" name="Rettangolo arrotondato 17"/>
          <p:cNvSpPr/>
          <p:nvPr/>
        </p:nvSpPr>
        <p:spPr>
          <a:xfrm>
            <a:off x="1679391" y="3261078"/>
            <a:ext cx="1202400" cy="20882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dirty="0" smtClean="0"/>
              <a:t> Posizione fiscale  delle persone fisiche </a:t>
            </a:r>
          </a:p>
          <a:p>
            <a:pPr algn="ctr"/>
            <a:r>
              <a:rPr lang="it-IT" sz="1400" dirty="0" smtClean="0"/>
              <a:t>*</a:t>
            </a:r>
          </a:p>
          <a:p>
            <a:pPr algn="ctr"/>
            <a:r>
              <a:rPr lang="it-IT" sz="1400" dirty="0" smtClean="0"/>
              <a:t>Utilizzo o cessione del credito di imposta? </a:t>
            </a:r>
          </a:p>
        </p:txBody>
      </p:sp>
      <p:sp>
        <p:nvSpPr>
          <p:cNvPr id="19" name="Rettangolo arrotondato 18"/>
          <p:cNvSpPr/>
          <p:nvPr/>
        </p:nvSpPr>
        <p:spPr>
          <a:xfrm>
            <a:off x="316021" y="5680864"/>
            <a:ext cx="2559401"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200" b="1" i="1" dirty="0" smtClean="0"/>
              <a:t> </a:t>
            </a:r>
            <a:r>
              <a:rPr lang="it-IT" sz="1200" b="1" i="1" dirty="0"/>
              <a:t> Incarichi professionali</a:t>
            </a:r>
          </a:p>
          <a:p>
            <a:pPr algn="ctr"/>
            <a:r>
              <a:rPr lang="it-IT" sz="1200" b="1" i="1" dirty="0"/>
              <a:t>(obiettivi, tempi, costi/compensi)</a:t>
            </a:r>
          </a:p>
          <a:p>
            <a:pPr algn="ctr"/>
            <a:r>
              <a:rPr lang="it-IT" sz="1200" b="1" i="1" dirty="0"/>
              <a:t>( copertura assicurativa)</a:t>
            </a:r>
          </a:p>
        </p:txBody>
      </p:sp>
      <p:sp>
        <p:nvSpPr>
          <p:cNvPr id="20" name="Parentesi graffa chiusa 19"/>
          <p:cNvSpPr/>
          <p:nvPr/>
        </p:nvSpPr>
        <p:spPr>
          <a:xfrm rot="5400000">
            <a:off x="1468606" y="4150942"/>
            <a:ext cx="237828" cy="2588542"/>
          </a:xfrm>
          <a:prstGeom prst="rightBrace">
            <a:avLst>
              <a:gd name="adj1" fmla="val 22086"/>
              <a:gd name="adj2" fmla="val 5036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it-IT"/>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1754" y="5734577"/>
            <a:ext cx="742734" cy="594779"/>
          </a:xfrm>
          <a:prstGeom prst="rect">
            <a:avLst/>
          </a:prstGeom>
        </p:spPr>
      </p:pic>
      <p:sp>
        <p:nvSpPr>
          <p:cNvPr id="22" name="Rettangolo arrotondato 21"/>
          <p:cNvSpPr/>
          <p:nvPr/>
        </p:nvSpPr>
        <p:spPr>
          <a:xfrm>
            <a:off x="3065957" y="2280936"/>
            <a:ext cx="1224136"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Proprietario</a:t>
            </a:r>
          </a:p>
          <a:p>
            <a:pPr algn="ctr"/>
            <a:r>
              <a:rPr lang="it-IT" sz="1500" dirty="0" smtClean="0"/>
              <a:t>Condominio</a:t>
            </a:r>
            <a:endParaRPr lang="it-IT" sz="1500" dirty="0"/>
          </a:p>
        </p:txBody>
      </p:sp>
      <p:sp>
        <p:nvSpPr>
          <p:cNvPr id="24" name="Rettangolo arrotondato 23"/>
          <p:cNvSpPr/>
          <p:nvPr/>
        </p:nvSpPr>
        <p:spPr>
          <a:xfrm>
            <a:off x="3059832" y="1632864"/>
            <a:ext cx="1224136" cy="3960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DECISIONE</a:t>
            </a:r>
            <a:endParaRPr lang="it-IT" sz="1500" b="1" dirty="0"/>
          </a:p>
        </p:txBody>
      </p:sp>
      <p:sp>
        <p:nvSpPr>
          <p:cNvPr id="25" name="Rettangolo arrotondato 24"/>
          <p:cNvSpPr/>
          <p:nvPr/>
        </p:nvSpPr>
        <p:spPr>
          <a:xfrm>
            <a:off x="3072083" y="3235041"/>
            <a:ext cx="1211885" cy="20882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Approvazione </a:t>
            </a:r>
            <a:r>
              <a:rPr lang="it-IT" sz="1500" dirty="0"/>
              <a:t>progetti</a:t>
            </a:r>
          </a:p>
          <a:p>
            <a:pPr algn="ctr"/>
            <a:r>
              <a:rPr lang="it-IT" sz="1500" dirty="0"/>
              <a:t>*</a:t>
            </a:r>
          </a:p>
          <a:p>
            <a:pPr algn="ctr"/>
            <a:r>
              <a:rPr lang="it-IT" sz="1500" dirty="0"/>
              <a:t>Scelta di impresa e fornitori</a:t>
            </a:r>
          </a:p>
          <a:p>
            <a:pPr algn="ctr"/>
            <a:r>
              <a:rPr lang="it-IT" sz="1500" dirty="0"/>
              <a:t>o (??)</a:t>
            </a:r>
          </a:p>
          <a:p>
            <a:pPr algn="ctr"/>
            <a:r>
              <a:rPr lang="it-IT" sz="1500" dirty="0"/>
              <a:t>General contractor </a:t>
            </a:r>
          </a:p>
        </p:txBody>
      </p:sp>
      <p:sp>
        <p:nvSpPr>
          <p:cNvPr id="26" name="Rettangolo arrotondato 25"/>
          <p:cNvSpPr/>
          <p:nvPr/>
        </p:nvSpPr>
        <p:spPr>
          <a:xfrm>
            <a:off x="3072083" y="5686195"/>
            <a:ext cx="1224136"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b="1" i="1" dirty="0" smtClean="0"/>
              <a:t>Appalto</a:t>
            </a:r>
          </a:p>
          <a:p>
            <a:pPr algn="ctr"/>
            <a:r>
              <a:rPr lang="it-IT" sz="1200" b="1" i="1" dirty="0" smtClean="0"/>
              <a:t>Incarichi </a:t>
            </a:r>
          </a:p>
          <a:p>
            <a:pPr algn="ctr"/>
            <a:r>
              <a:rPr lang="it-IT" sz="1200" b="1" i="1" dirty="0" smtClean="0"/>
              <a:t>Finanziamento del supero</a:t>
            </a:r>
            <a:endParaRPr lang="it-IT" sz="1200" b="1" i="1" dirty="0"/>
          </a:p>
        </p:txBody>
      </p:sp>
      <p:sp>
        <p:nvSpPr>
          <p:cNvPr id="27" name="Parentesi graffa chiusa 26"/>
          <p:cNvSpPr/>
          <p:nvPr/>
        </p:nvSpPr>
        <p:spPr>
          <a:xfrm rot="5400000">
            <a:off x="3582248" y="4857581"/>
            <a:ext cx="237828" cy="1207057"/>
          </a:xfrm>
          <a:prstGeom prst="rightBrace">
            <a:avLst>
              <a:gd name="adj1" fmla="val 22086"/>
              <a:gd name="adj2" fmla="val 5036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3" name="Rettangolo arrotondato 22"/>
          <p:cNvSpPr/>
          <p:nvPr/>
        </p:nvSpPr>
        <p:spPr>
          <a:xfrm>
            <a:off x="4427984" y="2278486"/>
            <a:ext cx="136089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dirty="0" smtClean="0"/>
              <a:t>Impresa e fornitori</a:t>
            </a:r>
            <a:endParaRPr lang="it-IT" sz="1500" dirty="0"/>
          </a:p>
        </p:txBody>
      </p:sp>
      <p:sp>
        <p:nvSpPr>
          <p:cNvPr id="29" name="Rettangolo arrotondato 28"/>
          <p:cNvSpPr/>
          <p:nvPr/>
        </p:nvSpPr>
        <p:spPr>
          <a:xfrm>
            <a:off x="4427984" y="1630414"/>
            <a:ext cx="1360896" cy="39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ESECUZIONE</a:t>
            </a:r>
            <a:endParaRPr lang="it-IT" sz="1500" b="1" dirty="0"/>
          </a:p>
        </p:txBody>
      </p:sp>
      <p:sp>
        <p:nvSpPr>
          <p:cNvPr id="30" name="Rettangolo arrotondato 29"/>
          <p:cNvSpPr/>
          <p:nvPr/>
        </p:nvSpPr>
        <p:spPr>
          <a:xfrm>
            <a:off x="4440235" y="3232591"/>
            <a:ext cx="1347276" cy="20882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dirty="0" smtClean="0"/>
              <a:t>Garanzie di buona esecuzione</a:t>
            </a:r>
          </a:p>
          <a:p>
            <a:pPr algn="ctr"/>
            <a:r>
              <a:rPr lang="it-IT" sz="1500" dirty="0"/>
              <a:t>*</a:t>
            </a:r>
            <a:endParaRPr lang="it-IT" sz="1500" dirty="0" smtClean="0"/>
          </a:p>
          <a:p>
            <a:pPr algn="ctr"/>
            <a:r>
              <a:rPr lang="it-IT" sz="1500" dirty="0" smtClean="0"/>
              <a:t>Direzione lavori</a:t>
            </a:r>
          </a:p>
          <a:p>
            <a:pPr algn="ctr"/>
            <a:r>
              <a:rPr lang="it-IT" sz="1500" dirty="0"/>
              <a:t>*</a:t>
            </a:r>
            <a:endParaRPr lang="it-IT" sz="1500" dirty="0" smtClean="0"/>
          </a:p>
          <a:p>
            <a:pPr algn="ctr"/>
            <a:r>
              <a:rPr lang="it-IT" sz="1500" dirty="0" smtClean="0"/>
              <a:t>Sicurezza</a:t>
            </a:r>
          </a:p>
        </p:txBody>
      </p:sp>
      <p:sp>
        <p:nvSpPr>
          <p:cNvPr id="31" name="Rettangolo arrotondato 30"/>
          <p:cNvSpPr/>
          <p:nvPr/>
        </p:nvSpPr>
        <p:spPr>
          <a:xfrm>
            <a:off x="4419444" y="5680864"/>
            <a:ext cx="136089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300" b="1" i="1" dirty="0" smtClean="0"/>
              <a:t>Performance bond</a:t>
            </a:r>
          </a:p>
          <a:p>
            <a:pPr algn="ctr"/>
            <a:r>
              <a:rPr lang="it-IT" sz="1300" b="1" i="1" dirty="0" smtClean="0"/>
              <a:t>Analisi di solidità</a:t>
            </a:r>
            <a:endParaRPr lang="it-IT" sz="1300" b="1" i="1" dirty="0"/>
          </a:p>
        </p:txBody>
      </p:sp>
      <p:sp>
        <p:nvSpPr>
          <p:cNvPr id="32" name="Parentesi graffa chiusa 31"/>
          <p:cNvSpPr/>
          <p:nvPr/>
        </p:nvSpPr>
        <p:spPr>
          <a:xfrm rot="5400000">
            <a:off x="4988563" y="4787706"/>
            <a:ext cx="237828" cy="1341909"/>
          </a:xfrm>
          <a:prstGeom prst="rightBrace">
            <a:avLst>
              <a:gd name="adj1" fmla="val 22086"/>
              <a:gd name="adj2" fmla="val 50366"/>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sp>
        <p:nvSpPr>
          <p:cNvPr id="28" name="Rettangolo arrotondato 27"/>
          <p:cNvSpPr/>
          <p:nvPr/>
        </p:nvSpPr>
        <p:spPr>
          <a:xfrm>
            <a:off x="5940152" y="2284536"/>
            <a:ext cx="137480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300" dirty="0" smtClean="0"/>
              <a:t>Commercialista</a:t>
            </a:r>
            <a:endParaRPr lang="it-IT" sz="1300" dirty="0"/>
          </a:p>
        </p:txBody>
      </p:sp>
      <p:sp>
        <p:nvSpPr>
          <p:cNvPr id="33" name="Rettangolo arrotondato 32"/>
          <p:cNvSpPr/>
          <p:nvPr/>
        </p:nvSpPr>
        <p:spPr>
          <a:xfrm>
            <a:off x="5940152" y="1620458"/>
            <a:ext cx="1373292"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1" dirty="0" smtClean="0"/>
              <a:t>CONFORMITÀ</a:t>
            </a:r>
            <a:endParaRPr lang="it-IT" sz="1400" b="1" dirty="0"/>
          </a:p>
        </p:txBody>
      </p:sp>
      <p:sp>
        <p:nvSpPr>
          <p:cNvPr id="34" name="Rettangolo arrotondato 33"/>
          <p:cNvSpPr/>
          <p:nvPr/>
        </p:nvSpPr>
        <p:spPr>
          <a:xfrm>
            <a:off x="5952403" y="3222636"/>
            <a:ext cx="1361041" cy="21071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dirty="0" smtClean="0"/>
              <a:t>Regolarità formale</a:t>
            </a:r>
          </a:p>
          <a:p>
            <a:pPr algn="ctr"/>
            <a:r>
              <a:rPr lang="it-IT" sz="1400" dirty="0" smtClean="0"/>
              <a:t>di tutte le variabili coinvolte: Soggetti</a:t>
            </a:r>
          </a:p>
          <a:p>
            <a:pPr algn="ctr"/>
            <a:r>
              <a:rPr lang="it-IT" sz="1400" dirty="0" smtClean="0"/>
              <a:t>Certificazioni tecniche Risultati acquisiti</a:t>
            </a:r>
          </a:p>
        </p:txBody>
      </p:sp>
      <p:sp>
        <p:nvSpPr>
          <p:cNvPr id="35" name="Rettangolo arrotondato 34"/>
          <p:cNvSpPr/>
          <p:nvPr/>
        </p:nvSpPr>
        <p:spPr>
          <a:xfrm>
            <a:off x="5952402" y="5668701"/>
            <a:ext cx="136209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1" i="1" dirty="0" smtClean="0"/>
              <a:t>Incarico professionale</a:t>
            </a:r>
            <a:endParaRPr lang="it-IT" sz="1400" b="1" i="1" dirty="0"/>
          </a:p>
        </p:txBody>
      </p:sp>
      <p:sp>
        <p:nvSpPr>
          <p:cNvPr id="36" name="Parentesi graffa chiusa 35"/>
          <p:cNvSpPr/>
          <p:nvPr/>
        </p:nvSpPr>
        <p:spPr>
          <a:xfrm rot="5400000">
            <a:off x="6514996" y="4777221"/>
            <a:ext cx="237828" cy="1362096"/>
          </a:xfrm>
          <a:prstGeom prst="rightBrace">
            <a:avLst>
              <a:gd name="adj1" fmla="val 22086"/>
              <a:gd name="adj2" fmla="val 50366"/>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42" name="Rettangolo arrotondato 41"/>
          <p:cNvSpPr/>
          <p:nvPr/>
        </p:nvSpPr>
        <p:spPr>
          <a:xfrm>
            <a:off x="7441154" y="2248340"/>
            <a:ext cx="144530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400" dirty="0" smtClean="0"/>
              <a:t>Agenzia delle Entrate</a:t>
            </a:r>
            <a:endParaRPr lang="it-IT" sz="1400" dirty="0"/>
          </a:p>
        </p:txBody>
      </p:sp>
      <p:sp>
        <p:nvSpPr>
          <p:cNvPr id="43" name="Rettangolo arrotondato 42"/>
          <p:cNvSpPr/>
          <p:nvPr/>
        </p:nvSpPr>
        <p:spPr>
          <a:xfrm>
            <a:off x="7441154" y="1624387"/>
            <a:ext cx="1445300" cy="3960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400" b="1" dirty="0" smtClean="0"/>
              <a:t>CREDITO</a:t>
            </a:r>
            <a:endParaRPr lang="it-IT" sz="1400" b="1" dirty="0"/>
          </a:p>
        </p:txBody>
      </p:sp>
      <p:sp>
        <p:nvSpPr>
          <p:cNvPr id="44" name="Rettangolo arrotondato 43"/>
          <p:cNvSpPr/>
          <p:nvPr/>
        </p:nvSpPr>
        <p:spPr>
          <a:xfrm>
            <a:off x="7489376" y="3198902"/>
            <a:ext cx="1433049" cy="20092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400" dirty="0" smtClean="0"/>
              <a:t>Ricezione e processo della documentazione </a:t>
            </a:r>
          </a:p>
          <a:p>
            <a:pPr algn="ctr"/>
            <a:endParaRPr lang="it-IT" sz="1400" dirty="0"/>
          </a:p>
          <a:p>
            <a:pPr algn="ctr"/>
            <a:r>
              <a:rPr lang="it-IT" sz="1400" dirty="0" smtClean="0"/>
              <a:t>verifiche sostanziali </a:t>
            </a:r>
          </a:p>
          <a:p>
            <a:pPr algn="ctr"/>
            <a:endParaRPr lang="it-IT" sz="1400" dirty="0"/>
          </a:p>
          <a:p>
            <a:pPr algn="ctr"/>
            <a:r>
              <a:rPr lang="it-IT" sz="1400" dirty="0" smtClean="0"/>
              <a:t>provvedimenti</a:t>
            </a:r>
          </a:p>
        </p:txBody>
      </p:sp>
      <p:sp>
        <p:nvSpPr>
          <p:cNvPr id="45" name="Rettangolo arrotondato 44"/>
          <p:cNvSpPr/>
          <p:nvPr/>
        </p:nvSpPr>
        <p:spPr>
          <a:xfrm>
            <a:off x="7489375" y="5706333"/>
            <a:ext cx="143305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400" b="1" i="1" dirty="0" smtClean="0"/>
              <a:t>Interlocuzione professionale</a:t>
            </a:r>
            <a:endParaRPr lang="it-IT" sz="1400" b="1" i="1" dirty="0"/>
          </a:p>
        </p:txBody>
      </p:sp>
      <p:sp>
        <p:nvSpPr>
          <p:cNvPr id="46" name="Parentesi graffa chiusa 45"/>
          <p:cNvSpPr/>
          <p:nvPr/>
        </p:nvSpPr>
        <p:spPr>
          <a:xfrm rot="5400000">
            <a:off x="8108372" y="4740110"/>
            <a:ext cx="237828" cy="1415969"/>
          </a:xfrm>
          <a:prstGeom prst="rightBrace">
            <a:avLst>
              <a:gd name="adj1" fmla="val 22086"/>
              <a:gd name="adj2" fmla="val 50366"/>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91585163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131769" y="342125"/>
            <a:ext cx="8880462"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36465" y="1494848"/>
            <a:ext cx="8856984" cy="5148105"/>
          </a:xfrm>
        </p:spPr>
        <p:style>
          <a:lnRef idx="2">
            <a:schemeClr val="accent1"/>
          </a:lnRef>
          <a:fillRef idx="1">
            <a:schemeClr val="lt1"/>
          </a:fillRef>
          <a:effectRef idx="0">
            <a:schemeClr val="accent1"/>
          </a:effectRef>
          <a:fontRef idx="minor">
            <a:schemeClr val="dk1"/>
          </a:fontRef>
        </p:style>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defTabSz="949325">
              <a:tabLst>
                <a:tab pos="7800975" algn="l"/>
              </a:tabLst>
            </a:pPr>
            <a:endParaRPr lang="it-IT" sz="34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43508"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316021" y="1630414"/>
            <a:ext cx="4105710" cy="841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 I TRE LIVELLI DI RESPONSABIITÀ DEI PROFESSIONISTI</a:t>
            </a:r>
            <a:endParaRPr lang="it-IT" sz="1500" b="1" dirty="0"/>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1754" y="5734577"/>
            <a:ext cx="742734" cy="594779"/>
          </a:xfrm>
          <a:prstGeom prst="ellipse">
            <a:avLst/>
          </a:prstGeom>
          <a:ln w="190500" cap="rnd">
            <a:solidFill>
              <a:srgbClr val="FFCCCC"/>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4" name="Rettangolo arrotondato 23"/>
          <p:cNvSpPr/>
          <p:nvPr/>
        </p:nvSpPr>
        <p:spPr>
          <a:xfrm>
            <a:off x="316020" y="2780928"/>
            <a:ext cx="1807707"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PENALE</a:t>
            </a:r>
            <a:endParaRPr lang="it-IT" sz="1500" b="1" dirty="0"/>
          </a:p>
        </p:txBody>
      </p:sp>
      <p:sp>
        <p:nvSpPr>
          <p:cNvPr id="29" name="Rettangolo arrotondato 28"/>
          <p:cNvSpPr/>
          <p:nvPr/>
        </p:nvSpPr>
        <p:spPr>
          <a:xfrm>
            <a:off x="4595175" y="1818480"/>
            <a:ext cx="1332148" cy="39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ESECUZIONE</a:t>
            </a:r>
            <a:endParaRPr lang="it-IT" sz="1500" b="1" dirty="0"/>
          </a:p>
        </p:txBody>
      </p:sp>
      <p:sp>
        <p:nvSpPr>
          <p:cNvPr id="33" name="Rettangolo arrotondato 32"/>
          <p:cNvSpPr/>
          <p:nvPr/>
        </p:nvSpPr>
        <p:spPr>
          <a:xfrm>
            <a:off x="6108459" y="1808524"/>
            <a:ext cx="1319864"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1" dirty="0" smtClean="0"/>
              <a:t>CONFORMITÀ</a:t>
            </a:r>
            <a:endParaRPr lang="it-IT" sz="1400" b="1" dirty="0"/>
          </a:p>
        </p:txBody>
      </p:sp>
      <p:sp>
        <p:nvSpPr>
          <p:cNvPr id="43" name="Rettangolo arrotondato 42"/>
          <p:cNvSpPr/>
          <p:nvPr/>
        </p:nvSpPr>
        <p:spPr>
          <a:xfrm>
            <a:off x="7618959" y="1812453"/>
            <a:ext cx="1254665" cy="3960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400" b="1" dirty="0" smtClean="0"/>
              <a:t>CREDITO</a:t>
            </a:r>
            <a:endParaRPr lang="it-IT" sz="1400" b="1" dirty="0"/>
          </a:p>
        </p:txBody>
      </p:sp>
      <p:sp>
        <p:nvSpPr>
          <p:cNvPr id="38" name="Rettangolo arrotondato 37"/>
          <p:cNvSpPr/>
          <p:nvPr/>
        </p:nvSpPr>
        <p:spPr>
          <a:xfrm>
            <a:off x="316020" y="3717032"/>
            <a:ext cx="1807708"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AMMINISTRATIVA</a:t>
            </a:r>
            <a:endParaRPr lang="it-IT" sz="1500" b="1" dirty="0"/>
          </a:p>
        </p:txBody>
      </p:sp>
      <p:sp>
        <p:nvSpPr>
          <p:cNvPr id="39" name="Rettangolo arrotondato 38"/>
          <p:cNvSpPr/>
          <p:nvPr/>
        </p:nvSpPr>
        <p:spPr>
          <a:xfrm>
            <a:off x="323528" y="4653136"/>
            <a:ext cx="18077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CIVILE</a:t>
            </a:r>
            <a:endParaRPr lang="it-IT" sz="1500" b="1" dirty="0"/>
          </a:p>
        </p:txBody>
      </p:sp>
      <p:sp>
        <p:nvSpPr>
          <p:cNvPr id="41" name="Rettangolo arrotondato 40"/>
          <p:cNvSpPr/>
          <p:nvPr/>
        </p:nvSpPr>
        <p:spPr>
          <a:xfrm>
            <a:off x="2263990" y="2780928"/>
            <a:ext cx="2164512"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Falsità ideologica in certificati Art. 481 C.P.</a:t>
            </a:r>
            <a:endParaRPr lang="it-IT" sz="1500" b="1" dirty="0"/>
          </a:p>
        </p:txBody>
      </p:sp>
      <p:sp>
        <p:nvSpPr>
          <p:cNvPr id="8" name="Stella a 12 punte 7"/>
          <p:cNvSpPr/>
          <p:nvPr/>
        </p:nvSpPr>
        <p:spPr>
          <a:xfrm>
            <a:off x="6904286" y="2910282"/>
            <a:ext cx="1944217" cy="1476164"/>
          </a:xfrm>
          <a:prstGeom prst="star12">
            <a:avLst>
              <a:gd name="adj" fmla="val 3898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Presentazione di rendiconti </a:t>
            </a:r>
            <a:r>
              <a:rPr lang="it-IT" sz="1200" dirty="0" smtClean="0"/>
              <a:t>con </a:t>
            </a:r>
            <a:r>
              <a:rPr lang="it-IT" sz="1200" dirty="0"/>
              <a:t>falsi documenti giustificativi</a:t>
            </a:r>
          </a:p>
        </p:txBody>
      </p:sp>
      <p:sp>
        <p:nvSpPr>
          <p:cNvPr id="47" name="Rettangolo arrotondato 46"/>
          <p:cNvSpPr/>
          <p:nvPr/>
        </p:nvSpPr>
        <p:spPr>
          <a:xfrm>
            <a:off x="4572000" y="2780928"/>
            <a:ext cx="2658653"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Truffa aggravata  per il conseguimento di erogazioni pubbliche art. 640-</a:t>
            </a:r>
            <a:r>
              <a:rPr lang="it-IT" sz="1500" b="1" i="1" dirty="0" err="1" smtClean="0"/>
              <a:t>bis</a:t>
            </a:r>
            <a:r>
              <a:rPr lang="it-IT" sz="1500" b="1" dirty="0" err="1" smtClean="0"/>
              <a:t>C.P</a:t>
            </a:r>
            <a:r>
              <a:rPr lang="it-IT" sz="1500" b="1" dirty="0" smtClean="0"/>
              <a:t>.</a:t>
            </a:r>
            <a:endParaRPr lang="it-IT" sz="1500" b="1" dirty="0"/>
          </a:p>
        </p:txBody>
      </p:sp>
      <p:sp>
        <p:nvSpPr>
          <p:cNvPr id="48" name="Rettangolo arrotondato 47"/>
          <p:cNvSpPr/>
          <p:nvPr/>
        </p:nvSpPr>
        <p:spPr>
          <a:xfrm>
            <a:off x="2257219" y="3717032"/>
            <a:ext cx="2164512"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Per attestazioni e certificazioni infedeli </a:t>
            </a:r>
            <a:endParaRPr lang="it-IT" sz="1500" b="1" dirty="0"/>
          </a:p>
        </p:txBody>
      </p:sp>
      <p:sp>
        <p:nvSpPr>
          <p:cNvPr id="49" name="Rettangolo arrotondato 48"/>
          <p:cNvSpPr/>
          <p:nvPr/>
        </p:nvSpPr>
        <p:spPr>
          <a:xfrm>
            <a:off x="4572000" y="3717493"/>
            <a:ext cx="2658653"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Sanzione pecuniaria da € 2.000 a € 15.000.</a:t>
            </a:r>
            <a:endParaRPr lang="it-IT" sz="1500" b="1" dirty="0"/>
          </a:p>
        </p:txBody>
      </p:sp>
      <p:sp>
        <p:nvSpPr>
          <p:cNvPr id="50" name="Rettangolo arrotondato 49"/>
          <p:cNvSpPr/>
          <p:nvPr/>
        </p:nvSpPr>
        <p:spPr>
          <a:xfrm>
            <a:off x="2263990" y="4632438"/>
            <a:ext cx="2164512"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Ristoro dei danni provocati al cliente o a terzi</a:t>
            </a:r>
            <a:endParaRPr lang="it-IT" sz="1500" b="1" dirty="0"/>
          </a:p>
        </p:txBody>
      </p:sp>
      <p:sp>
        <p:nvSpPr>
          <p:cNvPr id="51" name="Rettangolo arrotondato 50"/>
          <p:cNvSpPr/>
          <p:nvPr/>
        </p:nvSpPr>
        <p:spPr>
          <a:xfrm>
            <a:off x="4572002" y="4626396"/>
            <a:ext cx="2658653" cy="674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b="1" dirty="0" smtClean="0"/>
              <a:t>ASSICURAZIONE</a:t>
            </a:r>
            <a:endParaRPr lang="it-IT" sz="1600" b="1" dirty="0"/>
          </a:p>
        </p:txBody>
      </p:sp>
      <p:sp>
        <p:nvSpPr>
          <p:cNvPr id="52" name="Freccia a destra 51"/>
          <p:cNvSpPr/>
          <p:nvPr/>
        </p:nvSpPr>
        <p:spPr>
          <a:xfrm>
            <a:off x="4408902" y="1785133"/>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53" name="Freccia a destra 52"/>
          <p:cNvSpPr/>
          <p:nvPr/>
        </p:nvSpPr>
        <p:spPr>
          <a:xfrm>
            <a:off x="5914494" y="1785133"/>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54" name="Freccia a destra 53"/>
          <p:cNvSpPr/>
          <p:nvPr/>
        </p:nvSpPr>
        <p:spPr>
          <a:xfrm>
            <a:off x="7428325" y="1785133"/>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55" name="Freccia a destra 54"/>
          <p:cNvSpPr/>
          <p:nvPr/>
        </p:nvSpPr>
        <p:spPr>
          <a:xfrm>
            <a:off x="2074087" y="2872997"/>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56" name="Freccia a destra 55"/>
          <p:cNvSpPr/>
          <p:nvPr/>
        </p:nvSpPr>
        <p:spPr>
          <a:xfrm>
            <a:off x="4342332" y="2872997"/>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0" name="Freccia a destra 59"/>
          <p:cNvSpPr/>
          <p:nvPr/>
        </p:nvSpPr>
        <p:spPr>
          <a:xfrm>
            <a:off x="2074087" y="3838613"/>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1" name="Freccia a destra 60"/>
          <p:cNvSpPr/>
          <p:nvPr/>
        </p:nvSpPr>
        <p:spPr>
          <a:xfrm>
            <a:off x="4375582" y="3853395"/>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2" name="Freccia a destra 61"/>
          <p:cNvSpPr/>
          <p:nvPr/>
        </p:nvSpPr>
        <p:spPr>
          <a:xfrm>
            <a:off x="2074087" y="4713110"/>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3" name="Freccia a destra 62"/>
          <p:cNvSpPr/>
          <p:nvPr/>
        </p:nvSpPr>
        <p:spPr>
          <a:xfrm>
            <a:off x="4346465" y="4720548"/>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12" name="Freccia in giù 11"/>
          <p:cNvSpPr/>
          <p:nvPr/>
        </p:nvSpPr>
        <p:spPr>
          <a:xfrm>
            <a:off x="977557" y="2377231"/>
            <a:ext cx="484632" cy="49576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4" name="Freccia in giù 63"/>
          <p:cNvSpPr/>
          <p:nvPr/>
        </p:nvSpPr>
        <p:spPr>
          <a:xfrm>
            <a:off x="993083" y="3399851"/>
            <a:ext cx="484632" cy="49576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5" name="Freccia in giù 64"/>
          <p:cNvSpPr/>
          <p:nvPr/>
        </p:nvSpPr>
        <p:spPr>
          <a:xfrm>
            <a:off x="977558" y="4297443"/>
            <a:ext cx="484632" cy="49576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6" name="Rettangolo arrotondato 65"/>
          <p:cNvSpPr/>
          <p:nvPr/>
        </p:nvSpPr>
        <p:spPr>
          <a:xfrm>
            <a:off x="2263989" y="5498842"/>
            <a:ext cx="4966665"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i="1" dirty="0" smtClean="0"/>
              <a:t> </a:t>
            </a:r>
            <a:r>
              <a:rPr lang="it-IT" sz="1400" b="1" i="1" dirty="0" smtClean="0"/>
              <a:t>Incarichi professionali</a:t>
            </a:r>
          </a:p>
          <a:p>
            <a:pPr algn="ctr"/>
            <a:r>
              <a:rPr lang="it-IT" sz="1200" b="1" i="1" dirty="0" smtClean="0"/>
              <a:t>(obiettivi, tempi e costi/compensi) </a:t>
            </a:r>
            <a:endParaRPr lang="it-IT" sz="1200" b="1" i="1" dirty="0"/>
          </a:p>
        </p:txBody>
      </p:sp>
      <p:sp>
        <p:nvSpPr>
          <p:cNvPr id="16" name="Freccia curva 15"/>
          <p:cNvSpPr/>
          <p:nvPr/>
        </p:nvSpPr>
        <p:spPr>
          <a:xfrm rot="16200000">
            <a:off x="1190196" y="5219470"/>
            <a:ext cx="543988" cy="1081004"/>
          </a:xfrm>
          <a:prstGeom prst="bentArrow">
            <a:avLst>
              <a:gd name="adj1" fmla="val 45071"/>
              <a:gd name="adj2" fmla="val 42562"/>
              <a:gd name="adj3" fmla="val 25000"/>
              <a:gd name="adj4" fmla="val 5127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583186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8" grpId="0" animBg="1"/>
      <p:bldP spid="47" grpId="0" animBg="1"/>
      <p:bldP spid="48" grpId="0" animBg="1"/>
      <p:bldP spid="49" grpId="0" animBg="1"/>
      <p:bldP spid="50" grpId="0" animBg="1"/>
      <p:bldP spid="51" grpId="0" animBg="1"/>
      <p:bldP spid="55" grpId="0" animBg="1"/>
      <p:bldP spid="56" grpId="0" animBg="1"/>
      <p:bldP spid="60" grpId="0" animBg="1"/>
      <p:bldP spid="61"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212762" y="1506876"/>
            <a:ext cx="8856984" cy="5148105"/>
          </a:xfrm>
        </p:spPr>
        <p:style>
          <a:lnRef idx="2">
            <a:schemeClr val="accent6"/>
          </a:lnRef>
          <a:fillRef idx="1">
            <a:schemeClr val="lt1"/>
          </a:fillRef>
          <a:effectRef idx="0">
            <a:schemeClr val="accent6"/>
          </a:effectRef>
          <a:fontRef idx="minor">
            <a:schemeClr val="dk1"/>
          </a:fontRef>
        </p:style>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algn="l" defTabSz="949325">
              <a:tabLst>
                <a:tab pos="7800975" algn="l"/>
              </a:tabLst>
            </a:pPr>
            <a:endParaRPr lang="it-IT" sz="34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689091" y="3122966"/>
            <a:ext cx="1146605" cy="261610"/>
          </a:xfrm>
          <a:prstGeom prst="rect">
            <a:avLst/>
          </a:prstGeom>
          <a:noFill/>
        </p:spPr>
        <p:txBody>
          <a:bodyPr wrap="square" rtlCol="0">
            <a:spAutoFit/>
          </a:bodyPr>
          <a:lstStyle/>
          <a:p>
            <a:r>
              <a:rPr lang="it-IT" sz="1100" dirty="0" smtClean="0">
                <a:solidFill>
                  <a:schemeClr val="bg1">
                    <a:lumMod val="95000"/>
                  </a:schemeClr>
                </a:solidFill>
              </a:rPr>
              <a:t>Oscurità e vuoto</a:t>
            </a:r>
            <a:endParaRPr lang="it-IT" sz="1100" dirty="0">
              <a:solidFill>
                <a:schemeClr val="bg1">
                  <a:lumMod val="95000"/>
                </a:schemeClr>
              </a:solidFill>
            </a:endParaRPr>
          </a:p>
        </p:txBody>
      </p:sp>
      <p:sp>
        <p:nvSpPr>
          <p:cNvPr id="25" name="CasellaDiTesto 24"/>
          <p:cNvSpPr txBox="1"/>
          <p:nvPr/>
        </p:nvSpPr>
        <p:spPr>
          <a:xfrm>
            <a:off x="5948650" y="6237311"/>
            <a:ext cx="1146605" cy="430887"/>
          </a:xfrm>
          <a:prstGeom prst="rect">
            <a:avLst/>
          </a:prstGeom>
          <a:noFill/>
        </p:spPr>
        <p:txBody>
          <a:bodyPr wrap="square" rtlCol="0">
            <a:spAutoFit/>
          </a:bodyPr>
          <a:lstStyle/>
          <a:p>
            <a:pPr algn="ctr"/>
            <a:r>
              <a:rPr lang="it-IT" sz="1100" dirty="0" smtClean="0">
                <a:solidFill>
                  <a:schemeClr val="bg1"/>
                </a:solidFill>
              </a:rPr>
              <a:t>Intelletto e verità</a:t>
            </a:r>
            <a:endParaRPr lang="it-IT" sz="1100" dirty="0">
              <a:solidFill>
                <a:schemeClr val="bg1"/>
              </a:solidFill>
            </a:endParaRPr>
          </a:p>
        </p:txBody>
      </p:sp>
      <p:sp>
        <p:nvSpPr>
          <p:cNvPr id="26" name="Rettangolo arrotondato 25"/>
          <p:cNvSpPr/>
          <p:nvPr/>
        </p:nvSpPr>
        <p:spPr>
          <a:xfrm>
            <a:off x="316021" y="1630414"/>
            <a:ext cx="4105710" cy="8413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 I RISCHI CONNESSI ALLA FASE DI ESECUZIONE DELLE OPERE</a:t>
            </a:r>
            <a:endParaRPr lang="it-IT" sz="1500" b="1" dirty="0"/>
          </a:p>
        </p:txBody>
      </p:sp>
      <p:sp>
        <p:nvSpPr>
          <p:cNvPr id="27" name="Rettangolo arrotondato 26"/>
          <p:cNvSpPr/>
          <p:nvPr/>
        </p:nvSpPr>
        <p:spPr>
          <a:xfrm>
            <a:off x="316020" y="2780928"/>
            <a:ext cx="1807707" cy="66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INADEGUATEZZA DELL’INTERVENTO </a:t>
            </a:r>
            <a:endParaRPr lang="it-IT" sz="1500" b="1" dirty="0"/>
          </a:p>
        </p:txBody>
      </p:sp>
      <p:sp>
        <p:nvSpPr>
          <p:cNvPr id="28" name="Rettangolo arrotondato 27"/>
          <p:cNvSpPr/>
          <p:nvPr/>
        </p:nvSpPr>
        <p:spPr>
          <a:xfrm>
            <a:off x="316020" y="3717032"/>
            <a:ext cx="1807708" cy="66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CARENZE DI QUALITÀ</a:t>
            </a:r>
            <a:endParaRPr lang="it-IT" sz="1500" b="1" dirty="0"/>
          </a:p>
        </p:txBody>
      </p:sp>
      <p:sp>
        <p:nvSpPr>
          <p:cNvPr id="29" name="Rettangolo arrotondato 28"/>
          <p:cNvSpPr/>
          <p:nvPr/>
        </p:nvSpPr>
        <p:spPr>
          <a:xfrm>
            <a:off x="323528" y="4653136"/>
            <a:ext cx="180770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FINANZIARIO</a:t>
            </a:r>
            <a:endParaRPr lang="it-IT" sz="1500" b="1" dirty="0"/>
          </a:p>
        </p:txBody>
      </p:sp>
      <p:sp>
        <p:nvSpPr>
          <p:cNvPr id="30" name="Freccia in giù 29"/>
          <p:cNvSpPr/>
          <p:nvPr/>
        </p:nvSpPr>
        <p:spPr>
          <a:xfrm>
            <a:off x="977557" y="2377231"/>
            <a:ext cx="484632" cy="4957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1" name="Freccia in giù 30"/>
          <p:cNvSpPr/>
          <p:nvPr/>
        </p:nvSpPr>
        <p:spPr>
          <a:xfrm>
            <a:off x="985066" y="3340273"/>
            <a:ext cx="484632" cy="4957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2" name="Freccia in giù 31"/>
          <p:cNvSpPr/>
          <p:nvPr/>
        </p:nvSpPr>
        <p:spPr>
          <a:xfrm>
            <a:off x="977558" y="4297443"/>
            <a:ext cx="484632" cy="4957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3" name="Rettangolo arrotondato 32"/>
          <p:cNvSpPr/>
          <p:nvPr/>
        </p:nvSpPr>
        <p:spPr>
          <a:xfrm>
            <a:off x="2263990" y="2780928"/>
            <a:ext cx="2164512" cy="66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Contestazioni sul progetto</a:t>
            </a:r>
            <a:endParaRPr lang="it-IT" sz="1500" b="1" dirty="0"/>
          </a:p>
        </p:txBody>
      </p:sp>
      <p:sp>
        <p:nvSpPr>
          <p:cNvPr id="34" name="Rettangolo arrotondato 33"/>
          <p:cNvSpPr/>
          <p:nvPr/>
        </p:nvSpPr>
        <p:spPr>
          <a:xfrm>
            <a:off x="4572001" y="2780928"/>
            <a:ext cx="2160240" cy="66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Contestazioni sulle forniture di terzi</a:t>
            </a:r>
            <a:endParaRPr lang="it-IT" sz="1500" b="1" dirty="0"/>
          </a:p>
        </p:txBody>
      </p:sp>
      <p:sp>
        <p:nvSpPr>
          <p:cNvPr id="35" name="Freccia a destra 34"/>
          <p:cNvSpPr/>
          <p:nvPr/>
        </p:nvSpPr>
        <p:spPr>
          <a:xfrm>
            <a:off x="2074087" y="2872997"/>
            <a:ext cx="26567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6" name="Freccia a destra 35"/>
          <p:cNvSpPr/>
          <p:nvPr/>
        </p:nvSpPr>
        <p:spPr>
          <a:xfrm>
            <a:off x="4342332" y="2872997"/>
            <a:ext cx="26567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7" name="Rettangolo arrotondato 36"/>
          <p:cNvSpPr/>
          <p:nvPr/>
        </p:nvSpPr>
        <p:spPr>
          <a:xfrm>
            <a:off x="2257219" y="3717032"/>
            <a:ext cx="2164512" cy="66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Esecuzione  non rispettosa del progetto </a:t>
            </a:r>
            <a:endParaRPr lang="it-IT" sz="1500" b="1" dirty="0"/>
          </a:p>
        </p:txBody>
      </p:sp>
      <p:sp>
        <p:nvSpPr>
          <p:cNvPr id="38" name="Rettangolo arrotondato 37"/>
          <p:cNvSpPr/>
          <p:nvPr/>
        </p:nvSpPr>
        <p:spPr>
          <a:xfrm>
            <a:off x="4572000" y="3717493"/>
            <a:ext cx="2160241" cy="66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Incapacità tecnica</a:t>
            </a:r>
            <a:endParaRPr lang="it-IT" sz="1500" b="1" dirty="0"/>
          </a:p>
        </p:txBody>
      </p:sp>
      <p:sp>
        <p:nvSpPr>
          <p:cNvPr id="39" name="Freccia a destra 38"/>
          <p:cNvSpPr/>
          <p:nvPr/>
        </p:nvSpPr>
        <p:spPr>
          <a:xfrm>
            <a:off x="2074087" y="3838613"/>
            <a:ext cx="26567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0" name="Freccia a destra 39"/>
          <p:cNvSpPr/>
          <p:nvPr/>
        </p:nvSpPr>
        <p:spPr>
          <a:xfrm>
            <a:off x="4375582" y="3853395"/>
            <a:ext cx="26567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1" name="Rettangolo arrotondato 40"/>
          <p:cNvSpPr/>
          <p:nvPr/>
        </p:nvSpPr>
        <p:spPr>
          <a:xfrm>
            <a:off x="358539" y="5466121"/>
            <a:ext cx="180770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IRREGOLARITÀ URBANISTICA</a:t>
            </a:r>
            <a:endParaRPr lang="it-IT" sz="1500" b="1" dirty="0"/>
          </a:p>
        </p:txBody>
      </p:sp>
      <p:sp>
        <p:nvSpPr>
          <p:cNvPr id="42" name="Freccia in giù 41"/>
          <p:cNvSpPr/>
          <p:nvPr/>
        </p:nvSpPr>
        <p:spPr>
          <a:xfrm>
            <a:off x="1012569" y="5197742"/>
            <a:ext cx="484632" cy="40845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3" name="Rettangolo arrotondato 42"/>
          <p:cNvSpPr/>
          <p:nvPr/>
        </p:nvSpPr>
        <p:spPr>
          <a:xfrm>
            <a:off x="2263990" y="4632438"/>
            <a:ext cx="2164512" cy="66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 Incapacità  economica</a:t>
            </a:r>
            <a:endParaRPr lang="it-IT" sz="1500" b="1" dirty="0"/>
          </a:p>
        </p:txBody>
      </p:sp>
      <p:sp>
        <p:nvSpPr>
          <p:cNvPr id="44" name="Rettangolo arrotondato 43"/>
          <p:cNvSpPr/>
          <p:nvPr/>
        </p:nvSpPr>
        <p:spPr>
          <a:xfrm>
            <a:off x="4572002" y="4626396"/>
            <a:ext cx="2160239" cy="6748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smtClean="0"/>
              <a:t> Fermo dei lavori</a:t>
            </a:r>
          </a:p>
        </p:txBody>
      </p:sp>
      <p:sp>
        <p:nvSpPr>
          <p:cNvPr id="45" name="Freccia a destra 44"/>
          <p:cNvSpPr/>
          <p:nvPr/>
        </p:nvSpPr>
        <p:spPr>
          <a:xfrm>
            <a:off x="2074087" y="4713110"/>
            <a:ext cx="26567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6" name="Freccia a destra 45"/>
          <p:cNvSpPr/>
          <p:nvPr/>
        </p:nvSpPr>
        <p:spPr>
          <a:xfrm>
            <a:off x="4346465" y="4720548"/>
            <a:ext cx="26567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7" name="Rettangolo arrotondato 46"/>
          <p:cNvSpPr/>
          <p:nvPr/>
        </p:nvSpPr>
        <p:spPr>
          <a:xfrm>
            <a:off x="2292808" y="5438792"/>
            <a:ext cx="2164512" cy="66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500" b="1" dirty="0" smtClean="0"/>
              <a:t> Errori in fase di verifiche iniziali</a:t>
            </a:r>
            <a:endParaRPr lang="it-IT" sz="1500" b="1" dirty="0"/>
          </a:p>
        </p:txBody>
      </p:sp>
      <p:sp>
        <p:nvSpPr>
          <p:cNvPr id="48" name="Rettangolo arrotondato 47"/>
          <p:cNvSpPr/>
          <p:nvPr/>
        </p:nvSpPr>
        <p:spPr>
          <a:xfrm>
            <a:off x="4600820" y="5432750"/>
            <a:ext cx="2160239" cy="6748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smtClean="0"/>
              <a:t> Errori di esecuzione</a:t>
            </a:r>
          </a:p>
          <a:p>
            <a:pPr algn="ctr"/>
            <a:r>
              <a:rPr lang="it-IT" sz="1600" b="1" dirty="0" smtClean="0"/>
              <a:t>Necessità di varianti</a:t>
            </a:r>
          </a:p>
        </p:txBody>
      </p:sp>
      <p:sp>
        <p:nvSpPr>
          <p:cNvPr id="49" name="Freccia a destra 48"/>
          <p:cNvSpPr/>
          <p:nvPr/>
        </p:nvSpPr>
        <p:spPr>
          <a:xfrm>
            <a:off x="2102905" y="5519464"/>
            <a:ext cx="26567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50" name="Freccia a destra 49"/>
          <p:cNvSpPr/>
          <p:nvPr/>
        </p:nvSpPr>
        <p:spPr>
          <a:xfrm>
            <a:off x="4366029" y="5519464"/>
            <a:ext cx="26567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Gallone 3"/>
          <p:cNvSpPr/>
          <p:nvPr/>
        </p:nvSpPr>
        <p:spPr>
          <a:xfrm>
            <a:off x="6843549" y="2798476"/>
            <a:ext cx="251706" cy="3320001"/>
          </a:xfrm>
          <a:prstGeom prst="chevron">
            <a:avLst>
              <a:gd name="adj" fmla="val 7334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1"/>
              </a:solidFill>
            </a:endParaRPr>
          </a:p>
        </p:txBody>
      </p:sp>
      <p:sp>
        <p:nvSpPr>
          <p:cNvPr id="51" name="Rettangolo arrotondato 50"/>
          <p:cNvSpPr/>
          <p:nvPr/>
        </p:nvSpPr>
        <p:spPr>
          <a:xfrm>
            <a:off x="7228789" y="3776759"/>
            <a:ext cx="1591683" cy="15371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MANCATO OTTENIMENTO DEL RISULTATO ENTRO TEMPI ACCETTABILI</a:t>
            </a:r>
            <a:endParaRPr lang="it-IT" sz="1500" b="1" dirty="0"/>
          </a:p>
        </p:txBody>
      </p:sp>
      <p:sp>
        <p:nvSpPr>
          <p:cNvPr id="53" name="Rettangolo arrotondato 52"/>
          <p:cNvSpPr/>
          <p:nvPr/>
        </p:nvSpPr>
        <p:spPr>
          <a:xfrm>
            <a:off x="7228789" y="1630414"/>
            <a:ext cx="1591683" cy="8413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EFFETTI SULLA CESSIONE DEL CREDITO</a:t>
            </a:r>
            <a:endParaRPr lang="it-IT" sz="1500" b="1" dirty="0"/>
          </a:p>
        </p:txBody>
      </p:sp>
      <p:sp>
        <p:nvSpPr>
          <p:cNvPr id="11" name="Freccia in giù 10"/>
          <p:cNvSpPr/>
          <p:nvPr/>
        </p:nvSpPr>
        <p:spPr>
          <a:xfrm rot="10800000">
            <a:off x="7520574" y="2446528"/>
            <a:ext cx="792088" cy="139208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52" name="Rettangolo arrotondato 51"/>
          <p:cNvSpPr/>
          <p:nvPr/>
        </p:nvSpPr>
        <p:spPr>
          <a:xfrm>
            <a:off x="7228789" y="2919386"/>
            <a:ext cx="1591684" cy="6687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RISOLUZIONE DEL CONTRATTO</a:t>
            </a:r>
            <a:endParaRPr lang="it-IT" sz="1500" b="1" dirty="0"/>
          </a:p>
        </p:txBody>
      </p:sp>
      <p:sp>
        <p:nvSpPr>
          <p:cNvPr id="54" name="Rettangolo arrotondato 53"/>
          <p:cNvSpPr/>
          <p:nvPr/>
        </p:nvSpPr>
        <p:spPr>
          <a:xfrm>
            <a:off x="4651790" y="1630414"/>
            <a:ext cx="2317611" cy="8413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 ACCENTUATI IN CASO DI AVVENUTA CESSIONE DEL CREDITO</a:t>
            </a:r>
            <a:endParaRPr lang="it-IT" sz="1500" b="1" dirty="0"/>
          </a:p>
        </p:txBody>
      </p:sp>
      <p:pic>
        <p:nvPicPr>
          <p:cNvPr id="5" name="Picture 2" descr="ECCO QUALI SONO I CASI IN CUI UN CONTRATTO PUO' SCIOGLIERSI SENZA BISOGNO  DI UN PROVVEDIMENTO DEL GIUDICE - Studio Legale Borghes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5" y="5568963"/>
            <a:ext cx="1512168" cy="87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6205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131769" y="342125"/>
            <a:ext cx="8880462"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79512" y="1521658"/>
            <a:ext cx="8856984" cy="5148105"/>
          </a:xfrm>
        </p:spPr>
        <p:style>
          <a:lnRef idx="2">
            <a:schemeClr val="accent1"/>
          </a:lnRef>
          <a:fillRef idx="1">
            <a:schemeClr val="lt1"/>
          </a:fillRef>
          <a:effectRef idx="0">
            <a:schemeClr val="accent1"/>
          </a:effectRef>
          <a:fontRef idx="minor">
            <a:schemeClr val="dk1"/>
          </a:fontRef>
        </p:style>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defTabSz="949325">
              <a:tabLst>
                <a:tab pos="7800975" algn="l"/>
              </a:tabLst>
            </a:pPr>
            <a:endParaRPr lang="it-IT" sz="34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43508"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316021" y="1630414"/>
            <a:ext cx="1823232" cy="8413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500" b="1" dirty="0" smtClean="0"/>
              <a:t>UTILIZZO DEL CREDITO D’IMPOSTA</a:t>
            </a:r>
            <a:endParaRPr lang="it-IT" sz="1500" b="1" dirty="0"/>
          </a:p>
        </p:txBody>
      </p:sp>
      <p:sp>
        <p:nvSpPr>
          <p:cNvPr id="24" name="Rettangolo arrotondato 23"/>
          <p:cNvSpPr/>
          <p:nvPr/>
        </p:nvSpPr>
        <p:spPr>
          <a:xfrm>
            <a:off x="316020" y="2780928"/>
            <a:ext cx="1807707"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IN PROPRIO</a:t>
            </a:r>
            <a:endParaRPr lang="it-IT" sz="1500" b="1" dirty="0"/>
          </a:p>
        </p:txBody>
      </p:sp>
      <p:sp>
        <p:nvSpPr>
          <p:cNvPr id="38" name="Rettangolo arrotondato 37"/>
          <p:cNvSpPr/>
          <p:nvPr/>
        </p:nvSpPr>
        <p:spPr>
          <a:xfrm>
            <a:off x="316020" y="3717032"/>
            <a:ext cx="1807708"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IMPRESA</a:t>
            </a:r>
            <a:endParaRPr lang="it-IT" sz="1500" b="1" dirty="0"/>
          </a:p>
        </p:txBody>
      </p:sp>
      <p:sp>
        <p:nvSpPr>
          <p:cNvPr id="39" name="Rettangolo arrotondato 38"/>
          <p:cNvSpPr/>
          <p:nvPr/>
        </p:nvSpPr>
        <p:spPr>
          <a:xfrm>
            <a:off x="323528" y="4653136"/>
            <a:ext cx="18077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 BANCA</a:t>
            </a:r>
            <a:endParaRPr lang="it-IT" sz="1500" b="1" dirty="0"/>
          </a:p>
        </p:txBody>
      </p:sp>
      <p:sp>
        <p:nvSpPr>
          <p:cNvPr id="41" name="Rettangolo arrotondato 40"/>
          <p:cNvSpPr/>
          <p:nvPr/>
        </p:nvSpPr>
        <p:spPr>
          <a:xfrm>
            <a:off x="2272833" y="2780928"/>
            <a:ext cx="1823232"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CAPIENZA FISCALE</a:t>
            </a:r>
            <a:endParaRPr lang="it-IT" sz="1500" b="1" dirty="0"/>
          </a:p>
        </p:txBody>
      </p:sp>
      <p:sp>
        <p:nvSpPr>
          <p:cNvPr id="47" name="Rettangolo arrotondato 46"/>
          <p:cNvSpPr/>
          <p:nvPr/>
        </p:nvSpPr>
        <p:spPr>
          <a:xfrm>
            <a:off x="4211961" y="2780928"/>
            <a:ext cx="2160240"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RECUPERO L’INTERO BONUS 110% </a:t>
            </a:r>
          </a:p>
        </p:txBody>
      </p:sp>
      <p:sp>
        <p:nvSpPr>
          <p:cNvPr id="48" name="Rettangolo arrotondato 47"/>
          <p:cNvSpPr/>
          <p:nvPr/>
        </p:nvSpPr>
        <p:spPr>
          <a:xfrm>
            <a:off x="2257219" y="3717032"/>
            <a:ext cx="1838846"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CAPACITÀ FINANZIARIA</a:t>
            </a:r>
            <a:endParaRPr lang="it-IT" sz="1500" b="1" dirty="0"/>
          </a:p>
        </p:txBody>
      </p:sp>
      <p:sp>
        <p:nvSpPr>
          <p:cNvPr id="49" name="Rettangolo arrotondato 48"/>
          <p:cNvSpPr/>
          <p:nvPr/>
        </p:nvSpPr>
        <p:spPr>
          <a:xfrm>
            <a:off x="4211961" y="3717493"/>
            <a:ext cx="2160240"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(QUASI) NESSUN ESBORSO </a:t>
            </a:r>
            <a:endParaRPr lang="it-IT" sz="1500" b="1" dirty="0"/>
          </a:p>
        </p:txBody>
      </p:sp>
      <p:sp>
        <p:nvSpPr>
          <p:cNvPr id="50" name="Rettangolo arrotondato 49"/>
          <p:cNvSpPr/>
          <p:nvPr/>
        </p:nvSpPr>
        <p:spPr>
          <a:xfrm>
            <a:off x="2277136" y="4653136"/>
            <a:ext cx="1832075"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OTTENIMENTO AFFIDAMENTO</a:t>
            </a:r>
            <a:endParaRPr lang="it-IT" sz="1500" b="1" dirty="0"/>
          </a:p>
        </p:txBody>
      </p:sp>
      <p:sp>
        <p:nvSpPr>
          <p:cNvPr id="55" name="Freccia a destra 54"/>
          <p:cNvSpPr/>
          <p:nvPr/>
        </p:nvSpPr>
        <p:spPr>
          <a:xfrm>
            <a:off x="2074087" y="2872997"/>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56" name="Freccia a destra 55"/>
          <p:cNvSpPr/>
          <p:nvPr/>
        </p:nvSpPr>
        <p:spPr>
          <a:xfrm>
            <a:off x="4051611" y="2872997"/>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0" name="Freccia a destra 59"/>
          <p:cNvSpPr/>
          <p:nvPr/>
        </p:nvSpPr>
        <p:spPr>
          <a:xfrm>
            <a:off x="2074087" y="3838613"/>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1" name="Freccia a destra 60"/>
          <p:cNvSpPr/>
          <p:nvPr/>
        </p:nvSpPr>
        <p:spPr>
          <a:xfrm>
            <a:off x="4015542" y="3853395"/>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2" name="Freccia a destra 61"/>
          <p:cNvSpPr/>
          <p:nvPr/>
        </p:nvSpPr>
        <p:spPr>
          <a:xfrm>
            <a:off x="2074087" y="4713110"/>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40" name="Rettangolo arrotondato 39"/>
          <p:cNvSpPr/>
          <p:nvPr/>
        </p:nvSpPr>
        <p:spPr>
          <a:xfrm>
            <a:off x="331545" y="5517232"/>
            <a:ext cx="18077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PIATTAFORME </a:t>
            </a:r>
          </a:p>
          <a:p>
            <a:pPr algn="ctr"/>
            <a:r>
              <a:rPr lang="it-IT" sz="1400" b="1" i="1" dirty="0" smtClean="0"/>
              <a:t>sibonus.it</a:t>
            </a:r>
          </a:p>
          <a:p>
            <a:pPr algn="ctr"/>
            <a:r>
              <a:rPr lang="it-IT" sz="1400" b="1" i="1" dirty="0" err="1" smtClean="0"/>
              <a:t>bonusinchiaro</a:t>
            </a:r>
            <a:endParaRPr lang="it-IT" sz="1400" b="1" i="1" dirty="0" smtClean="0"/>
          </a:p>
        </p:txBody>
      </p:sp>
      <p:sp>
        <p:nvSpPr>
          <p:cNvPr id="42" name="Rettangolo arrotondato 41"/>
          <p:cNvSpPr/>
          <p:nvPr/>
        </p:nvSpPr>
        <p:spPr>
          <a:xfrm>
            <a:off x="2272833" y="1620458"/>
            <a:ext cx="1823232" cy="8413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500" b="1" dirty="0" smtClean="0"/>
              <a:t>PRESUPPOSTI:</a:t>
            </a:r>
          </a:p>
          <a:p>
            <a:pPr algn="ctr"/>
            <a:r>
              <a:rPr lang="it-IT" sz="1500" b="1" dirty="0" smtClean="0"/>
              <a:t>CONFORMITÀ</a:t>
            </a:r>
          </a:p>
          <a:p>
            <a:pPr algn="ctr"/>
            <a:r>
              <a:rPr lang="it-IT" sz="1500" b="1" dirty="0" smtClean="0"/>
              <a:t>&amp; …..</a:t>
            </a:r>
            <a:endParaRPr lang="it-IT" sz="1500" b="1" dirty="0"/>
          </a:p>
        </p:txBody>
      </p:sp>
      <p:sp>
        <p:nvSpPr>
          <p:cNvPr id="44" name="Rettangolo arrotondato 43"/>
          <p:cNvSpPr/>
          <p:nvPr/>
        </p:nvSpPr>
        <p:spPr>
          <a:xfrm>
            <a:off x="2268411" y="5493620"/>
            <a:ext cx="1832075"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ISCRIZIONE</a:t>
            </a:r>
            <a:endParaRPr lang="it-IT" sz="1500" b="1" dirty="0"/>
          </a:p>
        </p:txBody>
      </p:sp>
      <p:sp>
        <p:nvSpPr>
          <p:cNvPr id="45" name="Freccia a destra 44"/>
          <p:cNvSpPr/>
          <p:nvPr/>
        </p:nvSpPr>
        <p:spPr>
          <a:xfrm>
            <a:off x="2102201" y="5585689"/>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46" name="Rettangolo arrotondato 45"/>
          <p:cNvSpPr/>
          <p:nvPr/>
        </p:nvSpPr>
        <p:spPr>
          <a:xfrm>
            <a:off x="4211960" y="1620397"/>
            <a:ext cx="2160240" cy="8413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500" b="1" dirty="0" smtClean="0"/>
              <a:t>VANTAGGI PER IL CONDOMINIO / PROPRIETARI</a:t>
            </a:r>
            <a:endParaRPr lang="it-IT" sz="1500" b="1" dirty="0"/>
          </a:p>
        </p:txBody>
      </p:sp>
      <p:sp>
        <p:nvSpPr>
          <p:cNvPr id="57" name="Rettangolo arrotondato 56"/>
          <p:cNvSpPr/>
          <p:nvPr/>
        </p:nvSpPr>
        <p:spPr>
          <a:xfrm>
            <a:off x="6516216" y="1630414"/>
            <a:ext cx="2164581" cy="84132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1500" b="1" dirty="0" smtClean="0"/>
              <a:t>EFFICACIA</a:t>
            </a:r>
          </a:p>
          <a:p>
            <a:pPr algn="ctr"/>
            <a:r>
              <a:rPr lang="it-IT" sz="1500" b="1" dirty="0" smtClean="0"/>
              <a:t>(RISCHI)</a:t>
            </a:r>
            <a:endParaRPr lang="it-IT" sz="1500" b="1" dirty="0"/>
          </a:p>
        </p:txBody>
      </p:sp>
      <p:sp>
        <p:nvSpPr>
          <p:cNvPr id="58" name="Rettangolo arrotondato 57"/>
          <p:cNvSpPr/>
          <p:nvPr/>
        </p:nvSpPr>
        <p:spPr>
          <a:xfrm>
            <a:off x="4227038" y="4653136"/>
            <a:ext cx="2160240"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UTILIZZO BONUS AL TERMINE DEI LAVORI</a:t>
            </a:r>
            <a:endParaRPr lang="it-IT" sz="1500" b="1" dirty="0"/>
          </a:p>
        </p:txBody>
      </p:sp>
      <p:sp>
        <p:nvSpPr>
          <p:cNvPr id="59" name="Freccia a destra 58"/>
          <p:cNvSpPr/>
          <p:nvPr/>
        </p:nvSpPr>
        <p:spPr>
          <a:xfrm>
            <a:off x="4030619" y="4789038"/>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7" name="Rettangolo arrotondato 66"/>
          <p:cNvSpPr/>
          <p:nvPr/>
        </p:nvSpPr>
        <p:spPr>
          <a:xfrm>
            <a:off x="4211960" y="5505523"/>
            <a:ext cx="2160240"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RICERCO IL MIGLIOR OFFERENTE</a:t>
            </a:r>
            <a:endParaRPr lang="it-IT" sz="1500" b="1" dirty="0"/>
          </a:p>
        </p:txBody>
      </p:sp>
      <p:sp>
        <p:nvSpPr>
          <p:cNvPr id="68" name="Freccia a destra 67"/>
          <p:cNvSpPr/>
          <p:nvPr/>
        </p:nvSpPr>
        <p:spPr>
          <a:xfrm>
            <a:off x="4015541" y="5597592"/>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9" name="Rettangolo arrotondato 68"/>
          <p:cNvSpPr/>
          <p:nvPr/>
        </p:nvSpPr>
        <p:spPr>
          <a:xfrm>
            <a:off x="6520557" y="2777713"/>
            <a:ext cx="2160240"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CINQUE ANNI</a:t>
            </a:r>
          </a:p>
          <a:p>
            <a:pPr algn="ctr"/>
            <a:r>
              <a:rPr lang="it-IT" sz="1500" b="1" dirty="0" smtClean="0"/>
              <a:t>(CAPIENZA NON CERTA)</a:t>
            </a:r>
          </a:p>
        </p:txBody>
      </p:sp>
      <p:sp>
        <p:nvSpPr>
          <p:cNvPr id="70" name="Freccia a destra 69"/>
          <p:cNvSpPr/>
          <p:nvPr/>
        </p:nvSpPr>
        <p:spPr>
          <a:xfrm>
            <a:off x="6324586" y="2856134"/>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1" name="Rettangolo arrotondato 70"/>
          <p:cNvSpPr/>
          <p:nvPr/>
        </p:nvSpPr>
        <p:spPr>
          <a:xfrm>
            <a:off x="6520557" y="3678779"/>
            <a:ext cx="2160240"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IMMEDIATEZZA</a:t>
            </a:r>
          </a:p>
          <a:p>
            <a:pPr algn="ctr"/>
            <a:r>
              <a:rPr lang="it-IT" sz="1500" b="1" dirty="0" smtClean="0"/>
              <a:t>(CONTENZIOSI SUI LAVORI)</a:t>
            </a:r>
          </a:p>
        </p:txBody>
      </p:sp>
      <p:sp>
        <p:nvSpPr>
          <p:cNvPr id="72" name="Freccia a destra 71"/>
          <p:cNvSpPr/>
          <p:nvPr/>
        </p:nvSpPr>
        <p:spPr>
          <a:xfrm>
            <a:off x="6324586" y="3757200"/>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3" name="Rettangolo arrotondato 72"/>
          <p:cNvSpPr/>
          <p:nvPr/>
        </p:nvSpPr>
        <p:spPr>
          <a:xfrm>
            <a:off x="6516216" y="4653136"/>
            <a:ext cx="2160240"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SEMI-IMMEDIATEZZA</a:t>
            </a:r>
          </a:p>
          <a:p>
            <a:pPr algn="ctr"/>
            <a:r>
              <a:rPr lang="it-IT" sz="1500" b="1" dirty="0" smtClean="0"/>
              <a:t>(RITARDO FINE LAVORI)</a:t>
            </a:r>
          </a:p>
        </p:txBody>
      </p:sp>
      <p:sp>
        <p:nvSpPr>
          <p:cNvPr id="74" name="Freccia a destra 73"/>
          <p:cNvSpPr/>
          <p:nvPr/>
        </p:nvSpPr>
        <p:spPr>
          <a:xfrm>
            <a:off x="6320245" y="4731557"/>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5" name="Rettangolo arrotondato 74"/>
          <p:cNvSpPr/>
          <p:nvPr/>
        </p:nvSpPr>
        <p:spPr>
          <a:xfrm>
            <a:off x="6476986" y="5506411"/>
            <a:ext cx="2160240" cy="6687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ALTERNATIVA</a:t>
            </a:r>
          </a:p>
          <a:p>
            <a:pPr algn="ctr"/>
            <a:r>
              <a:rPr lang="it-IT" sz="1500" b="1" dirty="0" smtClean="0"/>
              <a:t>(PREZZO)</a:t>
            </a:r>
          </a:p>
        </p:txBody>
      </p:sp>
      <p:sp>
        <p:nvSpPr>
          <p:cNvPr id="76" name="Freccia a destra 75"/>
          <p:cNvSpPr/>
          <p:nvPr/>
        </p:nvSpPr>
        <p:spPr>
          <a:xfrm>
            <a:off x="6281015" y="5584832"/>
            <a:ext cx="265672" cy="4846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4" name="Esplosione 1 3"/>
          <p:cNvSpPr/>
          <p:nvPr/>
        </p:nvSpPr>
        <p:spPr>
          <a:xfrm>
            <a:off x="2367873" y="2501260"/>
            <a:ext cx="1484047" cy="49569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Forfetari?</a:t>
            </a:r>
            <a:endParaRPr lang="it-IT" sz="1200" b="1" dirty="0"/>
          </a:p>
        </p:txBody>
      </p:sp>
    </p:spTree>
    <p:extLst>
      <p:ext uri="{BB962C8B-B14F-4D97-AF65-F5344CB8AC3E}">
        <p14:creationId xmlns:p14="http://schemas.microsoft.com/office/powerpoint/2010/main" val="14596244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1000"/>
                                        <p:tgtEl>
                                          <p:spTgt spid="61"/>
                                        </p:tgtEl>
                                      </p:cBhvr>
                                    </p:animEffect>
                                    <p:anim calcmode="lin" valueType="num">
                                      <p:cBhvr>
                                        <p:cTn id="67" dur="1000" fill="hold"/>
                                        <p:tgtEl>
                                          <p:spTgt spid="61"/>
                                        </p:tgtEl>
                                        <p:attrNameLst>
                                          <p:attrName>ppt_x</p:attrName>
                                        </p:attrNameLst>
                                      </p:cBhvr>
                                      <p:tavLst>
                                        <p:tav tm="0">
                                          <p:val>
                                            <p:strVal val="#ppt_x"/>
                                          </p:val>
                                        </p:tav>
                                        <p:tav tm="100000">
                                          <p:val>
                                            <p:strVal val="#ppt_x"/>
                                          </p:val>
                                        </p:tav>
                                      </p:tavLst>
                                    </p:anim>
                                    <p:anim calcmode="lin" valueType="num">
                                      <p:cBhvr>
                                        <p:cTn id="68" dur="1000" fill="hold"/>
                                        <p:tgtEl>
                                          <p:spTgt spid="6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1000"/>
                                        <p:tgtEl>
                                          <p:spTgt spid="72"/>
                                        </p:tgtEl>
                                      </p:cBhvr>
                                    </p:animEffect>
                                    <p:anim calcmode="lin" valueType="num">
                                      <p:cBhvr>
                                        <p:cTn id="77" dur="1000" fill="hold"/>
                                        <p:tgtEl>
                                          <p:spTgt spid="72"/>
                                        </p:tgtEl>
                                        <p:attrNameLst>
                                          <p:attrName>ppt_x</p:attrName>
                                        </p:attrNameLst>
                                      </p:cBhvr>
                                      <p:tavLst>
                                        <p:tav tm="0">
                                          <p:val>
                                            <p:strVal val="#ppt_x"/>
                                          </p:val>
                                        </p:tav>
                                        <p:tav tm="100000">
                                          <p:val>
                                            <p:strVal val="#ppt_x"/>
                                          </p:val>
                                        </p:tav>
                                      </p:tavLst>
                                    </p:anim>
                                    <p:anim calcmode="lin" valueType="num">
                                      <p:cBhvr>
                                        <p:cTn id="78" dur="10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1000"/>
                                        <p:tgtEl>
                                          <p:spTgt spid="59"/>
                                        </p:tgtEl>
                                      </p:cBhvr>
                                    </p:animEffect>
                                    <p:anim calcmode="lin" valueType="num">
                                      <p:cBhvr>
                                        <p:cTn id="104" dur="1000" fill="hold"/>
                                        <p:tgtEl>
                                          <p:spTgt spid="59"/>
                                        </p:tgtEl>
                                        <p:attrNameLst>
                                          <p:attrName>ppt_x</p:attrName>
                                        </p:attrNameLst>
                                      </p:cBhvr>
                                      <p:tavLst>
                                        <p:tav tm="0">
                                          <p:val>
                                            <p:strVal val="#ppt_x"/>
                                          </p:val>
                                        </p:tav>
                                        <p:tav tm="100000">
                                          <p:val>
                                            <p:strVal val="#ppt_x"/>
                                          </p:val>
                                        </p:tav>
                                      </p:tavLst>
                                    </p:anim>
                                    <p:anim calcmode="lin" valueType="num">
                                      <p:cBhvr>
                                        <p:cTn id="105" dur="1000" fill="hold"/>
                                        <p:tgtEl>
                                          <p:spTgt spid="5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1000"/>
                                        <p:tgtEl>
                                          <p:spTgt spid="58"/>
                                        </p:tgtEl>
                                      </p:cBhvr>
                                    </p:animEffect>
                                    <p:anim calcmode="lin" valueType="num">
                                      <p:cBhvr>
                                        <p:cTn id="109" dur="1000" fill="hold"/>
                                        <p:tgtEl>
                                          <p:spTgt spid="58"/>
                                        </p:tgtEl>
                                        <p:attrNameLst>
                                          <p:attrName>ppt_x</p:attrName>
                                        </p:attrNameLst>
                                      </p:cBhvr>
                                      <p:tavLst>
                                        <p:tav tm="0">
                                          <p:val>
                                            <p:strVal val="#ppt_x"/>
                                          </p:val>
                                        </p:tav>
                                        <p:tav tm="100000">
                                          <p:val>
                                            <p:strVal val="#ppt_x"/>
                                          </p:val>
                                        </p:tav>
                                      </p:tavLst>
                                    </p:anim>
                                    <p:anim calcmode="lin" valueType="num">
                                      <p:cBhvr>
                                        <p:cTn id="110" dur="1000" fill="hold"/>
                                        <p:tgtEl>
                                          <p:spTgt spid="5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fade">
                                      <p:cBhvr>
                                        <p:cTn id="113" dur="1000"/>
                                        <p:tgtEl>
                                          <p:spTgt spid="74"/>
                                        </p:tgtEl>
                                      </p:cBhvr>
                                    </p:animEffect>
                                    <p:anim calcmode="lin" valueType="num">
                                      <p:cBhvr>
                                        <p:cTn id="114" dur="1000" fill="hold"/>
                                        <p:tgtEl>
                                          <p:spTgt spid="74"/>
                                        </p:tgtEl>
                                        <p:attrNameLst>
                                          <p:attrName>ppt_x</p:attrName>
                                        </p:attrNameLst>
                                      </p:cBhvr>
                                      <p:tavLst>
                                        <p:tav tm="0">
                                          <p:val>
                                            <p:strVal val="#ppt_x"/>
                                          </p:val>
                                        </p:tav>
                                        <p:tav tm="100000">
                                          <p:val>
                                            <p:strVal val="#ppt_x"/>
                                          </p:val>
                                        </p:tav>
                                      </p:tavLst>
                                    </p:anim>
                                    <p:anim calcmode="lin" valueType="num">
                                      <p:cBhvr>
                                        <p:cTn id="115" dur="1000" fill="hold"/>
                                        <p:tgtEl>
                                          <p:spTgt spid="7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fade">
                                      <p:cBhvr>
                                        <p:cTn id="118" dur="1000"/>
                                        <p:tgtEl>
                                          <p:spTgt spid="73"/>
                                        </p:tgtEl>
                                      </p:cBhvr>
                                    </p:animEffect>
                                    <p:anim calcmode="lin" valueType="num">
                                      <p:cBhvr>
                                        <p:cTn id="119" dur="1000" fill="hold"/>
                                        <p:tgtEl>
                                          <p:spTgt spid="73"/>
                                        </p:tgtEl>
                                        <p:attrNameLst>
                                          <p:attrName>ppt_x</p:attrName>
                                        </p:attrNameLst>
                                      </p:cBhvr>
                                      <p:tavLst>
                                        <p:tav tm="0">
                                          <p:val>
                                            <p:strVal val="#ppt_x"/>
                                          </p:val>
                                        </p:tav>
                                        <p:tav tm="100000">
                                          <p:val>
                                            <p:strVal val="#ppt_x"/>
                                          </p:val>
                                        </p:tav>
                                      </p:tavLst>
                                    </p:anim>
                                    <p:anim calcmode="lin" valueType="num">
                                      <p:cBhvr>
                                        <p:cTn id="12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fade">
                                      <p:cBhvr>
                                        <p:cTn id="125" dur="1000"/>
                                        <p:tgtEl>
                                          <p:spTgt spid="40"/>
                                        </p:tgtEl>
                                      </p:cBhvr>
                                    </p:animEffect>
                                    <p:anim calcmode="lin" valueType="num">
                                      <p:cBhvr>
                                        <p:cTn id="126" dur="1000" fill="hold"/>
                                        <p:tgtEl>
                                          <p:spTgt spid="40"/>
                                        </p:tgtEl>
                                        <p:attrNameLst>
                                          <p:attrName>ppt_x</p:attrName>
                                        </p:attrNameLst>
                                      </p:cBhvr>
                                      <p:tavLst>
                                        <p:tav tm="0">
                                          <p:val>
                                            <p:strVal val="#ppt_x"/>
                                          </p:val>
                                        </p:tav>
                                        <p:tav tm="100000">
                                          <p:val>
                                            <p:strVal val="#ppt_x"/>
                                          </p:val>
                                        </p:tav>
                                      </p:tavLst>
                                    </p:anim>
                                    <p:anim calcmode="lin" valueType="num">
                                      <p:cBhvr>
                                        <p:cTn id="127" dur="1000" fill="hold"/>
                                        <p:tgtEl>
                                          <p:spTgt spid="4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1000"/>
                                        <p:tgtEl>
                                          <p:spTgt spid="45"/>
                                        </p:tgtEl>
                                      </p:cBhvr>
                                    </p:animEffect>
                                    <p:anim calcmode="lin" valueType="num">
                                      <p:cBhvr>
                                        <p:cTn id="131" dur="1000" fill="hold"/>
                                        <p:tgtEl>
                                          <p:spTgt spid="45"/>
                                        </p:tgtEl>
                                        <p:attrNameLst>
                                          <p:attrName>ppt_x</p:attrName>
                                        </p:attrNameLst>
                                      </p:cBhvr>
                                      <p:tavLst>
                                        <p:tav tm="0">
                                          <p:val>
                                            <p:strVal val="#ppt_x"/>
                                          </p:val>
                                        </p:tav>
                                        <p:tav tm="100000">
                                          <p:val>
                                            <p:strVal val="#ppt_x"/>
                                          </p:val>
                                        </p:tav>
                                      </p:tavLst>
                                    </p:anim>
                                    <p:anim calcmode="lin" valueType="num">
                                      <p:cBhvr>
                                        <p:cTn id="132" dur="1000" fill="hold"/>
                                        <p:tgtEl>
                                          <p:spTgt spid="4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1000"/>
                                        <p:tgtEl>
                                          <p:spTgt spid="44"/>
                                        </p:tgtEl>
                                      </p:cBhvr>
                                    </p:animEffect>
                                    <p:anim calcmode="lin" valueType="num">
                                      <p:cBhvr>
                                        <p:cTn id="136" dur="1000" fill="hold"/>
                                        <p:tgtEl>
                                          <p:spTgt spid="44"/>
                                        </p:tgtEl>
                                        <p:attrNameLst>
                                          <p:attrName>ppt_x</p:attrName>
                                        </p:attrNameLst>
                                      </p:cBhvr>
                                      <p:tavLst>
                                        <p:tav tm="0">
                                          <p:val>
                                            <p:strVal val="#ppt_x"/>
                                          </p:val>
                                        </p:tav>
                                        <p:tav tm="100000">
                                          <p:val>
                                            <p:strVal val="#ppt_x"/>
                                          </p:val>
                                        </p:tav>
                                      </p:tavLst>
                                    </p:anim>
                                    <p:anim calcmode="lin" valueType="num">
                                      <p:cBhvr>
                                        <p:cTn id="137" dur="1000" fill="hold"/>
                                        <p:tgtEl>
                                          <p:spTgt spid="4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fade">
                                      <p:cBhvr>
                                        <p:cTn id="145" dur="1000"/>
                                        <p:tgtEl>
                                          <p:spTgt spid="68"/>
                                        </p:tgtEl>
                                      </p:cBhvr>
                                    </p:animEffect>
                                    <p:anim calcmode="lin" valueType="num">
                                      <p:cBhvr>
                                        <p:cTn id="146" dur="1000" fill="hold"/>
                                        <p:tgtEl>
                                          <p:spTgt spid="68"/>
                                        </p:tgtEl>
                                        <p:attrNameLst>
                                          <p:attrName>ppt_x</p:attrName>
                                        </p:attrNameLst>
                                      </p:cBhvr>
                                      <p:tavLst>
                                        <p:tav tm="0">
                                          <p:val>
                                            <p:strVal val="#ppt_x"/>
                                          </p:val>
                                        </p:tav>
                                        <p:tav tm="100000">
                                          <p:val>
                                            <p:strVal val="#ppt_x"/>
                                          </p:val>
                                        </p:tav>
                                      </p:tavLst>
                                    </p:anim>
                                    <p:anim calcmode="lin" valueType="num">
                                      <p:cBhvr>
                                        <p:cTn id="147" dur="1000" fill="hold"/>
                                        <p:tgtEl>
                                          <p:spTgt spid="68"/>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76"/>
                                        </p:tgtEl>
                                        <p:attrNameLst>
                                          <p:attrName>style.visibility</p:attrName>
                                        </p:attrNameLst>
                                      </p:cBhvr>
                                      <p:to>
                                        <p:strVal val="visible"/>
                                      </p:to>
                                    </p:set>
                                    <p:animEffect transition="in" filter="fade">
                                      <p:cBhvr>
                                        <p:cTn id="150" dur="1000"/>
                                        <p:tgtEl>
                                          <p:spTgt spid="76"/>
                                        </p:tgtEl>
                                      </p:cBhvr>
                                    </p:animEffect>
                                    <p:anim calcmode="lin" valueType="num">
                                      <p:cBhvr>
                                        <p:cTn id="151" dur="1000" fill="hold"/>
                                        <p:tgtEl>
                                          <p:spTgt spid="76"/>
                                        </p:tgtEl>
                                        <p:attrNameLst>
                                          <p:attrName>ppt_x</p:attrName>
                                        </p:attrNameLst>
                                      </p:cBhvr>
                                      <p:tavLst>
                                        <p:tav tm="0">
                                          <p:val>
                                            <p:strVal val="#ppt_x"/>
                                          </p:val>
                                        </p:tav>
                                        <p:tav tm="100000">
                                          <p:val>
                                            <p:strVal val="#ppt_x"/>
                                          </p:val>
                                        </p:tav>
                                      </p:tavLst>
                                    </p:anim>
                                    <p:anim calcmode="lin" valueType="num">
                                      <p:cBhvr>
                                        <p:cTn id="152" dur="1000" fill="hold"/>
                                        <p:tgtEl>
                                          <p:spTgt spid="76"/>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75"/>
                                        </p:tgtEl>
                                        <p:attrNameLst>
                                          <p:attrName>style.visibility</p:attrName>
                                        </p:attrNameLst>
                                      </p:cBhvr>
                                      <p:to>
                                        <p:strVal val="visible"/>
                                      </p:to>
                                    </p:set>
                                    <p:animEffect transition="in" filter="fade">
                                      <p:cBhvr>
                                        <p:cTn id="155" dur="1000"/>
                                        <p:tgtEl>
                                          <p:spTgt spid="75"/>
                                        </p:tgtEl>
                                      </p:cBhvr>
                                    </p:animEffect>
                                    <p:anim calcmode="lin" valueType="num">
                                      <p:cBhvr>
                                        <p:cTn id="156" dur="1000" fill="hold"/>
                                        <p:tgtEl>
                                          <p:spTgt spid="75"/>
                                        </p:tgtEl>
                                        <p:attrNameLst>
                                          <p:attrName>ppt_x</p:attrName>
                                        </p:attrNameLst>
                                      </p:cBhvr>
                                      <p:tavLst>
                                        <p:tav tm="0">
                                          <p:val>
                                            <p:strVal val="#ppt_x"/>
                                          </p:val>
                                        </p:tav>
                                        <p:tav tm="100000">
                                          <p:val>
                                            <p:strVal val="#ppt_x"/>
                                          </p:val>
                                        </p:tav>
                                      </p:tavLst>
                                    </p:anim>
                                    <p:anim calcmode="lin" valueType="num">
                                      <p:cBhvr>
                                        <p:cTn id="15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39" grpId="0" animBg="1"/>
      <p:bldP spid="41" grpId="0" animBg="1"/>
      <p:bldP spid="47" grpId="0" animBg="1"/>
      <p:bldP spid="48" grpId="0" animBg="1"/>
      <p:bldP spid="49" grpId="0" animBg="1"/>
      <p:bldP spid="50" grpId="0" animBg="1"/>
      <p:bldP spid="55" grpId="0" animBg="1"/>
      <p:bldP spid="56" grpId="0" animBg="1"/>
      <p:bldP spid="60" grpId="0" animBg="1"/>
      <p:bldP spid="61" grpId="0" animBg="1"/>
      <p:bldP spid="62" grpId="0" animBg="1"/>
      <p:bldP spid="40" grpId="0" animBg="1"/>
      <p:bldP spid="44" grpId="0" animBg="1"/>
      <p:bldP spid="45" grpId="0" animBg="1"/>
      <p:bldP spid="58" grpId="0" animBg="1"/>
      <p:bldP spid="59"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79512" y="1521254"/>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algn="l" defTabSz="949325">
              <a:tabLst>
                <a:tab pos="7800975" algn="l"/>
              </a:tabLst>
            </a:pPr>
            <a:endParaRPr lang="it-IT" sz="34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ttangolo arrotondato 21"/>
          <p:cNvSpPr/>
          <p:nvPr/>
        </p:nvSpPr>
        <p:spPr>
          <a:xfrm>
            <a:off x="539552" y="1628800"/>
            <a:ext cx="8017369"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smtClean="0"/>
              <a:t>IL FINANZIAMENTO DELLE OPERE ATTRAVERSO LO SCONTO IN FATTURA </a:t>
            </a:r>
          </a:p>
          <a:p>
            <a:pPr algn="ctr"/>
            <a:r>
              <a:rPr lang="it-IT" b="1" dirty="0" smtClean="0"/>
              <a:t>(nei limiti dell’importo della fornitura eseguita)</a:t>
            </a:r>
            <a:endParaRPr lang="it-IT" b="1" dirty="0"/>
          </a:p>
        </p:txBody>
      </p:sp>
      <p:sp>
        <p:nvSpPr>
          <p:cNvPr id="24" name="Rettangolo arrotondato 23"/>
          <p:cNvSpPr/>
          <p:nvPr/>
        </p:nvSpPr>
        <p:spPr>
          <a:xfrm>
            <a:off x="6120652" y="5707797"/>
            <a:ext cx="1187651" cy="751817"/>
          </a:xfrm>
          <a:prstGeom prst="roundRect">
            <a:avLst/>
          </a:prstGeom>
          <a:solidFill>
            <a:schemeClr val="accent1">
              <a:lumMod val="20000"/>
              <a:lumOff val="80000"/>
            </a:schemeClr>
          </a:solidFill>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Conformità</a:t>
            </a:r>
            <a:endParaRPr lang="it-IT" sz="1500" b="1" dirty="0"/>
          </a:p>
        </p:txBody>
      </p:sp>
      <p:sp>
        <p:nvSpPr>
          <p:cNvPr id="25" name="Freccia angolare in su 24"/>
          <p:cNvSpPr/>
          <p:nvPr/>
        </p:nvSpPr>
        <p:spPr>
          <a:xfrm>
            <a:off x="7375753" y="3429000"/>
            <a:ext cx="571659" cy="2836310"/>
          </a:xfrm>
          <a:prstGeom prst="bentUpArrow">
            <a:avLst>
              <a:gd name="adj1" fmla="val 50000"/>
              <a:gd name="adj2" fmla="val 36964"/>
              <a:gd name="adj3" fmla="val 205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6" name="Freccia angolare in su 25"/>
          <p:cNvSpPr/>
          <p:nvPr/>
        </p:nvSpPr>
        <p:spPr>
          <a:xfrm>
            <a:off x="6755387" y="4731133"/>
            <a:ext cx="360040" cy="529063"/>
          </a:xfrm>
          <a:prstGeom prst="bentUpArrow">
            <a:avLst>
              <a:gd name="adj1" fmla="val 50000"/>
              <a:gd name="adj2" fmla="val 25000"/>
              <a:gd name="adj3" fmla="val 161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7" name="Rettangolo arrotondato 26"/>
          <p:cNvSpPr/>
          <p:nvPr/>
        </p:nvSpPr>
        <p:spPr>
          <a:xfrm>
            <a:off x="2472883" y="5731539"/>
            <a:ext cx="1656184" cy="751817"/>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Fine lavori</a:t>
            </a:r>
            <a:endParaRPr lang="it-IT" sz="2000" b="1" dirty="0"/>
          </a:p>
        </p:txBody>
      </p:sp>
      <p:sp>
        <p:nvSpPr>
          <p:cNvPr id="28" name="Pentagono 27"/>
          <p:cNvSpPr/>
          <p:nvPr/>
        </p:nvSpPr>
        <p:spPr>
          <a:xfrm>
            <a:off x="4260216" y="5841706"/>
            <a:ext cx="216026" cy="37590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9" name="Rettangolo arrotondato 28"/>
          <p:cNvSpPr/>
          <p:nvPr/>
        </p:nvSpPr>
        <p:spPr>
          <a:xfrm>
            <a:off x="4554887" y="5719756"/>
            <a:ext cx="1091032" cy="751817"/>
          </a:xfrm>
          <a:prstGeom prst="roundRect">
            <a:avLst/>
          </a:prstGeom>
          <a:solidFill>
            <a:schemeClr val="accent1">
              <a:lumMod val="20000"/>
              <a:lumOff val="80000"/>
            </a:schemeClr>
          </a:solidFill>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b="1" dirty="0" smtClean="0"/>
              <a:t>documentazione</a:t>
            </a:r>
            <a:endParaRPr lang="it-IT" sz="1600" b="1" dirty="0"/>
          </a:p>
        </p:txBody>
      </p:sp>
      <p:sp>
        <p:nvSpPr>
          <p:cNvPr id="30" name="Pentagono 29"/>
          <p:cNvSpPr/>
          <p:nvPr/>
        </p:nvSpPr>
        <p:spPr>
          <a:xfrm>
            <a:off x="5767389" y="5867454"/>
            <a:ext cx="260722" cy="37590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1" name="Rettangolo arrotondato 30"/>
          <p:cNvSpPr/>
          <p:nvPr/>
        </p:nvSpPr>
        <p:spPr>
          <a:xfrm>
            <a:off x="711140" y="2335565"/>
            <a:ext cx="1656184" cy="9361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Proprietari</a:t>
            </a:r>
          </a:p>
          <a:p>
            <a:pPr algn="ctr"/>
            <a:r>
              <a:rPr lang="it-IT" sz="2000" b="1" i="1" dirty="0"/>
              <a:t>o</a:t>
            </a:r>
            <a:endParaRPr lang="it-IT" sz="2000" b="1" i="1" dirty="0" smtClean="0"/>
          </a:p>
          <a:p>
            <a:pPr algn="ctr"/>
            <a:r>
              <a:rPr lang="it-IT" sz="2000" b="1" dirty="0" smtClean="0"/>
              <a:t>Condominio</a:t>
            </a:r>
            <a:endParaRPr lang="it-IT" sz="2000" b="1" dirty="0"/>
          </a:p>
        </p:txBody>
      </p:sp>
      <p:sp>
        <p:nvSpPr>
          <p:cNvPr id="32" name="Rettangolo arrotondato 31"/>
          <p:cNvSpPr/>
          <p:nvPr/>
        </p:nvSpPr>
        <p:spPr>
          <a:xfrm>
            <a:off x="4704743" y="2335565"/>
            <a:ext cx="3852178"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b="1" dirty="0" smtClean="0"/>
              <a:t>Impresa esecutrice</a:t>
            </a:r>
            <a:endParaRPr lang="it-IT" sz="2000" b="1" dirty="0"/>
          </a:p>
        </p:txBody>
      </p:sp>
      <p:sp>
        <p:nvSpPr>
          <p:cNvPr id="33" name="Rettangolo arrotondato 32"/>
          <p:cNvSpPr/>
          <p:nvPr/>
        </p:nvSpPr>
        <p:spPr>
          <a:xfrm>
            <a:off x="711140" y="3573015"/>
            <a:ext cx="3634756" cy="782515"/>
          </a:xfrm>
          <a:prstGeom prst="roundRect">
            <a:avLst/>
          </a:prstGeom>
          <a:ln w="381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Ottenimento di un performance bond</a:t>
            </a:r>
            <a:endParaRPr lang="it-IT" sz="2000" b="1" dirty="0"/>
          </a:p>
        </p:txBody>
      </p:sp>
      <p:sp>
        <p:nvSpPr>
          <p:cNvPr id="34" name="Rettangolo arrotondato 33"/>
          <p:cNvSpPr/>
          <p:nvPr/>
        </p:nvSpPr>
        <p:spPr>
          <a:xfrm>
            <a:off x="2461785" y="4672238"/>
            <a:ext cx="1656184" cy="720080"/>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Avvio dei lavori</a:t>
            </a:r>
            <a:endParaRPr lang="it-IT" sz="2000" b="1" dirty="0"/>
          </a:p>
        </p:txBody>
      </p:sp>
      <p:sp>
        <p:nvSpPr>
          <p:cNvPr id="35" name="Rettangolo arrotondato 34"/>
          <p:cNvSpPr/>
          <p:nvPr/>
        </p:nvSpPr>
        <p:spPr>
          <a:xfrm>
            <a:off x="4614197" y="4701871"/>
            <a:ext cx="792088" cy="720080"/>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SAL</a:t>
            </a:r>
            <a:endParaRPr lang="it-IT" sz="2000" b="1" dirty="0"/>
          </a:p>
        </p:txBody>
      </p:sp>
      <p:sp>
        <p:nvSpPr>
          <p:cNvPr id="36" name="Pentagono 35"/>
          <p:cNvSpPr/>
          <p:nvPr/>
        </p:nvSpPr>
        <p:spPr>
          <a:xfrm>
            <a:off x="4317075" y="4881891"/>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7" name="Rettangolo arrotondato 36"/>
          <p:cNvSpPr/>
          <p:nvPr/>
        </p:nvSpPr>
        <p:spPr>
          <a:xfrm>
            <a:off x="5888442" y="4708551"/>
            <a:ext cx="792088" cy="720080"/>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SAL</a:t>
            </a:r>
            <a:endParaRPr lang="it-IT" sz="2000" b="1" dirty="0"/>
          </a:p>
        </p:txBody>
      </p:sp>
      <p:sp>
        <p:nvSpPr>
          <p:cNvPr id="38" name="Pentagono 37"/>
          <p:cNvSpPr/>
          <p:nvPr/>
        </p:nvSpPr>
        <p:spPr>
          <a:xfrm>
            <a:off x="5578901" y="4881891"/>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9" name="Rettangolo arrotondato 38"/>
          <p:cNvSpPr/>
          <p:nvPr/>
        </p:nvSpPr>
        <p:spPr>
          <a:xfrm>
            <a:off x="6403485" y="3968543"/>
            <a:ext cx="1091032" cy="576064"/>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b="1" dirty="0" smtClean="0"/>
              <a:t>documentazione</a:t>
            </a:r>
            <a:endParaRPr lang="it-IT" sz="1600" b="1" dirty="0"/>
          </a:p>
        </p:txBody>
      </p:sp>
      <p:sp>
        <p:nvSpPr>
          <p:cNvPr id="40" name="Pentagono 39"/>
          <p:cNvSpPr/>
          <p:nvPr/>
        </p:nvSpPr>
        <p:spPr>
          <a:xfrm rot="16200000">
            <a:off x="6802736" y="3452712"/>
            <a:ext cx="407462" cy="36003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1" name="Rettangolo arrotondato 40"/>
          <p:cNvSpPr/>
          <p:nvPr/>
        </p:nvSpPr>
        <p:spPr>
          <a:xfrm>
            <a:off x="2660891" y="2335565"/>
            <a:ext cx="1656184"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000" b="1" dirty="0" smtClean="0"/>
              <a:t> Credito di imposta </a:t>
            </a:r>
            <a:endParaRPr lang="it-IT" sz="2000" b="1" dirty="0"/>
          </a:p>
        </p:txBody>
      </p:sp>
      <p:sp>
        <p:nvSpPr>
          <p:cNvPr id="42" name="Pentagono 41"/>
          <p:cNvSpPr/>
          <p:nvPr/>
        </p:nvSpPr>
        <p:spPr>
          <a:xfrm>
            <a:off x="2442900" y="2468412"/>
            <a:ext cx="126300"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3" name="Pentagono 42"/>
          <p:cNvSpPr/>
          <p:nvPr/>
        </p:nvSpPr>
        <p:spPr>
          <a:xfrm>
            <a:off x="4395858" y="2468412"/>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05159178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79512" y="1556792"/>
            <a:ext cx="8856984" cy="5113811"/>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algn="l" defTabSz="949325">
              <a:tabLst>
                <a:tab pos="7800975" algn="l"/>
              </a:tabLst>
            </a:pPr>
            <a:endParaRPr lang="it-IT" sz="34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ttangolo arrotondato 21"/>
          <p:cNvSpPr/>
          <p:nvPr/>
        </p:nvSpPr>
        <p:spPr>
          <a:xfrm>
            <a:off x="323528" y="1628800"/>
            <a:ext cx="8496944"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smtClean="0"/>
              <a:t>IL FINANZIAMENTO DELLE OPERE ATTRAVERSO LA CESSIONE DEL CREDITO ALLA BANCA</a:t>
            </a:r>
            <a:endParaRPr lang="it-IT" b="1" dirty="0"/>
          </a:p>
        </p:txBody>
      </p:sp>
      <p:sp>
        <p:nvSpPr>
          <p:cNvPr id="24" name="Rettangolo arrotondato 23"/>
          <p:cNvSpPr/>
          <p:nvPr/>
        </p:nvSpPr>
        <p:spPr>
          <a:xfrm>
            <a:off x="6120652" y="5817964"/>
            <a:ext cx="1187651" cy="641650"/>
          </a:xfrm>
          <a:prstGeom prst="roundRect">
            <a:avLst/>
          </a:prstGeom>
          <a:solidFill>
            <a:schemeClr val="accent1">
              <a:lumMod val="20000"/>
              <a:lumOff val="80000"/>
            </a:schemeClr>
          </a:solidFill>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Conformità</a:t>
            </a:r>
            <a:endParaRPr lang="it-IT" sz="1500" b="1" dirty="0"/>
          </a:p>
        </p:txBody>
      </p:sp>
      <p:sp>
        <p:nvSpPr>
          <p:cNvPr id="25" name="Freccia angolare in su 24"/>
          <p:cNvSpPr/>
          <p:nvPr/>
        </p:nvSpPr>
        <p:spPr>
          <a:xfrm>
            <a:off x="7375753" y="3801008"/>
            <a:ext cx="571659" cy="2464302"/>
          </a:xfrm>
          <a:prstGeom prst="bentUpArrow">
            <a:avLst>
              <a:gd name="adj1" fmla="val 50000"/>
              <a:gd name="adj2" fmla="val 36964"/>
              <a:gd name="adj3" fmla="val 205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6" name="Freccia angolare in su 25"/>
          <p:cNvSpPr/>
          <p:nvPr/>
        </p:nvSpPr>
        <p:spPr>
          <a:xfrm>
            <a:off x="6742921" y="5025599"/>
            <a:ext cx="360040" cy="529063"/>
          </a:xfrm>
          <a:prstGeom prst="bentUpArrow">
            <a:avLst>
              <a:gd name="adj1" fmla="val 50000"/>
              <a:gd name="adj2" fmla="val 25000"/>
              <a:gd name="adj3" fmla="val 161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7" name="Rettangolo arrotondato 26"/>
          <p:cNvSpPr/>
          <p:nvPr/>
        </p:nvSpPr>
        <p:spPr>
          <a:xfrm>
            <a:off x="2472883" y="5841706"/>
            <a:ext cx="1656184" cy="641650"/>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Fine lavori</a:t>
            </a:r>
            <a:endParaRPr lang="it-IT" sz="2000" b="1" dirty="0"/>
          </a:p>
        </p:txBody>
      </p:sp>
      <p:sp>
        <p:nvSpPr>
          <p:cNvPr id="28" name="Pentagono 27"/>
          <p:cNvSpPr/>
          <p:nvPr/>
        </p:nvSpPr>
        <p:spPr>
          <a:xfrm>
            <a:off x="4260216" y="5841706"/>
            <a:ext cx="216026" cy="37590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9" name="Rettangolo arrotondato 28"/>
          <p:cNvSpPr/>
          <p:nvPr/>
        </p:nvSpPr>
        <p:spPr>
          <a:xfrm>
            <a:off x="4554887" y="5829923"/>
            <a:ext cx="1091032" cy="641650"/>
          </a:xfrm>
          <a:prstGeom prst="roundRect">
            <a:avLst/>
          </a:prstGeom>
          <a:solidFill>
            <a:schemeClr val="accent1">
              <a:lumMod val="20000"/>
              <a:lumOff val="80000"/>
            </a:schemeClr>
          </a:solidFill>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b="1" dirty="0" smtClean="0"/>
              <a:t>documentazione</a:t>
            </a:r>
            <a:endParaRPr lang="it-IT" sz="1600" b="1" dirty="0"/>
          </a:p>
        </p:txBody>
      </p:sp>
      <p:sp>
        <p:nvSpPr>
          <p:cNvPr id="30" name="Pentagono 29"/>
          <p:cNvSpPr/>
          <p:nvPr/>
        </p:nvSpPr>
        <p:spPr>
          <a:xfrm>
            <a:off x="5767389" y="5867454"/>
            <a:ext cx="260722" cy="37590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1" name="Rettangolo arrotondato 30"/>
          <p:cNvSpPr/>
          <p:nvPr/>
        </p:nvSpPr>
        <p:spPr>
          <a:xfrm>
            <a:off x="539553" y="2335564"/>
            <a:ext cx="1728191" cy="8774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Proprietari</a:t>
            </a:r>
          </a:p>
          <a:p>
            <a:pPr algn="ctr"/>
            <a:r>
              <a:rPr lang="it-IT" sz="2000" b="1" i="1" dirty="0"/>
              <a:t>o</a:t>
            </a:r>
            <a:endParaRPr lang="it-IT" sz="2000" b="1" i="1" dirty="0" smtClean="0"/>
          </a:p>
          <a:p>
            <a:pPr algn="ctr"/>
            <a:r>
              <a:rPr lang="it-IT" sz="2000" b="1" dirty="0" smtClean="0"/>
              <a:t>Condominio</a:t>
            </a:r>
            <a:endParaRPr lang="it-IT" sz="2000" b="1" dirty="0"/>
          </a:p>
        </p:txBody>
      </p:sp>
      <p:sp>
        <p:nvSpPr>
          <p:cNvPr id="33" name="Rettangolo arrotondato 32"/>
          <p:cNvSpPr/>
          <p:nvPr/>
        </p:nvSpPr>
        <p:spPr>
          <a:xfrm>
            <a:off x="539553" y="4293096"/>
            <a:ext cx="5488558" cy="587323"/>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Ottenimento di una </a:t>
            </a:r>
            <a:r>
              <a:rPr lang="it-IT" sz="2000" b="1" dirty="0" err="1" smtClean="0"/>
              <a:t>pre</a:t>
            </a:r>
            <a:r>
              <a:rPr lang="it-IT" sz="2000" b="1" dirty="0" smtClean="0"/>
              <a:t>-delibera di finanziamento</a:t>
            </a:r>
            <a:endParaRPr lang="it-IT" sz="2000" b="1" dirty="0"/>
          </a:p>
        </p:txBody>
      </p:sp>
      <p:sp>
        <p:nvSpPr>
          <p:cNvPr id="34" name="Rettangolo arrotondato 33"/>
          <p:cNvSpPr/>
          <p:nvPr/>
        </p:nvSpPr>
        <p:spPr>
          <a:xfrm>
            <a:off x="2472883" y="5061911"/>
            <a:ext cx="1656184" cy="625058"/>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Avvio dei lavori</a:t>
            </a:r>
            <a:endParaRPr lang="it-IT" sz="2000" b="1" dirty="0"/>
          </a:p>
        </p:txBody>
      </p:sp>
      <p:sp>
        <p:nvSpPr>
          <p:cNvPr id="35" name="Rettangolo arrotondato 34"/>
          <p:cNvSpPr/>
          <p:nvPr/>
        </p:nvSpPr>
        <p:spPr>
          <a:xfrm>
            <a:off x="4554887" y="5091358"/>
            <a:ext cx="792088" cy="625058"/>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SAL</a:t>
            </a:r>
            <a:endParaRPr lang="it-IT" sz="2000" b="1" dirty="0"/>
          </a:p>
        </p:txBody>
      </p:sp>
      <p:sp>
        <p:nvSpPr>
          <p:cNvPr id="36" name="Pentagono 35"/>
          <p:cNvSpPr/>
          <p:nvPr/>
        </p:nvSpPr>
        <p:spPr>
          <a:xfrm>
            <a:off x="4237882" y="5176357"/>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7" name="Rettangolo arrotondato 36"/>
          <p:cNvSpPr/>
          <p:nvPr/>
        </p:nvSpPr>
        <p:spPr>
          <a:xfrm>
            <a:off x="5875976" y="5098038"/>
            <a:ext cx="792088" cy="625058"/>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SAL</a:t>
            </a:r>
            <a:endParaRPr lang="it-IT" sz="2000" b="1" dirty="0"/>
          </a:p>
        </p:txBody>
      </p:sp>
      <p:sp>
        <p:nvSpPr>
          <p:cNvPr id="38" name="Pentagono 37"/>
          <p:cNvSpPr/>
          <p:nvPr/>
        </p:nvSpPr>
        <p:spPr>
          <a:xfrm>
            <a:off x="5566435" y="5176357"/>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9" name="Rettangolo arrotondato 38"/>
          <p:cNvSpPr/>
          <p:nvPr/>
        </p:nvSpPr>
        <p:spPr>
          <a:xfrm>
            <a:off x="6403485" y="4355530"/>
            <a:ext cx="1091032" cy="524889"/>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b="1" dirty="0" smtClean="0"/>
              <a:t>documentazione</a:t>
            </a:r>
            <a:endParaRPr lang="it-IT" sz="1600" b="1" dirty="0"/>
          </a:p>
        </p:txBody>
      </p:sp>
      <p:sp>
        <p:nvSpPr>
          <p:cNvPr id="40" name="Pentagono 39"/>
          <p:cNvSpPr/>
          <p:nvPr/>
        </p:nvSpPr>
        <p:spPr>
          <a:xfrm rot="16200000">
            <a:off x="6820834" y="3806622"/>
            <a:ext cx="371265" cy="36003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1" name="Rettangolo arrotondato 40"/>
          <p:cNvSpPr/>
          <p:nvPr/>
        </p:nvSpPr>
        <p:spPr>
          <a:xfrm>
            <a:off x="2660891" y="2335564"/>
            <a:ext cx="1656184" cy="8774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000" b="1" dirty="0" smtClean="0"/>
              <a:t> Credito di imposta </a:t>
            </a:r>
            <a:endParaRPr lang="it-IT" sz="2000" b="1" dirty="0"/>
          </a:p>
        </p:txBody>
      </p:sp>
      <p:sp>
        <p:nvSpPr>
          <p:cNvPr id="42" name="Pentagono 41"/>
          <p:cNvSpPr/>
          <p:nvPr/>
        </p:nvSpPr>
        <p:spPr>
          <a:xfrm>
            <a:off x="2339752" y="2468412"/>
            <a:ext cx="229448"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3" name="Pentagono 42"/>
          <p:cNvSpPr/>
          <p:nvPr/>
        </p:nvSpPr>
        <p:spPr>
          <a:xfrm>
            <a:off x="4395858" y="2468412"/>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4" name="Rettangolo arrotondato 43"/>
          <p:cNvSpPr/>
          <p:nvPr/>
        </p:nvSpPr>
        <p:spPr>
          <a:xfrm>
            <a:off x="4680262" y="2360400"/>
            <a:ext cx="3852178" cy="780568"/>
          </a:xfrm>
          <a:prstGeom prst="roundRect">
            <a:avLst/>
          </a:prstGeom>
          <a:solidFill>
            <a:srgbClr val="357F3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000" b="1" dirty="0" smtClean="0"/>
              <a:t>Banca (piattaforma digitale)</a:t>
            </a:r>
            <a:endParaRPr lang="it-IT" sz="2000" b="1" dirty="0"/>
          </a:p>
        </p:txBody>
      </p:sp>
      <p:sp>
        <p:nvSpPr>
          <p:cNvPr id="45" name="Freccia curva 44"/>
          <p:cNvSpPr/>
          <p:nvPr/>
        </p:nvSpPr>
        <p:spPr>
          <a:xfrm rot="10800000">
            <a:off x="4131086" y="3163557"/>
            <a:ext cx="2874300" cy="575116"/>
          </a:xfrm>
          <a:prstGeom prst="bentArrow">
            <a:avLst>
              <a:gd name="adj1" fmla="val 25000"/>
              <a:gd name="adj2" fmla="val 30103"/>
              <a:gd name="adj3" fmla="val 31779"/>
              <a:gd name="adj4" fmla="val 68534"/>
            </a:avLst>
          </a:prstGeom>
          <a:solidFill>
            <a:srgbClr val="2F85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6" name="Rettangolo arrotondato 45"/>
          <p:cNvSpPr/>
          <p:nvPr/>
        </p:nvSpPr>
        <p:spPr>
          <a:xfrm>
            <a:off x="2454476" y="3429000"/>
            <a:ext cx="1656185" cy="6840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b="1" dirty="0" smtClean="0"/>
              <a:t>Impresa esecutrice</a:t>
            </a:r>
            <a:endParaRPr lang="it-IT" sz="2000" b="1" dirty="0"/>
          </a:p>
        </p:txBody>
      </p:sp>
      <p:sp>
        <p:nvSpPr>
          <p:cNvPr id="47" name="Freccia curva 46"/>
          <p:cNvSpPr/>
          <p:nvPr/>
        </p:nvSpPr>
        <p:spPr>
          <a:xfrm rot="10800000">
            <a:off x="6636088" y="3163557"/>
            <a:ext cx="1100795" cy="565900"/>
          </a:xfrm>
          <a:prstGeom prst="bentArrow">
            <a:avLst>
              <a:gd name="adj1" fmla="val 25000"/>
              <a:gd name="adj2" fmla="val 30103"/>
              <a:gd name="adj3" fmla="val 31779"/>
              <a:gd name="adj4" fmla="val 68534"/>
            </a:avLst>
          </a:prstGeom>
          <a:solidFill>
            <a:srgbClr val="2F85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65439447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79512" y="2276872"/>
            <a:ext cx="8856984" cy="4393731"/>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algn="l" defTabSz="949325">
              <a:tabLst>
                <a:tab pos="7800975" algn="l"/>
              </a:tabLst>
            </a:pPr>
            <a:endParaRPr lang="it-IT" sz="34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ttangolo arrotondato 21"/>
          <p:cNvSpPr/>
          <p:nvPr/>
        </p:nvSpPr>
        <p:spPr>
          <a:xfrm>
            <a:off x="323528" y="1628800"/>
            <a:ext cx="8496944"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smtClean="0"/>
              <a:t>IL FINANZIAMENTO DELLE OPERE ATTRAVERSO LA CESSIONE DEL CREDITO: riepilogo</a:t>
            </a:r>
            <a:endParaRPr lang="it-IT" b="1" dirty="0"/>
          </a:p>
        </p:txBody>
      </p:sp>
      <p:sp>
        <p:nvSpPr>
          <p:cNvPr id="24" name="Rettangolo arrotondato 23"/>
          <p:cNvSpPr/>
          <p:nvPr/>
        </p:nvSpPr>
        <p:spPr>
          <a:xfrm>
            <a:off x="6120652" y="5817964"/>
            <a:ext cx="1187651" cy="641650"/>
          </a:xfrm>
          <a:prstGeom prst="roundRect">
            <a:avLst/>
          </a:prstGeom>
          <a:solidFill>
            <a:schemeClr val="accent1">
              <a:lumMod val="20000"/>
              <a:lumOff val="80000"/>
            </a:schemeClr>
          </a:solidFill>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Conformità</a:t>
            </a:r>
            <a:endParaRPr lang="it-IT" sz="1500" b="1" dirty="0"/>
          </a:p>
        </p:txBody>
      </p:sp>
      <p:sp>
        <p:nvSpPr>
          <p:cNvPr id="25" name="Freccia angolare in su 24"/>
          <p:cNvSpPr/>
          <p:nvPr/>
        </p:nvSpPr>
        <p:spPr>
          <a:xfrm>
            <a:off x="7375753" y="3801008"/>
            <a:ext cx="571659" cy="2464302"/>
          </a:xfrm>
          <a:prstGeom prst="bentUpArrow">
            <a:avLst>
              <a:gd name="adj1" fmla="val 50000"/>
              <a:gd name="adj2" fmla="val 36964"/>
              <a:gd name="adj3" fmla="val 205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6" name="Freccia angolare in su 25"/>
          <p:cNvSpPr/>
          <p:nvPr/>
        </p:nvSpPr>
        <p:spPr>
          <a:xfrm>
            <a:off x="6742921" y="5025599"/>
            <a:ext cx="360040" cy="529063"/>
          </a:xfrm>
          <a:prstGeom prst="bentUpArrow">
            <a:avLst>
              <a:gd name="adj1" fmla="val 50000"/>
              <a:gd name="adj2" fmla="val 25000"/>
              <a:gd name="adj3" fmla="val 161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7" name="Rettangolo arrotondato 26"/>
          <p:cNvSpPr/>
          <p:nvPr/>
        </p:nvSpPr>
        <p:spPr>
          <a:xfrm>
            <a:off x="2472883" y="5841706"/>
            <a:ext cx="1656184" cy="641650"/>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Fine lavori</a:t>
            </a:r>
            <a:endParaRPr lang="it-IT" sz="2000" b="1" dirty="0"/>
          </a:p>
        </p:txBody>
      </p:sp>
      <p:sp>
        <p:nvSpPr>
          <p:cNvPr id="28" name="Pentagono 27"/>
          <p:cNvSpPr/>
          <p:nvPr/>
        </p:nvSpPr>
        <p:spPr>
          <a:xfrm>
            <a:off x="4260216" y="5841706"/>
            <a:ext cx="216026" cy="37590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9" name="Rettangolo arrotondato 28"/>
          <p:cNvSpPr/>
          <p:nvPr/>
        </p:nvSpPr>
        <p:spPr>
          <a:xfrm>
            <a:off x="4554887" y="5829923"/>
            <a:ext cx="1091032" cy="641650"/>
          </a:xfrm>
          <a:prstGeom prst="roundRect">
            <a:avLst/>
          </a:prstGeom>
          <a:solidFill>
            <a:schemeClr val="accent1">
              <a:lumMod val="20000"/>
              <a:lumOff val="80000"/>
            </a:schemeClr>
          </a:solidFill>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b="1" dirty="0" smtClean="0"/>
              <a:t>documentazione</a:t>
            </a:r>
            <a:endParaRPr lang="it-IT" sz="1600" b="1" dirty="0"/>
          </a:p>
        </p:txBody>
      </p:sp>
      <p:sp>
        <p:nvSpPr>
          <p:cNvPr id="30" name="Pentagono 29"/>
          <p:cNvSpPr/>
          <p:nvPr/>
        </p:nvSpPr>
        <p:spPr>
          <a:xfrm>
            <a:off x="5767389" y="5867454"/>
            <a:ext cx="260722" cy="37590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1" name="Rettangolo arrotondato 30"/>
          <p:cNvSpPr/>
          <p:nvPr/>
        </p:nvSpPr>
        <p:spPr>
          <a:xfrm>
            <a:off x="539553" y="2335564"/>
            <a:ext cx="1728191" cy="8774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Proprietari</a:t>
            </a:r>
          </a:p>
          <a:p>
            <a:pPr algn="ctr"/>
            <a:r>
              <a:rPr lang="it-IT" sz="2000" b="1" i="1" dirty="0"/>
              <a:t>o</a:t>
            </a:r>
            <a:endParaRPr lang="it-IT" sz="2000" b="1" i="1" dirty="0" smtClean="0"/>
          </a:p>
          <a:p>
            <a:pPr algn="ctr"/>
            <a:r>
              <a:rPr lang="it-IT" sz="2000" b="1" dirty="0" smtClean="0"/>
              <a:t>Condominio</a:t>
            </a:r>
            <a:endParaRPr lang="it-IT" sz="2000" b="1" dirty="0"/>
          </a:p>
        </p:txBody>
      </p:sp>
      <p:sp>
        <p:nvSpPr>
          <p:cNvPr id="33" name="Rettangolo arrotondato 32"/>
          <p:cNvSpPr/>
          <p:nvPr/>
        </p:nvSpPr>
        <p:spPr>
          <a:xfrm>
            <a:off x="539553" y="4509120"/>
            <a:ext cx="5513940" cy="371298"/>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smtClean="0"/>
              <a:t>Ottenimento di una </a:t>
            </a:r>
            <a:r>
              <a:rPr lang="it-IT" b="1" dirty="0" err="1" smtClean="0"/>
              <a:t>pre</a:t>
            </a:r>
            <a:r>
              <a:rPr lang="it-IT" b="1" dirty="0" smtClean="0"/>
              <a:t>-delibera di finanziamento</a:t>
            </a:r>
            <a:endParaRPr lang="it-IT" b="1" dirty="0"/>
          </a:p>
        </p:txBody>
      </p:sp>
      <p:sp>
        <p:nvSpPr>
          <p:cNvPr id="34" name="Rettangolo arrotondato 33"/>
          <p:cNvSpPr/>
          <p:nvPr/>
        </p:nvSpPr>
        <p:spPr>
          <a:xfrm>
            <a:off x="2472883" y="5061911"/>
            <a:ext cx="1656184" cy="625058"/>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Avvio dei lavori</a:t>
            </a:r>
            <a:endParaRPr lang="it-IT" sz="2000" b="1" dirty="0"/>
          </a:p>
        </p:txBody>
      </p:sp>
      <p:sp>
        <p:nvSpPr>
          <p:cNvPr id="35" name="Rettangolo arrotondato 34"/>
          <p:cNvSpPr/>
          <p:nvPr/>
        </p:nvSpPr>
        <p:spPr>
          <a:xfrm>
            <a:off x="4554887" y="5091358"/>
            <a:ext cx="792088" cy="625058"/>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SAL</a:t>
            </a:r>
            <a:endParaRPr lang="it-IT" sz="2000" b="1" dirty="0"/>
          </a:p>
        </p:txBody>
      </p:sp>
      <p:sp>
        <p:nvSpPr>
          <p:cNvPr id="36" name="Pentagono 35"/>
          <p:cNvSpPr/>
          <p:nvPr/>
        </p:nvSpPr>
        <p:spPr>
          <a:xfrm>
            <a:off x="4237882" y="5176357"/>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7" name="Rettangolo arrotondato 36"/>
          <p:cNvSpPr/>
          <p:nvPr/>
        </p:nvSpPr>
        <p:spPr>
          <a:xfrm>
            <a:off x="5875976" y="5098038"/>
            <a:ext cx="792088" cy="625058"/>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smtClean="0"/>
              <a:t>SAL</a:t>
            </a:r>
            <a:endParaRPr lang="it-IT" sz="2000" b="1" dirty="0"/>
          </a:p>
        </p:txBody>
      </p:sp>
      <p:sp>
        <p:nvSpPr>
          <p:cNvPr id="38" name="Pentagono 37"/>
          <p:cNvSpPr/>
          <p:nvPr/>
        </p:nvSpPr>
        <p:spPr>
          <a:xfrm>
            <a:off x="5566435" y="5176357"/>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9" name="Rettangolo arrotondato 38"/>
          <p:cNvSpPr/>
          <p:nvPr/>
        </p:nvSpPr>
        <p:spPr>
          <a:xfrm>
            <a:off x="6403485" y="4355530"/>
            <a:ext cx="1091032" cy="524889"/>
          </a:xfrm>
          <a:prstGeom prst="roundRect">
            <a:avLst/>
          </a:prstGeom>
          <a:ln w="38100">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b="1" dirty="0" smtClean="0"/>
              <a:t>documentazione</a:t>
            </a:r>
            <a:endParaRPr lang="it-IT" sz="1600" b="1" dirty="0"/>
          </a:p>
        </p:txBody>
      </p:sp>
      <p:sp>
        <p:nvSpPr>
          <p:cNvPr id="40" name="Pentagono 39"/>
          <p:cNvSpPr/>
          <p:nvPr/>
        </p:nvSpPr>
        <p:spPr>
          <a:xfrm rot="16200000">
            <a:off x="6820834" y="3806622"/>
            <a:ext cx="371265" cy="36003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1" name="Rettangolo arrotondato 40"/>
          <p:cNvSpPr/>
          <p:nvPr/>
        </p:nvSpPr>
        <p:spPr>
          <a:xfrm>
            <a:off x="2660891" y="2335565"/>
            <a:ext cx="1656184" cy="589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000" b="1" dirty="0" smtClean="0"/>
              <a:t> Credito di imposta </a:t>
            </a:r>
            <a:endParaRPr lang="it-IT" sz="2000" b="1" dirty="0"/>
          </a:p>
        </p:txBody>
      </p:sp>
      <p:sp>
        <p:nvSpPr>
          <p:cNvPr id="42" name="Pentagono 41"/>
          <p:cNvSpPr/>
          <p:nvPr/>
        </p:nvSpPr>
        <p:spPr>
          <a:xfrm>
            <a:off x="2339752" y="2468412"/>
            <a:ext cx="229448"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3" name="Pentagono 42"/>
          <p:cNvSpPr/>
          <p:nvPr/>
        </p:nvSpPr>
        <p:spPr>
          <a:xfrm>
            <a:off x="4395858" y="2468412"/>
            <a:ext cx="216025" cy="36004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4" name="Rettangolo arrotondato 43"/>
          <p:cNvSpPr/>
          <p:nvPr/>
        </p:nvSpPr>
        <p:spPr>
          <a:xfrm>
            <a:off x="4680262" y="2360400"/>
            <a:ext cx="3852178" cy="780568"/>
          </a:xfrm>
          <a:prstGeom prst="roundRect">
            <a:avLst/>
          </a:prstGeom>
          <a:solidFill>
            <a:srgbClr val="357F3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000" b="1" dirty="0" smtClean="0"/>
              <a:t>Banca (piattaforma digitale)</a:t>
            </a:r>
          </a:p>
          <a:p>
            <a:pPr algn="ctr"/>
            <a:r>
              <a:rPr lang="it-IT" sz="2000" b="1" dirty="0" smtClean="0"/>
              <a:t>Altra piattaforma (mercato) </a:t>
            </a:r>
            <a:endParaRPr lang="it-IT" sz="2000" b="1" dirty="0"/>
          </a:p>
        </p:txBody>
      </p:sp>
      <p:sp>
        <p:nvSpPr>
          <p:cNvPr id="45" name="Freccia curva 44"/>
          <p:cNvSpPr/>
          <p:nvPr/>
        </p:nvSpPr>
        <p:spPr>
          <a:xfrm rot="10800000">
            <a:off x="4395858" y="3163557"/>
            <a:ext cx="2609528" cy="575116"/>
          </a:xfrm>
          <a:prstGeom prst="bentArrow">
            <a:avLst>
              <a:gd name="adj1" fmla="val 25000"/>
              <a:gd name="adj2" fmla="val 30103"/>
              <a:gd name="adj3" fmla="val 31779"/>
              <a:gd name="adj4" fmla="val 68534"/>
            </a:avLst>
          </a:prstGeom>
          <a:solidFill>
            <a:srgbClr val="2F85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6" name="Rettangolo arrotondato 45"/>
          <p:cNvSpPr/>
          <p:nvPr/>
        </p:nvSpPr>
        <p:spPr>
          <a:xfrm>
            <a:off x="2667413" y="3045381"/>
            <a:ext cx="1656185" cy="59964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b="1" dirty="0" smtClean="0"/>
              <a:t>Impresa esecutrice</a:t>
            </a:r>
            <a:endParaRPr lang="it-IT" sz="2000" b="1" dirty="0"/>
          </a:p>
        </p:txBody>
      </p:sp>
      <p:sp>
        <p:nvSpPr>
          <p:cNvPr id="47" name="Freccia curva 46"/>
          <p:cNvSpPr/>
          <p:nvPr/>
        </p:nvSpPr>
        <p:spPr>
          <a:xfrm rot="10800000">
            <a:off x="6636088" y="3163557"/>
            <a:ext cx="1100795" cy="565900"/>
          </a:xfrm>
          <a:prstGeom prst="bentArrow">
            <a:avLst>
              <a:gd name="adj1" fmla="val 25000"/>
              <a:gd name="adj2" fmla="val 30103"/>
              <a:gd name="adj3" fmla="val 31779"/>
              <a:gd name="adj4" fmla="val 68534"/>
            </a:avLst>
          </a:prstGeom>
          <a:solidFill>
            <a:srgbClr val="2F85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9" name="Rettangolo arrotondato 48"/>
          <p:cNvSpPr/>
          <p:nvPr/>
        </p:nvSpPr>
        <p:spPr>
          <a:xfrm>
            <a:off x="539553" y="3801008"/>
            <a:ext cx="3784045" cy="371266"/>
          </a:xfrm>
          <a:prstGeom prst="roundRect">
            <a:avLst/>
          </a:prstGeom>
          <a:ln w="381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it-IT" b="1" dirty="0" smtClean="0"/>
              <a:t>Ottenimento di un performance bond</a:t>
            </a:r>
            <a:endParaRPr lang="it-IT" b="1" dirty="0"/>
          </a:p>
        </p:txBody>
      </p:sp>
      <p:sp>
        <p:nvSpPr>
          <p:cNvPr id="50" name="CasellaDiTesto 49"/>
          <p:cNvSpPr txBox="1"/>
          <p:nvPr/>
        </p:nvSpPr>
        <p:spPr>
          <a:xfrm>
            <a:off x="1956914" y="4139788"/>
            <a:ext cx="1044118" cy="369332"/>
          </a:xfrm>
          <a:prstGeom prst="rect">
            <a:avLst/>
          </a:prstGeom>
          <a:noFill/>
        </p:spPr>
        <p:txBody>
          <a:bodyPr wrap="square" rtlCol="0">
            <a:spAutoFit/>
          </a:bodyPr>
          <a:lstStyle/>
          <a:p>
            <a:r>
              <a:rPr lang="it-IT" i="1" dirty="0" smtClean="0"/>
              <a:t>oppure</a:t>
            </a:r>
            <a:endParaRPr lang="it-IT" i="1" dirty="0"/>
          </a:p>
        </p:txBody>
      </p:sp>
      <p:pic>
        <p:nvPicPr>
          <p:cNvPr id="48" name="Picture 2" descr="C:\Users\vincenzo\AppData\Local\Microsoft\Windows\INetCache\IE\0D06OYK3\robot-usb-hub-2046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2734272"/>
            <a:ext cx="899592" cy="74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00416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339516"/>
            <a:ext cx="7992888" cy="1517632"/>
          </a:xfrm>
          <a:solidFill>
            <a:schemeClr val="bg1"/>
          </a:solidFill>
          <a:ln w="0">
            <a:noFill/>
          </a:ln>
          <a:effectLst/>
        </p:spPr>
        <p:txBody>
          <a:bodyPr>
            <a:normAutofit/>
          </a:bodyPr>
          <a:lstStyle/>
          <a:p>
            <a:r>
              <a:rPr lang="it-IT" sz="2800" b="1" dirty="0" smtClean="0">
                <a:solidFill>
                  <a:schemeClr val="tx2"/>
                </a:solidFill>
                <a:latin typeface="Arial Black" panose="020B0A04020102020204" pitchFamily="34" charset="0"/>
              </a:rPr>
              <a:t>SUPERBONUS 110%</a:t>
            </a:r>
            <a:endParaRPr lang="it-IT" sz="2800" b="1" dirty="0">
              <a:solidFill>
                <a:schemeClr val="tx2"/>
              </a:solidFill>
              <a:latin typeface="Arial Black" panose="020B0A04020102020204" pitchFamily="34" charset="0"/>
            </a:endParaRPr>
          </a:p>
        </p:txBody>
      </p:sp>
      <p:sp>
        <p:nvSpPr>
          <p:cNvPr id="3" name="Sottotitolo 2"/>
          <p:cNvSpPr>
            <a:spLocks noGrp="1"/>
          </p:cNvSpPr>
          <p:nvPr>
            <p:ph type="subTitle" idx="1"/>
          </p:nvPr>
        </p:nvSpPr>
        <p:spPr>
          <a:xfrm>
            <a:off x="775628" y="2060848"/>
            <a:ext cx="7992000" cy="4320480"/>
          </a:xfrm>
          <a:solidFill>
            <a:schemeClr val="bg1"/>
          </a:solidFill>
        </p:spPr>
        <p:txBody>
          <a:bodyPr>
            <a:normAutofit/>
          </a:bodyPr>
          <a:lstStyle/>
          <a:p>
            <a:pPr>
              <a:spcBef>
                <a:spcPts val="600"/>
              </a:spcBef>
            </a:pPr>
            <a:r>
              <a:rPr lang="it-IT" dirty="0" smtClean="0">
                <a:solidFill>
                  <a:srgbClr val="0070C0"/>
                </a:solidFill>
              </a:rPr>
              <a:t>FACCIAMO LA SINTESI</a:t>
            </a:r>
          </a:p>
          <a:p>
            <a:r>
              <a:rPr lang="it-IT" sz="2400" i="1" dirty="0" smtClean="0">
                <a:solidFill>
                  <a:srgbClr val="0070C0"/>
                </a:solidFill>
              </a:rPr>
              <a:t>Dall’idea all’ottenimento del risultato pianificato</a:t>
            </a:r>
          </a:p>
          <a:p>
            <a:endParaRPr lang="it-IT" sz="1200" i="1" dirty="0" smtClean="0">
              <a:solidFill>
                <a:srgbClr val="0070C0"/>
              </a:solidFill>
            </a:endParaRPr>
          </a:p>
          <a:p>
            <a:pPr algn="l" defTabSz="949325">
              <a:tabLst>
                <a:tab pos="7800975" algn="l"/>
              </a:tabLst>
            </a:pPr>
            <a:r>
              <a:rPr lang="it-IT" sz="1400" b="1" i="1" dirty="0" smtClean="0">
                <a:solidFill>
                  <a:srgbClr val="0070C0"/>
                </a:solidFill>
              </a:rPr>
              <a:t>    </a:t>
            </a:r>
            <a:endParaRPr lang="it-IT" sz="1200" i="1" dirty="0" smtClean="0">
              <a:solidFill>
                <a:srgbClr val="0070C0"/>
              </a:solidFill>
            </a:endParaRPr>
          </a:p>
          <a:p>
            <a:pPr algn="r"/>
            <a:endParaRPr lang="it-IT" sz="1600" dirty="0" smtClean="0">
              <a:solidFill>
                <a:schemeClr val="accent1"/>
              </a:solidFill>
            </a:endParaRPr>
          </a:p>
          <a:p>
            <a:pPr algn="r"/>
            <a:endParaRPr lang="it-IT" sz="1600"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68" y="468000"/>
            <a:ext cx="1191354" cy="1304816"/>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7" y="396001"/>
            <a:ext cx="1368152" cy="1461146"/>
          </a:xfrm>
          <a:prstGeom prst="rect">
            <a:avLst/>
          </a:prstGeom>
        </p:spPr>
      </p:pic>
      <p:cxnSp>
        <p:nvCxnSpPr>
          <p:cNvPr id="9" name="Connettore 1 8"/>
          <p:cNvCxnSpPr/>
          <p:nvPr/>
        </p:nvCxnSpPr>
        <p:spPr>
          <a:xfrm>
            <a:off x="640104" y="2060848"/>
            <a:ext cx="7878316"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40104" y="1985196"/>
            <a:ext cx="7878316"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Diagramma 3"/>
          <p:cNvGraphicFramePr/>
          <p:nvPr>
            <p:extLst>
              <p:ext uri="{D42A27DB-BD31-4B8C-83A1-F6EECF244321}">
                <p14:modId xmlns:p14="http://schemas.microsoft.com/office/powerpoint/2010/main" val="2387031469"/>
              </p:ext>
            </p:extLst>
          </p:nvPr>
        </p:nvGraphicFramePr>
        <p:xfrm>
          <a:off x="1043608" y="3068960"/>
          <a:ext cx="7474812"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ma 10"/>
          <p:cNvGraphicFramePr/>
          <p:nvPr>
            <p:extLst>
              <p:ext uri="{D42A27DB-BD31-4B8C-83A1-F6EECF244321}">
                <p14:modId xmlns:p14="http://schemas.microsoft.com/office/powerpoint/2010/main" val="1972126695"/>
              </p:ext>
            </p:extLst>
          </p:nvPr>
        </p:nvGraphicFramePr>
        <p:xfrm>
          <a:off x="1066916" y="5096764"/>
          <a:ext cx="7388280" cy="6364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ma 11"/>
          <p:cNvGraphicFramePr/>
          <p:nvPr>
            <p:extLst>
              <p:ext uri="{D42A27DB-BD31-4B8C-83A1-F6EECF244321}">
                <p14:modId xmlns:p14="http://schemas.microsoft.com/office/powerpoint/2010/main" val="3213020982"/>
              </p:ext>
            </p:extLst>
          </p:nvPr>
        </p:nvGraphicFramePr>
        <p:xfrm>
          <a:off x="1043608" y="4149080"/>
          <a:ext cx="7416824" cy="64807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26" name="Picture 2" descr="C:\Users\vincenzo\AppData\Local\Microsoft\Windows\INetCache\IE\HJGREWI0\regista-the-tourist-300x3001[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43608" y="4005881"/>
            <a:ext cx="1070992" cy="86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339516"/>
            <a:ext cx="7992888" cy="1517632"/>
          </a:xfrm>
          <a:solidFill>
            <a:schemeClr val="bg1"/>
          </a:solidFill>
          <a:ln w="0">
            <a:noFill/>
          </a:ln>
          <a:effectLst/>
        </p:spPr>
        <p:txBody>
          <a:bodyPr>
            <a:normAutofit/>
          </a:bodyPr>
          <a:lstStyle/>
          <a:p>
            <a:r>
              <a:rPr lang="it-IT" sz="2800" b="1" dirty="0" smtClean="0">
                <a:solidFill>
                  <a:schemeClr val="tx2"/>
                </a:solidFill>
                <a:latin typeface="Arial Black" panose="020B0A04020102020204" pitchFamily="34" charset="0"/>
              </a:rPr>
              <a:t>SUPERBONUS 110%</a:t>
            </a:r>
            <a:endParaRPr lang="it-IT" sz="2800" b="1" dirty="0">
              <a:solidFill>
                <a:schemeClr val="tx2"/>
              </a:solidFill>
              <a:latin typeface="Arial Black" panose="020B0A04020102020204" pitchFamily="34" charset="0"/>
            </a:endParaRPr>
          </a:p>
        </p:txBody>
      </p:sp>
      <p:sp>
        <p:nvSpPr>
          <p:cNvPr id="3" name="Sottotitolo 2"/>
          <p:cNvSpPr>
            <a:spLocks noGrp="1"/>
          </p:cNvSpPr>
          <p:nvPr>
            <p:ph type="subTitle" idx="1"/>
          </p:nvPr>
        </p:nvSpPr>
        <p:spPr>
          <a:xfrm>
            <a:off x="612000" y="2060848"/>
            <a:ext cx="7992000" cy="4320480"/>
          </a:xfrm>
          <a:solidFill>
            <a:schemeClr val="bg1"/>
          </a:solidFill>
        </p:spPr>
        <p:txBody>
          <a:bodyPr>
            <a:normAutofit fontScale="92500"/>
          </a:bodyPr>
          <a:lstStyle/>
          <a:p>
            <a:pPr>
              <a:spcBef>
                <a:spcPts val="600"/>
              </a:spcBef>
            </a:pPr>
            <a:r>
              <a:rPr lang="it-IT" dirty="0" smtClean="0">
                <a:solidFill>
                  <a:srgbClr val="0070C0"/>
                </a:solidFill>
              </a:rPr>
              <a:t>FACCIAMO LA SINTESI</a:t>
            </a:r>
          </a:p>
          <a:p>
            <a:r>
              <a:rPr lang="it-IT" sz="2400" i="1" dirty="0" smtClean="0">
                <a:solidFill>
                  <a:srgbClr val="0070C0"/>
                </a:solidFill>
              </a:rPr>
              <a:t>Dall’idea all’ottenimento del risultato pianificato</a:t>
            </a:r>
          </a:p>
          <a:p>
            <a:pPr algn="l" defTabSz="949325">
              <a:tabLst>
                <a:tab pos="7800975" algn="l"/>
              </a:tabLst>
            </a:pPr>
            <a:r>
              <a:rPr lang="it-IT" sz="1400" b="1" i="1" dirty="0" smtClean="0">
                <a:solidFill>
                  <a:srgbClr val="0070C0"/>
                </a:solidFill>
              </a:rPr>
              <a:t> IL </a:t>
            </a:r>
            <a:r>
              <a:rPr lang="it-IT" sz="1400" b="1" i="1" dirty="0">
                <a:solidFill>
                  <a:srgbClr val="0070C0"/>
                </a:solidFill>
              </a:rPr>
              <a:t>RUOLO </a:t>
            </a:r>
            <a:r>
              <a:rPr lang="it-IT" sz="1400" b="1" i="1" dirty="0" smtClean="0">
                <a:solidFill>
                  <a:srgbClr val="0070C0"/>
                </a:solidFill>
              </a:rPr>
              <a:t>DEI PROFESSIONISTI</a:t>
            </a:r>
          </a:p>
          <a:p>
            <a:pPr algn="l" defTabSz="949325">
              <a:tabLst>
                <a:tab pos="7800975" algn="l"/>
              </a:tabLst>
            </a:pPr>
            <a:r>
              <a:rPr lang="it-IT" sz="1400" b="1" i="1" dirty="0" smtClean="0">
                <a:solidFill>
                  <a:srgbClr val="0070C0"/>
                </a:solidFill>
              </a:rPr>
              <a:t>«Le ragioni della flessione nel 2020 degli investimenti in manutenzioni edilizie sono certamente da imputare alla crisi pandemica </a:t>
            </a:r>
          </a:p>
          <a:p>
            <a:pPr algn="l" defTabSz="949325">
              <a:tabLst>
                <a:tab pos="7800975" algn="l"/>
              </a:tabLst>
            </a:pPr>
            <a:r>
              <a:rPr lang="it-IT" sz="1400" b="1" i="1" dirty="0" smtClean="0">
                <a:solidFill>
                  <a:srgbClr val="0070C0"/>
                </a:solidFill>
              </a:rPr>
              <a:t>ma una causa concorrente  della contrazione di tale attività risiede anche nel fatto che nel 2020 è arrivato sul mercato l’incentivo del </a:t>
            </a:r>
            <a:r>
              <a:rPr lang="it-IT" sz="1400" b="1" i="1" dirty="0" err="1" smtClean="0">
                <a:solidFill>
                  <a:srgbClr val="0070C0"/>
                </a:solidFill>
              </a:rPr>
              <a:t>superbonus</a:t>
            </a:r>
            <a:r>
              <a:rPr lang="it-IT" sz="1400" b="1" i="1" dirty="0" smtClean="0">
                <a:solidFill>
                  <a:srgbClr val="0070C0"/>
                </a:solidFill>
              </a:rPr>
              <a:t>  110%  </a:t>
            </a:r>
          </a:p>
          <a:p>
            <a:pPr algn="l" defTabSz="949325">
              <a:tabLst>
                <a:tab pos="7800975" algn="l"/>
              </a:tabLst>
            </a:pPr>
            <a:r>
              <a:rPr lang="it-IT" sz="1400" b="1" i="1" dirty="0" smtClean="0">
                <a:solidFill>
                  <a:srgbClr val="0070C0"/>
                </a:solidFill>
              </a:rPr>
              <a:t>rispetto al quale diverse attività di manutenzione straordinaria sono state comprensibilmente differite in attesa del pieno avvio del percorso attuativo che prelude all’operatività del nuovo strumento»</a:t>
            </a:r>
          </a:p>
          <a:p>
            <a:pPr algn="l" defTabSz="949325">
              <a:tabLst>
                <a:tab pos="7800975" algn="l"/>
              </a:tabLst>
            </a:pPr>
            <a:r>
              <a:rPr lang="it-IT" sz="1400" b="1" i="1" dirty="0" smtClean="0">
                <a:solidFill>
                  <a:srgbClr val="0070C0"/>
                </a:solidFill>
              </a:rPr>
              <a:t>Aprile </a:t>
            </a:r>
            <a:r>
              <a:rPr lang="it-IT" sz="1400" b="1" i="1" dirty="0" smtClean="0">
                <a:solidFill>
                  <a:srgbClr val="FF0000"/>
                </a:solidFill>
              </a:rPr>
              <a:t>– 13,3%</a:t>
            </a:r>
            <a:r>
              <a:rPr lang="it-IT" sz="1400" b="1" i="1" dirty="0" smtClean="0">
                <a:solidFill>
                  <a:srgbClr val="0070C0"/>
                </a:solidFill>
              </a:rPr>
              <a:t>; maggio – </a:t>
            </a:r>
            <a:r>
              <a:rPr lang="it-IT" sz="1400" b="1" i="1" dirty="0" smtClean="0">
                <a:solidFill>
                  <a:srgbClr val="FF0000"/>
                </a:solidFill>
              </a:rPr>
              <a:t>57,9%</a:t>
            </a:r>
            <a:r>
              <a:rPr lang="it-IT" sz="1400" b="1" i="1" dirty="0" smtClean="0">
                <a:solidFill>
                  <a:srgbClr val="0070C0"/>
                </a:solidFill>
              </a:rPr>
              <a:t>; giugno </a:t>
            </a:r>
            <a:r>
              <a:rPr lang="it-IT" sz="1400" b="1" i="1" dirty="0" smtClean="0">
                <a:solidFill>
                  <a:srgbClr val="FF0000"/>
                </a:solidFill>
              </a:rPr>
              <a:t>– 42,6%</a:t>
            </a:r>
            <a:r>
              <a:rPr lang="it-IT" sz="1400" b="1" i="1" dirty="0" smtClean="0">
                <a:solidFill>
                  <a:srgbClr val="0070C0"/>
                </a:solidFill>
              </a:rPr>
              <a:t>; luglio </a:t>
            </a:r>
            <a:r>
              <a:rPr lang="it-IT" sz="1400" b="1" i="1" dirty="0" smtClean="0">
                <a:solidFill>
                  <a:srgbClr val="FF0000"/>
                </a:solidFill>
              </a:rPr>
              <a:t>– 7,4%</a:t>
            </a:r>
            <a:r>
              <a:rPr lang="it-IT" sz="1400" b="1" i="1" dirty="0" smtClean="0">
                <a:solidFill>
                  <a:srgbClr val="0070C0"/>
                </a:solidFill>
              </a:rPr>
              <a:t>; agosto </a:t>
            </a:r>
            <a:r>
              <a:rPr lang="it-IT" sz="1400" b="1" i="1" dirty="0" smtClean="0">
                <a:solidFill>
                  <a:srgbClr val="FF0000"/>
                </a:solidFill>
              </a:rPr>
              <a:t>– 4,6%</a:t>
            </a:r>
            <a:r>
              <a:rPr lang="it-IT" sz="1400" b="1" i="1" dirty="0" smtClean="0">
                <a:solidFill>
                  <a:srgbClr val="0070C0"/>
                </a:solidFill>
              </a:rPr>
              <a:t>; settembre + 6,5%</a:t>
            </a:r>
          </a:p>
          <a:p>
            <a:pPr algn="l" defTabSz="949325">
              <a:tabLst>
                <a:tab pos="7800975" algn="l"/>
              </a:tabLst>
            </a:pPr>
            <a:r>
              <a:rPr lang="it-IT" sz="1400" b="1" i="1" dirty="0" smtClean="0">
                <a:solidFill>
                  <a:srgbClr val="0070C0"/>
                </a:solidFill>
              </a:rPr>
              <a:t>Rapporto </a:t>
            </a:r>
            <a:r>
              <a:rPr lang="it-IT" sz="1400" b="1" i="1" dirty="0" err="1" smtClean="0">
                <a:solidFill>
                  <a:srgbClr val="0070C0"/>
                </a:solidFill>
              </a:rPr>
              <a:t>Cresme</a:t>
            </a:r>
            <a:r>
              <a:rPr lang="it-IT" sz="1400" b="1" i="1" dirty="0" smtClean="0">
                <a:solidFill>
                  <a:srgbClr val="0070C0"/>
                </a:solidFill>
              </a:rPr>
              <a:t>-Ufficio studi della Camera – Il Sole 24 Ore 27/11/2020</a:t>
            </a:r>
            <a:endParaRPr lang="it-IT" sz="1400" b="1" i="1" dirty="0">
              <a:solidFill>
                <a:srgbClr val="0070C0"/>
              </a:solidFill>
            </a:endParaRPr>
          </a:p>
          <a:p>
            <a:pPr marL="173038" defTabSz="949325">
              <a:tabLst>
                <a:tab pos="7800975" algn="l"/>
              </a:tabLst>
            </a:pPr>
            <a:r>
              <a:rPr lang="it-IT" sz="1400" b="1" dirty="0" smtClean="0">
                <a:solidFill>
                  <a:srgbClr val="0070C0"/>
                </a:solidFill>
              </a:rPr>
              <a:t> </a:t>
            </a:r>
            <a:r>
              <a:rPr lang="it-IT" sz="1400" b="1" dirty="0" smtClean="0">
                <a:solidFill>
                  <a:srgbClr val="0070C0"/>
                </a:solidFill>
              </a:rPr>
              <a:t>***</a:t>
            </a:r>
            <a:endParaRPr lang="it-IT" sz="1400" b="1" dirty="0">
              <a:solidFill>
                <a:srgbClr val="0070C0"/>
              </a:solidFill>
            </a:endParaRPr>
          </a:p>
          <a:p>
            <a:pPr algn="just"/>
            <a:r>
              <a:rPr lang="it-IT" sz="1800" b="1" dirty="0" smtClean="0">
                <a:solidFill>
                  <a:srgbClr val="0070C0"/>
                </a:solidFill>
              </a:rPr>
              <a:t>In questo scenario è decisivo il ruolo dei professionisti del settore per il funzionamento del </a:t>
            </a:r>
            <a:r>
              <a:rPr lang="it-IT" sz="1800" b="1" dirty="0" err="1" smtClean="0">
                <a:solidFill>
                  <a:srgbClr val="0070C0"/>
                </a:solidFill>
              </a:rPr>
              <a:t>superbonus</a:t>
            </a:r>
            <a:r>
              <a:rPr lang="it-IT" sz="1800" b="1" dirty="0" smtClean="0">
                <a:solidFill>
                  <a:srgbClr val="0070C0"/>
                </a:solidFill>
              </a:rPr>
              <a:t> e degli altri incentivi per dare attuazione alle enormi potenzialità del suo impatto sul mercato delle costruzioni – Il </a:t>
            </a:r>
            <a:r>
              <a:rPr lang="it-IT" sz="1800" b="1" u="sng" dirty="0" smtClean="0">
                <a:solidFill>
                  <a:srgbClr val="0070C0"/>
                </a:solidFill>
              </a:rPr>
              <a:t>Vostro supporto </a:t>
            </a:r>
            <a:r>
              <a:rPr lang="it-IT" sz="1800" b="1" dirty="0" smtClean="0">
                <a:solidFill>
                  <a:srgbClr val="0070C0"/>
                </a:solidFill>
              </a:rPr>
              <a:t>ai clienti potenziali per superare le difficoltà di procedure complesse è indispensabile </a:t>
            </a:r>
          </a:p>
          <a:p>
            <a:pPr algn="r"/>
            <a:endParaRPr lang="it-IT" sz="1600" dirty="0" smtClean="0">
              <a:solidFill>
                <a:schemeClr val="accent1"/>
              </a:solidFill>
            </a:endParaRPr>
          </a:p>
          <a:p>
            <a:pPr algn="r"/>
            <a:endParaRPr lang="it-IT" sz="1600"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68" y="468000"/>
            <a:ext cx="1191354" cy="1304816"/>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7" y="396001"/>
            <a:ext cx="1368152" cy="1461146"/>
          </a:xfrm>
          <a:prstGeom prst="rect">
            <a:avLst/>
          </a:prstGeom>
        </p:spPr>
      </p:pic>
      <p:cxnSp>
        <p:nvCxnSpPr>
          <p:cNvPr id="9" name="Connettore 1 8"/>
          <p:cNvCxnSpPr/>
          <p:nvPr/>
        </p:nvCxnSpPr>
        <p:spPr>
          <a:xfrm>
            <a:off x="640104" y="2060848"/>
            <a:ext cx="7878316"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40104" y="1985196"/>
            <a:ext cx="7878316"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339516"/>
            <a:ext cx="7992888" cy="1517632"/>
          </a:xfrm>
          <a:solidFill>
            <a:schemeClr val="bg1"/>
          </a:solidFill>
          <a:ln w="0">
            <a:noFill/>
          </a:ln>
          <a:effectLst/>
        </p:spPr>
        <p:txBody>
          <a:bodyPr>
            <a:normAutofit/>
          </a:bodyPr>
          <a:lstStyle/>
          <a:p>
            <a:r>
              <a:rPr lang="it-IT" sz="2800" b="1" dirty="0" smtClean="0">
                <a:solidFill>
                  <a:schemeClr val="tx2"/>
                </a:solidFill>
                <a:latin typeface="Arial Black" panose="020B0A04020102020204" pitchFamily="34" charset="0"/>
              </a:rPr>
              <a:t>SUPERBONUS 110%</a:t>
            </a:r>
            <a:endParaRPr lang="it-IT" sz="2800" b="1" dirty="0">
              <a:solidFill>
                <a:schemeClr val="tx2"/>
              </a:solidFill>
              <a:latin typeface="Arial Black" panose="020B0A04020102020204" pitchFamily="34" charset="0"/>
            </a:endParaRPr>
          </a:p>
        </p:txBody>
      </p:sp>
      <p:sp>
        <p:nvSpPr>
          <p:cNvPr id="3" name="Sottotitolo 2"/>
          <p:cNvSpPr>
            <a:spLocks noGrp="1"/>
          </p:cNvSpPr>
          <p:nvPr>
            <p:ph type="subTitle" idx="1"/>
          </p:nvPr>
        </p:nvSpPr>
        <p:spPr>
          <a:xfrm>
            <a:off x="612000" y="2060848"/>
            <a:ext cx="7992000" cy="4320480"/>
          </a:xfrm>
          <a:solidFill>
            <a:schemeClr val="bg1"/>
          </a:solidFill>
        </p:spPr>
        <p:txBody>
          <a:bodyPr>
            <a:normAutofit/>
          </a:bodyPr>
          <a:lstStyle/>
          <a:p>
            <a:pPr>
              <a:spcBef>
                <a:spcPts val="600"/>
              </a:spcBef>
            </a:pPr>
            <a:r>
              <a:rPr lang="it-IT" dirty="0" smtClean="0">
                <a:solidFill>
                  <a:srgbClr val="0070C0"/>
                </a:solidFill>
              </a:rPr>
              <a:t>FACCIAMO LA SINTESI</a:t>
            </a:r>
          </a:p>
          <a:p>
            <a:r>
              <a:rPr lang="it-IT" sz="2400" i="1" dirty="0" smtClean="0">
                <a:solidFill>
                  <a:srgbClr val="0070C0"/>
                </a:solidFill>
              </a:rPr>
              <a:t>Dall’idea all’ottenimento del risultato pianificato</a:t>
            </a:r>
          </a:p>
          <a:p>
            <a:endParaRPr lang="it-IT" sz="1200" i="1" dirty="0" smtClean="0">
              <a:solidFill>
                <a:srgbClr val="0070C0"/>
              </a:solidFill>
            </a:endParaRPr>
          </a:p>
          <a:p>
            <a:pPr algn="l" defTabSz="949325">
              <a:tabLst>
                <a:tab pos="7800975" algn="l"/>
              </a:tabLst>
            </a:pPr>
            <a:r>
              <a:rPr lang="it-IT" sz="1400" b="1" i="1" dirty="0" smtClean="0">
                <a:solidFill>
                  <a:srgbClr val="0070C0"/>
                </a:solidFill>
              </a:rPr>
              <a:t>    IL </a:t>
            </a:r>
            <a:r>
              <a:rPr lang="it-IT" sz="1400" b="1" i="1" dirty="0">
                <a:solidFill>
                  <a:srgbClr val="0070C0"/>
                </a:solidFill>
              </a:rPr>
              <a:t>RUOLO DEL </a:t>
            </a:r>
            <a:r>
              <a:rPr lang="it-IT" sz="1400" b="1" i="1" dirty="0" smtClean="0">
                <a:solidFill>
                  <a:srgbClr val="0070C0"/>
                </a:solidFill>
              </a:rPr>
              <a:t>COMMERCIALISTA  </a:t>
            </a:r>
            <a:endParaRPr lang="it-IT" sz="1400" b="1" i="1" dirty="0">
              <a:solidFill>
                <a:srgbClr val="0070C0"/>
              </a:solidFill>
            </a:endParaRPr>
          </a:p>
          <a:p>
            <a:pPr marL="173038" algn="just" defTabSz="949325">
              <a:tabLst>
                <a:tab pos="7800975" algn="l"/>
              </a:tabLst>
            </a:pPr>
            <a:r>
              <a:rPr lang="it-IT" sz="1400" b="1" dirty="0">
                <a:solidFill>
                  <a:srgbClr val="0070C0"/>
                </a:solidFill>
              </a:rPr>
              <a:t>Nel percorso che porta il contribuente a sfruttare l’agevolazione del «</a:t>
            </a:r>
            <a:r>
              <a:rPr lang="it-IT" sz="1400" b="1" dirty="0" err="1">
                <a:solidFill>
                  <a:srgbClr val="0070C0"/>
                </a:solidFill>
              </a:rPr>
              <a:t>superbonus</a:t>
            </a:r>
            <a:r>
              <a:rPr lang="it-IT" sz="1400" b="1" dirty="0">
                <a:solidFill>
                  <a:srgbClr val="0070C0"/>
                </a:solidFill>
              </a:rPr>
              <a:t>», il ruolo del commercialista è essenziale sotto due aspetti:</a:t>
            </a:r>
          </a:p>
          <a:p>
            <a:pPr marL="630238" indent="-457200" algn="just" defTabSz="949325">
              <a:buFont typeface="Wingdings" panose="05000000000000000000" pitchFamily="2" charset="2"/>
              <a:buChar char="Ø"/>
              <a:tabLst>
                <a:tab pos="7800975" algn="l"/>
              </a:tabLst>
            </a:pPr>
            <a:r>
              <a:rPr lang="it-IT" sz="1400" b="1" dirty="0">
                <a:solidFill>
                  <a:srgbClr val="0070C0"/>
                </a:solidFill>
              </a:rPr>
              <a:t>un aspetto di tipo «sostanziale», reso oltremodo necessario dalle problematiche create da una disciplina particolarmente complessa, che vede coinvolte variabili di tipo soggettivo, oggettivo, tecnico-urbanistico e valutazioni che si basano sulla conoscenza della posizione fiscale del contribuente</a:t>
            </a:r>
            <a:r>
              <a:rPr lang="it-IT" sz="1400" b="1" dirty="0" smtClean="0">
                <a:solidFill>
                  <a:srgbClr val="0070C0"/>
                </a:solidFill>
              </a:rPr>
              <a:t>.</a:t>
            </a:r>
          </a:p>
          <a:p>
            <a:pPr marL="630238" indent="-457200" algn="just" defTabSz="949325">
              <a:buFont typeface="Wingdings" panose="05000000000000000000" pitchFamily="2" charset="2"/>
              <a:buChar char="Ø"/>
              <a:tabLst>
                <a:tab pos="7800975" algn="l"/>
              </a:tabLst>
            </a:pPr>
            <a:r>
              <a:rPr lang="it-IT" sz="1400" b="1" dirty="0" smtClean="0">
                <a:solidFill>
                  <a:srgbClr val="0070C0"/>
                </a:solidFill>
              </a:rPr>
              <a:t>In </a:t>
            </a:r>
            <a:r>
              <a:rPr lang="it-IT" sz="1400" b="1" dirty="0">
                <a:solidFill>
                  <a:srgbClr val="0070C0"/>
                </a:solidFill>
              </a:rPr>
              <a:t>tal senso il commercialista si presenta come naturale «anello di congiunzione» tra contribuente, imprese esecutrici e figure professionali tecniche al fine di evitare di commettere errori nei diversi passaggi.</a:t>
            </a:r>
            <a:r>
              <a:rPr lang="it-IT" sz="1400" dirty="0">
                <a:solidFill>
                  <a:srgbClr val="0070C0"/>
                </a:solidFill>
              </a:rPr>
              <a:t> </a:t>
            </a:r>
            <a:endParaRPr lang="it-IT" sz="1400" dirty="0" smtClean="0">
              <a:solidFill>
                <a:srgbClr val="0070C0"/>
              </a:solidFill>
            </a:endParaRPr>
          </a:p>
          <a:p>
            <a:pPr marL="173038" algn="just" defTabSz="949325">
              <a:tabLst>
                <a:tab pos="7800975" algn="l"/>
              </a:tabLst>
            </a:pPr>
            <a:r>
              <a:rPr lang="it-IT" sz="1400" b="1" dirty="0" smtClean="0">
                <a:solidFill>
                  <a:srgbClr val="0070C0"/>
                </a:solidFill>
              </a:rPr>
              <a:t>La partecipazione al processo, dall’inizio, considerate le insidie del procedimento, è utile </a:t>
            </a:r>
            <a:r>
              <a:rPr lang="it-IT" sz="1400" b="1" dirty="0">
                <a:solidFill>
                  <a:srgbClr val="0070C0"/>
                </a:solidFill>
              </a:rPr>
              <a:t>anche</a:t>
            </a:r>
            <a:endParaRPr lang="it-IT" sz="1400" dirty="0"/>
          </a:p>
          <a:p>
            <a:pPr marL="173038" algn="just" defTabSz="949325">
              <a:tabLst>
                <a:tab pos="7800975" algn="l"/>
              </a:tabLst>
            </a:pPr>
            <a:r>
              <a:rPr lang="it-IT" sz="1400" b="1" dirty="0" smtClean="0">
                <a:solidFill>
                  <a:srgbClr val="0070C0"/>
                </a:solidFill>
              </a:rPr>
              <a:t>[ed </a:t>
            </a:r>
            <a:r>
              <a:rPr lang="it-IT" sz="1400" b="1" i="1" dirty="0" smtClean="0">
                <a:solidFill>
                  <a:srgbClr val="0070C0"/>
                </a:solidFill>
              </a:rPr>
              <a:t>eventualmente</a:t>
            </a:r>
            <a:r>
              <a:rPr lang="it-IT" sz="1400" b="1" dirty="0" smtClean="0">
                <a:solidFill>
                  <a:srgbClr val="0070C0"/>
                </a:solidFill>
              </a:rPr>
              <a:t>] </a:t>
            </a:r>
            <a:r>
              <a:rPr lang="it-IT" sz="1400" b="1" dirty="0" smtClean="0">
                <a:solidFill>
                  <a:srgbClr val="0070C0"/>
                </a:solidFill>
              </a:rPr>
              <a:t>per </a:t>
            </a:r>
            <a:r>
              <a:rPr lang="it-IT" sz="1400" b="1" dirty="0" smtClean="0">
                <a:solidFill>
                  <a:srgbClr val="0070C0"/>
                </a:solidFill>
              </a:rPr>
              <a:t>orientare il cliente verso soluzioni, forse meno premianti, ma più sicure nel risultato</a:t>
            </a:r>
            <a:endParaRPr lang="it-IT" sz="1400" b="1" dirty="0">
              <a:solidFill>
                <a:srgbClr val="0070C0"/>
              </a:solidFill>
            </a:endParaRPr>
          </a:p>
          <a:p>
            <a:endParaRPr lang="it-IT" sz="1200" i="1" dirty="0" smtClean="0">
              <a:solidFill>
                <a:srgbClr val="0070C0"/>
              </a:solidFill>
            </a:endParaRPr>
          </a:p>
          <a:p>
            <a:pPr algn="r"/>
            <a:endParaRPr lang="it-IT" sz="1600" dirty="0" smtClean="0">
              <a:solidFill>
                <a:schemeClr val="accent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68" y="468000"/>
            <a:ext cx="1191354" cy="1304816"/>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7" y="396001"/>
            <a:ext cx="1368152" cy="1461146"/>
          </a:xfrm>
          <a:prstGeom prst="rect">
            <a:avLst/>
          </a:prstGeom>
        </p:spPr>
      </p:pic>
      <p:cxnSp>
        <p:nvCxnSpPr>
          <p:cNvPr id="9" name="Connettore 1 8"/>
          <p:cNvCxnSpPr/>
          <p:nvPr/>
        </p:nvCxnSpPr>
        <p:spPr>
          <a:xfrm>
            <a:off x="640104" y="2060848"/>
            <a:ext cx="7878316"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40104" y="1985196"/>
            <a:ext cx="7878316"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9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79512" y="1498127"/>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algn="l" defTabSz="949325">
              <a:tabLst>
                <a:tab pos="7800975" algn="l"/>
              </a:tabLst>
            </a:pPr>
            <a:endParaRPr lang="it-IT" sz="34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ttangolo arrotondato 12"/>
          <p:cNvSpPr/>
          <p:nvPr/>
        </p:nvSpPr>
        <p:spPr>
          <a:xfrm>
            <a:off x="2699792" y="2330878"/>
            <a:ext cx="160221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Consulenti tecnici</a:t>
            </a:r>
            <a:endParaRPr lang="it-IT" sz="1500" dirty="0"/>
          </a:p>
        </p:txBody>
      </p:sp>
      <p:sp>
        <p:nvSpPr>
          <p:cNvPr id="14" name="Rettangolo arrotondato 13"/>
          <p:cNvSpPr/>
          <p:nvPr/>
        </p:nvSpPr>
        <p:spPr>
          <a:xfrm>
            <a:off x="2699792" y="1682806"/>
            <a:ext cx="3528392"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 FASE PRELIMINARE</a:t>
            </a:r>
            <a:endParaRPr lang="it-IT" sz="1500" b="1" dirty="0"/>
          </a:p>
        </p:txBody>
      </p:sp>
      <p:sp>
        <p:nvSpPr>
          <p:cNvPr id="15" name="Rettangolo arrotondato 14"/>
          <p:cNvSpPr/>
          <p:nvPr/>
        </p:nvSpPr>
        <p:spPr>
          <a:xfrm>
            <a:off x="4608005" y="2337248"/>
            <a:ext cx="162018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Consulente fiscale</a:t>
            </a:r>
            <a:endParaRPr lang="it-IT" sz="1500" dirty="0"/>
          </a:p>
        </p:txBody>
      </p:sp>
      <p:sp>
        <p:nvSpPr>
          <p:cNvPr id="17" name="Rettangolo arrotondato 16"/>
          <p:cNvSpPr/>
          <p:nvPr/>
        </p:nvSpPr>
        <p:spPr>
          <a:xfrm>
            <a:off x="2699792" y="3284984"/>
            <a:ext cx="1602210"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Progetti di massima</a:t>
            </a:r>
          </a:p>
          <a:p>
            <a:pPr algn="ctr"/>
            <a:r>
              <a:rPr lang="it-IT" sz="1500" dirty="0"/>
              <a:t>*</a:t>
            </a:r>
            <a:endParaRPr lang="it-IT" sz="1500" dirty="0" smtClean="0"/>
          </a:p>
          <a:p>
            <a:pPr algn="ctr"/>
            <a:r>
              <a:rPr lang="it-IT" sz="1500" dirty="0" smtClean="0"/>
              <a:t>Stima dei costi</a:t>
            </a:r>
          </a:p>
          <a:p>
            <a:pPr algn="ctr"/>
            <a:r>
              <a:rPr lang="it-IT" sz="1500" dirty="0"/>
              <a:t>*</a:t>
            </a:r>
            <a:endParaRPr lang="it-IT" sz="1500" dirty="0" smtClean="0"/>
          </a:p>
          <a:p>
            <a:pPr algn="ctr"/>
            <a:r>
              <a:rPr lang="it-IT" sz="1500" dirty="0" smtClean="0"/>
              <a:t>Verifica di congruità e capienza</a:t>
            </a:r>
            <a:endParaRPr lang="it-IT" sz="1500" dirty="0"/>
          </a:p>
        </p:txBody>
      </p:sp>
      <p:sp>
        <p:nvSpPr>
          <p:cNvPr id="18" name="Rettangolo arrotondato 17"/>
          <p:cNvSpPr/>
          <p:nvPr/>
        </p:nvSpPr>
        <p:spPr>
          <a:xfrm>
            <a:off x="4608004" y="3284983"/>
            <a:ext cx="1620179" cy="20882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 Posizione fiscale  delle persone fisiche </a:t>
            </a:r>
          </a:p>
          <a:p>
            <a:pPr algn="ctr"/>
            <a:r>
              <a:rPr lang="it-IT" sz="1500" dirty="0" smtClean="0"/>
              <a:t>*</a:t>
            </a:r>
          </a:p>
          <a:p>
            <a:pPr algn="ctr"/>
            <a:r>
              <a:rPr lang="it-IT" sz="1500" dirty="0" smtClean="0"/>
              <a:t>Utilizzo o cessione del credito di imposta? </a:t>
            </a:r>
          </a:p>
        </p:txBody>
      </p:sp>
      <p:sp>
        <p:nvSpPr>
          <p:cNvPr id="19" name="Rettangolo arrotondato 18"/>
          <p:cNvSpPr/>
          <p:nvPr/>
        </p:nvSpPr>
        <p:spPr>
          <a:xfrm>
            <a:off x="3013630" y="5733256"/>
            <a:ext cx="285451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i="1" dirty="0" smtClean="0"/>
              <a:t> </a:t>
            </a:r>
            <a:r>
              <a:rPr lang="it-IT" sz="1400" b="1" i="1" dirty="0" smtClean="0"/>
              <a:t>Incarichi professionali</a:t>
            </a:r>
          </a:p>
          <a:p>
            <a:pPr algn="ctr"/>
            <a:r>
              <a:rPr lang="it-IT" sz="1200" b="1" i="1" dirty="0" smtClean="0"/>
              <a:t>(obiettivi, tempi e costi/compensi)</a:t>
            </a:r>
          </a:p>
          <a:p>
            <a:pPr algn="ctr"/>
            <a:r>
              <a:rPr lang="it-IT" sz="1200" b="1" i="1" dirty="0" smtClean="0"/>
              <a:t>(copertura assicurativa) </a:t>
            </a:r>
            <a:endParaRPr lang="it-IT" sz="1200" b="1" i="1" dirty="0"/>
          </a:p>
        </p:txBody>
      </p:sp>
      <p:sp>
        <p:nvSpPr>
          <p:cNvPr id="20" name="Parentesi graffa chiusa 19"/>
          <p:cNvSpPr/>
          <p:nvPr/>
        </p:nvSpPr>
        <p:spPr>
          <a:xfrm rot="5400000">
            <a:off x="4322301" y="3733408"/>
            <a:ext cx="237828" cy="3528393"/>
          </a:xfrm>
          <a:prstGeom prst="rightBrace">
            <a:avLst>
              <a:gd name="adj1" fmla="val 22086"/>
              <a:gd name="adj2" fmla="val 5036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it-IT"/>
          </a:p>
        </p:txBody>
      </p: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5314404"/>
            <a:ext cx="1512168" cy="1210939"/>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1772816"/>
            <a:ext cx="1483687" cy="1188132"/>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asellaDiTesto 7"/>
          <p:cNvSpPr txBox="1"/>
          <p:nvPr/>
        </p:nvSpPr>
        <p:spPr>
          <a:xfrm>
            <a:off x="689091" y="3122966"/>
            <a:ext cx="1146605" cy="261610"/>
          </a:xfrm>
          <a:prstGeom prst="rect">
            <a:avLst/>
          </a:prstGeom>
          <a:noFill/>
        </p:spPr>
        <p:txBody>
          <a:bodyPr wrap="square" rtlCol="0">
            <a:spAutoFit/>
          </a:bodyPr>
          <a:lstStyle/>
          <a:p>
            <a:r>
              <a:rPr lang="it-IT" sz="1100" dirty="0" smtClean="0">
                <a:solidFill>
                  <a:schemeClr val="bg1">
                    <a:lumMod val="95000"/>
                  </a:schemeClr>
                </a:solidFill>
              </a:rPr>
              <a:t>Oscurità e vuoto</a:t>
            </a:r>
            <a:endParaRPr lang="it-IT" sz="1100" dirty="0">
              <a:solidFill>
                <a:schemeClr val="bg1">
                  <a:lumMod val="95000"/>
                </a:schemeClr>
              </a:solidFill>
            </a:endParaRPr>
          </a:p>
        </p:txBody>
      </p:sp>
      <p:sp>
        <p:nvSpPr>
          <p:cNvPr id="25" name="CasellaDiTesto 24"/>
          <p:cNvSpPr txBox="1"/>
          <p:nvPr/>
        </p:nvSpPr>
        <p:spPr>
          <a:xfrm>
            <a:off x="5948650" y="6237311"/>
            <a:ext cx="1146605" cy="430887"/>
          </a:xfrm>
          <a:prstGeom prst="rect">
            <a:avLst/>
          </a:prstGeom>
          <a:noFill/>
        </p:spPr>
        <p:txBody>
          <a:bodyPr wrap="square" rtlCol="0">
            <a:spAutoFit/>
          </a:bodyPr>
          <a:lstStyle/>
          <a:p>
            <a:pPr algn="ctr"/>
            <a:r>
              <a:rPr lang="it-IT" sz="1100" dirty="0" smtClean="0">
                <a:solidFill>
                  <a:schemeClr val="bg1"/>
                </a:solidFill>
              </a:rPr>
              <a:t>Intelletto e verità</a:t>
            </a:r>
            <a:endParaRPr lang="it-IT" sz="1100" dirty="0">
              <a:solidFill>
                <a:schemeClr val="bg1"/>
              </a:solidFill>
            </a:endParaRPr>
          </a:p>
        </p:txBody>
      </p:sp>
    </p:spTree>
    <p:extLst>
      <p:ext uri="{BB962C8B-B14F-4D97-AF65-F5344CB8AC3E}">
        <p14:creationId xmlns:p14="http://schemas.microsoft.com/office/powerpoint/2010/main" val="406303818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p:txBody>
          <a:bodyPr/>
          <a:lstStyle/>
          <a:p>
            <a:r>
              <a:rPr lang="it-IT" smtClean="0"/>
              <a:t>OBIETTIVO RAGGIUNTO</a:t>
            </a:r>
            <a:endParaRPr lang="it-IT" dirty="0"/>
          </a:p>
        </p:txBody>
      </p:sp>
      <p:sp>
        <p:nvSpPr>
          <p:cNvPr id="3" name="Sottotitolo 2"/>
          <p:cNvSpPr>
            <a:spLocks noGrp="1"/>
          </p:cNvSpPr>
          <p:nvPr>
            <p:ph type="subTitle" idx="1"/>
          </p:nvPr>
        </p:nvSpPr>
        <p:spPr/>
        <p:txBody>
          <a:bodyPr/>
          <a:lstStyle/>
          <a:p>
            <a:endParaRPr lang="it-IT" smtClean="0"/>
          </a:p>
          <a:p>
            <a:endParaRPr lang="it-IT" smtClean="0"/>
          </a:p>
          <a:p>
            <a:endParaRPr lang="it-IT" smtClean="0"/>
          </a:p>
          <a:p>
            <a:endParaRPr lang="it-IT" smtClean="0"/>
          </a:p>
          <a:p>
            <a:endParaRPr lang="it-IT" smtClean="0"/>
          </a:p>
          <a:p>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1556488"/>
            <a:ext cx="6336704" cy="5078795"/>
          </a:xfrm>
          <a:prstGeom prst="rect">
            <a:avLst/>
          </a:prstGeom>
        </p:spPr>
      </p:pic>
    </p:spTree>
    <p:extLst>
      <p:ext uri="{BB962C8B-B14F-4D97-AF65-F5344CB8AC3E}">
        <p14:creationId xmlns:p14="http://schemas.microsoft.com/office/powerpoint/2010/main" val="23237594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79512" y="1406744"/>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algn="l" defTabSz="949325">
              <a:tabLst>
                <a:tab pos="7800975" algn="l"/>
              </a:tabLst>
            </a:pPr>
            <a:endParaRPr lang="it-IT" sz="34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ttangolo arrotondato 12"/>
          <p:cNvSpPr/>
          <p:nvPr/>
        </p:nvSpPr>
        <p:spPr>
          <a:xfrm>
            <a:off x="4003192" y="2132856"/>
            <a:ext cx="160221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Consulenti tecnici</a:t>
            </a:r>
            <a:endParaRPr lang="it-IT" sz="1500" dirty="0"/>
          </a:p>
        </p:txBody>
      </p:sp>
      <p:sp>
        <p:nvSpPr>
          <p:cNvPr id="14" name="Rettangolo arrotondato 13"/>
          <p:cNvSpPr/>
          <p:nvPr/>
        </p:nvSpPr>
        <p:spPr>
          <a:xfrm>
            <a:off x="4003192" y="1484784"/>
            <a:ext cx="3528392"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 FASE PRELIMINARE</a:t>
            </a:r>
            <a:endParaRPr lang="it-IT" sz="1500" b="1" dirty="0"/>
          </a:p>
        </p:txBody>
      </p:sp>
      <p:sp>
        <p:nvSpPr>
          <p:cNvPr id="15" name="Rettangolo arrotondato 14"/>
          <p:cNvSpPr/>
          <p:nvPr/>
        </p:nvSpPr>
        <p:spPr>
          <a:xfrm>
            <a:off x="5911405" y="2139226"/>
            <a:ext cx="162018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Consulente fiscale</a:t>
            </a:r>
            <a:endParaRPr lang="it-IT" sz="1500" dirty="0"/>
          </a:p>
        </p:txBody>
      </p:sp>
      <p:sp>
        <p:nvSpPr>
          <p:cNvPr id="17" name="Rettangolo arrotondato 16"/>
          <p:cNvSpPr/>
          <p:nvPr/>
        </p:nvSpPr>
        <p:spPr>
          <a:xfrm>
            <a:off x="4003192" y="3055749"/>
            <a:ext cx="1602210"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Progetti di massima</a:t>
            </a:r>
          </a:p>
          <a:p>
            <a:pPr algn="ctr"/>
            <a:r>
              <a:rPr lang="it-IT" sz="1500" dirty="0"/>
              <a:t>*</a:t>
            </a:r>
            <a:endParaRPr lang="it-IT" sz="1500" dirty="0" smtClean="0"/>
          </a:p>
          <a:p>
            <a:pPr algn="ctr"/>
            <a:r>
              <a:rPr lang="it-IT" sz="1500" dirty="0" smtClean="0"/>
              <a:t>Stima dei costi</a:t>
            </a:r>
          </a:p>
          <a:p>
            <a:pPr algn="ctr"/>
            <a:r>
              <a:rPr lang="it-IT" sz="1500" dirty="0"/>
              <a:t>*</a:t>
            </a:r>
            <a:endParaRPr lang="it-IT" sz="1500" dirty="0" smtClean="0"/>
          </a:p>
          <a:p>
            <a:pPr algn="ctr"/>
            <a:r>
              <a:rPr lang="it-IT" sz="1500" dirty="0" smtClean="0"/>
              <a:t>Verifica di congruità e capienza</a:t>
            </a:r>
            <a:endParaRPr lang="it-IT" sz="1500" dirty="0"/>
          </a:p>
        </p:txBody>
      </p:sp>
      <p:sp>
        <p:nvSpPr>
          <p:cNvPr id="18" name="Rettangolo arrotondato 17"/>
          <p:cNvSpPr/>
          <p:nvPr/>
        </p:nvSpPr>
        <p:spPr>
          <a:xfrm>
            <a:off x="5911404" y="3055748"/>
            <a:ext cx="1620179" cy="20882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 Posizione fiscale  delle persone fisiche </a:t>
            </a:r>
          </a:p>
          <a:p>
            <a:pPr algn="ctr"/>
            <a:r>
              <a:rPr lang="it-IT" sz="1500" dirty="0" smtClean="0"/>
              <a:t>*</a:t>
            </a:r>
          </a:p>
          <a:p>
            <a:pPr algn="ctr"/>
            <a:r>
              <a:rPr lang="it-IT" sz="1500" dirty="0" smtClean="0"/>
              <a:t>Utilizzo o cessione del credito di imposta? </a:t>
            </a:r>
          </a:p>
        </p:txBody>
      </p:sp>
      <p:sp>
        <p:nvSpPr>
          <p:cNvPr id="19" name="Rettangolo arrotondato 18"/>
          <p:cNvSpPr/>
          <p:nvPr/>
        </p:nvSpPr>
        <p:spPr>
          <a:xfrm>
            <a:off x="4317030" y="5504021"/>
            <a:ext cx="285451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i="1" dirty="0" smtClean="0"/>
              <a:t> </a:t>
            </a:r>
            <a:r>
              <a:rPr lang="it-IT" sz="1400" b="1" i="1" dirty="0" smtClean="0"/>
              <a:t>Incarichi professionali</a:t>
            </a:r>
          </a:p>
          <a:p>
            <a:pPr algn="ctr"/>
            <a:r>
              <a:rPr lang="it-IT" sz="1200" b="1" i="1" dirty="0" smtClean="0"/>
              <a:t>(obiettivi, tempi e costi/compensi)</a:t>
            </a:r>
          </a:p>
          <a:p>
            <a:pPr algn="ctr"/>
            <a:r>
              <a:rPr lang="it-IT" sz="1200" b="1" i="1" dirty="0" smtClean="0"/>
              <a:t>(copertura assicurativa) </a:t>
            </a:r>
            <a:endParaRPr lang="it-IT" sz="1200" b="1" i="1" dirty="0"/>
          </a:p>
        </p:txBody>
      </p:sp>
      <p:sp>
        <p:nvSpPr>
          <p:cNvPr id="20" name="Parentesi graffa chiusa 19"/>
          <p:cNvSpPr/>
          <p:nvPr/>
        </p:nvSpPr>
        <p:spPr>
          <a:xfrm rot="5400000">
            <a:off x="5625701" y="3504173"/>
            <a:ext cx="237828" cy="3528393"/>
          </a:xfrm>
          <a:prstGeom prst="rightBrace">
            <a:avLst>
              <a:gd name="adj1" fmla="val 22086"/>
              <a:gd name="adj2" fmla="val 5036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it-IT"/>
          </a:p>
        </p:txBody>
      </p: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9596" y="5504021"/>
            <a:ext cx="1286879" cy="1030528"/>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91" y="1682806"/>
            <a:ext cx="1152128" cy="922621"/>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asellaDiTesto 7"/>
          <p:cNvSpPr txBox="1"/>
          <p:nvPr/>
        </p:nvSpPr>
        <p:spPr>
          <a:xfrm>
            <a:off x="689091" y="3122966"/>
            <a:ext cx="1146605" cy="261610"/>
          </a:xfrm>
          <a:prstGeom prst="rect">
            <a:avLst/>
          </a:prstGeom>
          <a:noFill/>
        </p:spPr>
        <p:txBody>
          <a:bodyPr wrap="square" rtlCol="0">
            <a:spAutoFit/>
          </a:bodyPr>
          <a:lstStyle/>
          <a:p>
            <a:r>
              <a:rPr lang="it-IT" sz="1100" dirty="0" smtClean="0">
                <a:solidFill>
                  <a:schemeClr val="bg1">
                    <a:lumMod val="95000"/>
                  </a:schemeClr>
                </a:solidFill>
              </a:rPr>
              <a:t>Oscurità e vuoto</a:t>
            </a:r>
            <a:endParaRPr lang="it-IT" sz="1100" dirty="0">
              <a:solidFill>
                <a:schemeClr val="bg1">
                  <a:lumMod val="95000"/>
                </a:schemeClr>
              </a:solidFill>
            </a:endParaRPr>
          </a:p>
        </p:txBody>
      </p:sp>
      <p:sp>
        <p:nvSpPr>
          <p:cNvPr id="25" name="CasellaDiTesto 24"/>
          <p:cNvSpPr txBox="1"/>
          <p:nvPr/>
        </p:nvSpPr>
        <p:spPr>
          <a:xfrm>
            <a:off x="5948650" y="6237311"/>
            <a:ext cx="1146605" cy="430887"/>
          </a:xfrm>
          <a:prstGeom prst="rect">
            <a:avLst/>
          </a:prstGeom>
          <a:noFill/>
        </p:spPr>
        <p:txBody>
          <a:bodyPr wrap="square" rtlCol="0">
            <a:spAutoFit/>
          </a:bodyPr>
          <a:lstStyle/>
          <a:p>
            <a:pPr algn="ctr"/>
            <a:r>
              <a:rPr lang="it-IT" sz="1100" dirty="0" smtClean="0">
                <a:solidFill>
                  <a:schemeClr val="bg1"/>
                </a:solidFill>
              </a:rPr>
              <a:t>Intelletto e verità</a:t>
            </a:r>
            <a:endParaRPr lang="it-IT" sz="1100" dirty="0">
              <a:solidFill>
                <a:schemeClr val="bg1"/>
              </a:solidFill>
            </a:endParaRPr>
          </a:p>
        </p:txBody>
      </p:sp>
      <p:graphicFrame>
        <p:nvGraphicFramePr>
          <p:cNvPr id="12" name="Diagramma 11"/>
          <p:cNvGraphicFramePr/>
          <p:nvPr>
            <p:extLst>
              <p:ext uri="{D42A27DB-BD31-4B8C-83A1-F6EECF244321}">
                <p14:modId xmlns:p14="http://schemas.microsoft.com/office/powerpoint/2010/main" val="2179825841"/>
              </p:ext>
            </p:extLst>
          </p:nvPr>
        </p:nvGraphicFramePr>
        <p:xfrm>
          <a:off x="284081" y="2706917"/>
          <a:ext cx="3197101" cy="33123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Gallone 15"/>
          <p:cNvSpPr/>
          <p:nvPr/>
        </p:nvSpPr>
        <p:spPr>
          <a:xfrm rot="10800000">
            <a:off x="3571144" y="3186554"/>
            <a:ext cx="288032" cy="1929828"/>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461059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99462" y="1484784"/>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algn="l" defTabSz="949325">
              <a:tabLst>
                <a:tab pos="7800975" algn="l"/>
              </a:tabLst>
            </a:pPr>
            <a:endParaRPr lang="it-IT" sz="34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ttangolo arrotondato 12"/>
          <p:cNvSpPr/>
          <p:nvPr/>
        </p:nvSpPr>
        <p:spPr>
          <a:xfrm>
            <a:off x="1835696" y="2328825"/>
            <a:ext cx="160221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Consulenti tecnici</a:t>
            </a:r>
            <a:endParaRPr lang="it-IT" sz="1500" dirty="0"/>
          </a:p>
        </p:txBody>
      </p:sp>
      <p:sp>
        <p:nvSpPr>
          <p:cNvPr id="14" name="Rettangolo arrotondato 13"/>
          <p:cNvSpPr/>
          <p:nvPr/>
        </p:nvSpPr>
        <p:spPr>
          <a:xfrm>
            <a:off x="1835696" y="1680753"/>
            <a:ext cx="3528392"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 FASE PRELIMINARE</a:t>
            </a:r>
            <a:endParaRPr lang="it-IT" sz="1500" b="1" dirty="0"/>
          </a:p>
        </p:txBody>
      </p:sp>
      <p:sp>
        <p:nvSpPr>
          <p:cNvPr id="15" name="Rettangolo arrotondato 14"/>
          <p:cNvSpPr/>
          <p:nvPr/>
        </p:nvSpPr>
        <p:spPr>
          <a:xfrm>
            <a:off x="3743909" y="2335195"/>
            <a:ext cx="162018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Consulente fiscale</a:t>
            </a:r>
            <a:endParaRPr lang="it-IT" sz="1500" dirty="0"/>
          </a:p>
        </p:txBody>
      </p:sp>
      <p:sp>
        <p:nvSpPr>
          <p:cNvPr id="17" name="Rettangolo arrotondato 16"/>
          <p:cNvSpPr/>
          <p:nvPr/>
        </p:nvSpPr>
        <p:spPr>
          <a:xfrm>
            <a:off x="1835696" y="3282931"/>
            <a:ext cx="1602210"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Progetti di massima</a:t>
            </a:r>
          </a:p>
          <a:p>
            <a:pPr algn="ctr"/>
            <a:r>
              <a:rPr lang="it-IT" sz="1500" dirty="0"/>
              <a:t>*</a:t>
            </a:r>
            <a:endParaRPr lang="it-IT" sz="1500" dirty="0" smtClean="0"/>
          </a:p>
          <a:p>
            <a:pPr algn="ctr"/>
            <a:r>
              <a:rPr lang="it-IT" sz="1500" dirty="0" smtClean="0"/>
              <a:t>Stima dei costi</a:t>
            </a:r>
          </a:p>
          <a:p>
            <a:pPr algn="ctr"/>
            <a:r>
              <a:rPr lang="it-IT" sz="1500" dirty="0"/>
              <a:t>*</a:t>
            </a:r>
            <a:endParaRPr lang="it-IT" sz="1500" dirty="0" smtClean="0"/>
          </a:p>
          <a:p>
            <a:pPr algn="ctr"/>
            <a:r>
              <a:rPr lang="it-IT" sz="1500" dirty="0" smtClean="0"/>
              <a:t>Verifica di congruità e capienza</a:t>
            </a:r>
            <a:endParaRPr lang="it-IT" sz="1500" dirty="0"/>
          </a:p>
        </p:txBody>
      </p:sp>
      <p:sp>
        <p:nvSpPr>
          <p:cNvPr id="18" name="Rettangolo arrotondato 17"/>
          <p:cNvSpPr/>
          <p:nvPr/>
        </p:nvSpPr>
        <p:spPr>
          <a:xfrm>
            <a:off x="3743908" y="3282930"/>
            <a:ext cx="1620179" cy="20882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 Posizione fiscale  delle persone fisiche </a:t>
            </a:r>
          </a:p>
          <a:p>
            <a:pPr algn="ctr"/>
            <a:r>
              <a:rPr lang="it-IT" sz="1500" dirty="0" smtClean="0"/>
              <a:t>*</a:t>
            </a:r>
          </a:p>
          <a:p>
            <a:pPr algn="ctr"/>
            <a:r>
              <a:rPr lang="it-IT" sz="1500" dirty="0" smtClean="0"/>
              <a:t>Utilizzo o cessione del credito di imposta? </a:t>
            </a:r>
          </a:p>
        </p:txBody>
      </p:sp>
      <p:sp>
        <p:nvSpPr>
          <p:cNvPr id="19" name="Rettangolo arrotondato 18"/>
          <p:cNvSpPr/>
          <p:nvPr/>
        </p:nvSpPr>
        <p:spPr>
          <a:xfrm>
            <a:off x="2149534" y="5731203"/>
            <a:ext cx="285451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i="1" dirty="0" smtClean="0"/>
              <a:t> </a:t>
            </a:r>
            <a:r>
              <a:rPr lang="it-IT" sz="1400" b="1" i="1" dirty="0" smtClean="0"/>
              <a:t>Incarichi professionali</a:t>
            </a:r>
          </a:p>
          <a:p>
            <a:pPr algn="ctr"/>
            <a:r>
              <a:rPr lang="it-IT" sz="1200" b="1" i="1" dirty="0" smtClean="0"/>
              <a:t>(obiettivi, tempi e costi/compensi)</a:t>
            </a:r>
          </a:p>
          <a:p>
            <a:pPr algn="ctr"/>
            <a:r>
              <a:rPr lang="it-IT" sz="1200" b="1" i="1" dirty="0" smtClean="0"/>
              <a:t>(copertura assicurativa) </a:t>
            </a:r>
            <a:endParaRPr lang="it-IT" sz="1200" b="1" i="1" dirty="0"/>
          </a:p>
        </p:txBody>
      </p:sp>
      <p:sp>
        <p:nvSpPr>
          <p:cNvPr id="20" name="Parentesi graffa chiusa 19"/>
          <p:cNvSpPr/>
          <p:nvPr/>
        </p:nvSpPr>
        <p:spPr>
          <a:xfrm rot="5400000">
            <a:off x="3458205" y="3731355"/>
            <a:ext cx="237828" cy="3528393"/>
          </a:xfrm>
          <a:prstGeom prst="rightBrace">
            <a:avLst>
              <a:gd name="adj1" fmla="val 22086"/>
              <a:gd name="adj2" fmla="val 5036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it-IT"/>
          </a:p>
        </p:txBody>
      </p: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805" y="5515487"/>
            <a:ext cx="1296144" cy="1037948"/>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829" y="1545160"/>
            <a:ext cx="1279835" cy="1024888"/>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asellaDiTesto 7"/>
          <p:cNvSpPr txBox="1"/>
          <p:nvPr/>
        </p:nvSpPr>
        <p:spPr>
          <a:xfrm>
            <a:off x="689091" y="3122966"/>
            <a:ext cx="1146605" cy="261610"/>
          </a:xfrm>
          <a:prstGeom prst="rect">
            <a:avLst/>
          </a:prstGeom>
          <a:noFill/>
        </p:spPr>
        <p:txBody>
          <a:bodyPr wrap="square" rtlCol="0">
            <a:spAutoFit/>
          </a:bodyPr>
          <a:lstStyle/>
          <a:p>
            <a:r>
              <a:rPr lang="it-IT" sz="1100" dirty="0" smtClean="0">
                <a:solidFill>
                  <a:schemeClr val="bg1">
                    <a:lumMod val="95000"/>
                  </a:schemeClr>
                </a:solidFill>
              </a:rPr>
              <a:t>Oscurità e vuoto</a:t>
            </a:r>
            <a:endParaRPr lang="it-IT" sz="1100" dirty="0">
              <a:solidFill>
                <a:schemeClr val="bg1">
                  <a:lumMod val="95000"/>
                </a:schemeClr>
              </a:solidFill>
            </a:endParaRPr>
          </a:p>
        </p:txBody>
      </p:sp>
      <p:sp>
        <p:nvSpPr>
          <p:cNvPr id="25" name="CasellaDiTesto 24"/>
          <p:cNvSpPr txBox="1"/>
          <p:nvPr/>
        </p:nvSpPr>
        <p:spPr>
          <a:xfrm>
            <a:off x="5948650" y="6237311"/>
            <a:ext cx="1146605" cy="430887"/>
          </a:xfrm>
          <a:prstGeom prst="rect">
            <a:avLst/>
          </a:prstGeom>
          <a:noFill/>
        </p:spPr>
        <p:txBody>
          <a:bodyPr wrap="square" rtlCol="0">
            <a:spAutoFit/>
          </a:bodyPr>
          <a:lstStyle/>
          <a:p>
            <a:pPr algn="ctr"/>
            <a:r>
              <a:rPr lang="it-IT" sz="1100" dirty="0" smtClean="0">
                <a:solidFill>
                  <a:schemeClr val="bg1"/>
                </a:solidFill>
              </a:rPr>
              <a:t>Intelletto e verità</a:t>
            </a:r>
            <a:endParaRPr lang="it-IT" sz="1100" dirty="0">
              <a:solidFill>
                <a:schemeClr val="bg1"/>
              </a:solidFill>
            </a:endParaRPr>
          </a:p>
        </p:txBody>
      </p:sp>
      <p:graphicFrame>
        <p:nvGraphicFramePr>
          <p:cNvPr id="22" name="Diagramma 21"/>
          <p:cNvGraphicFramePr/>
          <p:nvPr>
            <p:extLst>
              <p:ext uri="{D42A27DB-BD31-4B8C-83A1-F6EECF244321}">
                <p14:modId xmlns:p14="http://schemas.microsoft.com/office/powerpoint/2010/main" val="540579475"/>
              </p:ext>
            </p:extLst>
          </p:nvPr>
        </p:nvGraphicFramePr>
        <p:xfrm>
          <a:off x="6228184" y="2570047"/>
          <a:ext cx="2592288" cy="29454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Gallone 23"/>
          <p:cNvSpPr/>
          <p:nvPr/>
        </p:nvSpPr>
        <p:spPr>
          <a:xfrm>
            <a:off x="5513840" y="3362132"/>
            <a:ext cx="288032" cy="1929828"/>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87230382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202934" y="1484784"/>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algn="l" defTabSz="949325">
              <a:tabLst>
                <a:tab pos="7800975" algn="l"/>
              </a:tabLst>
            </a:pPr>
            <a:endParaRPr lang="it-IT" sz="34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2699792" y="1682806"/>
            <a:ext cx="3528392"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 FASE PRELIMINARE</a:t>
            </a:r>
            <a:endParaRPr lang="it-IT" sz="1500" b="1" dirty="0"/>
          </a:p>
        </p:txBody>
      </p:sp>
      <p:sp>
        <p:nvSpPr>
          <p:cNvPr id="19" name="Rettangolo arrotondato 18"/>
          <p:cNvSpPr/>
          <p:nvPr/>
        </p:nvSpPr>
        <p:spPr>
          <a:xfrm>
            <a:off x="3013630" y="5733256"/>
            <a:ext cx="285451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i="1" dirty="0" smtClean="0"/>
              <a:t> </a:t>
            </a:r>
            <a:r>
              <a:rPr lang="it-IT" sz="1400" b="1" i="1" dirty="0" smtClean="0"/>
              <a:t>Incarichi professionali</a:t>
            </a:r>
          </a:p>
          <a:p>
            <a:pPr algn="ctr"/>
            <a:r>
              <a:rPr lang="it-IT" sz="1200" b="1" i="1" dirty="0" smtClean="0"/>
              <a:t>(obiettivi, tempi e costi/compensi)</a:t>
            </a:r>
          </a:p>
          <a:p>
            <a:pPr algn="ctr"/>
            <a:r>
              <a:rPr lang="it-IT" sz="1200" b="1" i="1" dirty="0" smtClean="0"/>
              <a:t>(copertura assicurativa) </a:t>
            </a:r>
            <a:endParaRPr lang="it-IT" sz="1200" b="1" i="1" dirty="0"/>
          </a:p>
        </p:txBody>
      </p:sp>
      <p:sp>
        <p:nvSpPr>
          <p:cNvPr id="20" name="Parentesi graffa chiusa 19"/>
          <p:cNvSpPr/>
          <p:nvPr/>
        </p:nvSpPr>
        <p:spPr>
          <a:xfrm rot="5400000">
            <a:off x="4322301" y="3733408"/>
            <a:ext cx="237828" cy="3528393"/>
          </a:xfrm>
          <a:prstGeom prst="rightBrace">
            <a:avLst>
              <a:gd name="adj1" fmla="val 22086"/>
              <a:gd name="adj2" fmla="val 5036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it-IT"/>
          </a:p>
        </p:txBody>
      </p: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5314404"/>
            <a:ext cx="1512168" cy="1210939"/>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1772816"/>
            <a:ext cx="1483687" cy="1188132"/>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Freccia a destra 3"/>
          <p:cNvSpPr/>
          <p:nvPr/>
        </p:nvSpPr>
        <p:spPr>
          <a:xfrm>
            <a:off x="2001475" y="2564904"/>
            <a:ext cx="5018797" cy="2344707"/>
          </a:xfrm>
          <a:prstGeom prst="rightArrow">
            <a:avLst>
              <a:gd name="adj1" fmla="val 34027"/>
              <a:gd name="adj2" fmla="val 21433"/>
            </a:avLst>
          </a:prstGeom>
          <a:pattFill prst="horzBrick">
            <a:fgClr>
              <a:schemeClr val="accent1"/>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sp3d extrusionH="57150">
              <a:bevelT w="38100" h="38100"/>
            </a:sp3d>
          </a:bodyPr>
          <a:lstStyle/>
          <a:p>
            <a:pPr algn="ctr"/>
            <a:endParaRPr lang="it-IT">
              <a:effectLst>
                <a:glow rad="63500">
                  <a:schemeClr val="accent1">
                    <a:satMod val="175000"/>
                    <a:alpha val="40000"/>
                  </a:schemeClr>
                </a:glow>
              </a:effectLst>
            </a:endParaRPr>
          </a:p>
        </p:txBody>
      </p:sp>
      <p:sp>
        <p:nvSpPr>
          <p:cNvPr id="5" name="Rettangolo arrotondato 4"/>
          <p:cNvSpPr/>
          <p:nvPr/>
        </p:nvSpPr>
        <p:spPr>
          <a:xfrm>
            <a:off x="7164288" y="2497343"/>
            <a:ext cx="1368152" cy="7412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600" dirty="0" smtClean="0"/>
              <a:t>Informazioni </a:t>
            </a:r>
            <a:r>
              <a:rPr lang="it-IT" sz="1500" dirty="0" smtClean="0"/>
              <a:t>qualificate</a:t>
            </a:r>
            <a:r>
              <a:rPr lang="it-IT" sz="1600" dirty="0" smtClean="0"/>
              <a:t> per il cliente</a:t>
            </a:r>
            <a:endParaRPr lang="it-IT" sz="1600" dirty="0"/>
          </a:p>
        </p:txBody>
      </p:sp>
      <p:sp>
        <p:nvSpPr>
          <p:cNvPr id="22" name="Rettangolo arrotondato 21"/>
          <p:cNvSpPr/>
          <p:nvPr/>
        </p:nvSpPr>
        <p:spPr>
          <a:xfrm>
            <a:off x="7164288" y="3437894"/>
            <a:ext cx="1368152" cy="7412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600" dirty="0" smtClean="0"/>
              <a:t>Eventuali alternative</a:t>
            </a:r>
            <a:endParaRPr lang="it-IT" sz="1600" dirty="0"/>
          </a:p>
        </p:txBody>
      </p:sp>
      <p:sp>
        <p:nvSpPr>
          <p:cNvPr id="24" name="Rettangolo arrotondato 23"/>
          <p:cNvSpPr/>
          <p:nvPr/>
        </p:nvSpPr>
        <p:spPr>
          <a:xfrm>
            <a:off x="7164288" y="4344126"/>
            <a:ext cx="1368152" cy="7412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600" dirty="0" smtClean="0"/>
              <a:t>Giudizio di </a:t>
            </a:r>
            <a:r>
              <a:rPr lang="it-IT" sz="1600" dirty="0" err="1" smtClean="0"/>
              <a:t>pre</a:t>
            </a:r>
            <a:r>
              <a:rPr lang="it-IT" sz="1600" dirty="0" smtClean="0"/>
              <a:t>-fattibilità</a:t>
            </a:r>
            <a:endParaRPr lang="it-IT" sz="1600" dirty="0"/>
          </a:p>
        </p:txBody>
      </p:sp>
      <p:sp>
        <p:nvSpPr>
          <p:cNvPr id="8" name="CasellaDiTesto 7"/>
          <p:cNvSpPr txBox="1"/>
          <p:nvPr/>
        </p:nvSpPr>
        <p:spPr>
          <a:xfrm>
            <a:off x="689091" y="3122966"/>
            <a:ext cx="1146605" cy="261610"/>
          </a:xfrm>
          <a:prstGeom prst="rect">
            <a:avLst/>
          </a:prstGeom>
          <a:noFill/>
        </p:spPr>
        <p:txBody>
          <a:bodyPr wrap="square" rtlCol="0">
            <a:spAutoFit/>
          </a:bodyPr>
          <a:lstStyle/>
          <a:p>
            <a:r>
              <a:rPr lang="it-IT" sz="1100" dirty="0" smtClean="0">
                <a:solidFill>
                  <a:schemeClr val="bg1">
                    <a:lumMod val="95000"/>
                  </a:schemeClr>
                </a:solidFill>
              </a:rPr>
              <a:t>Oscurità e vuoto</a:t>
            </a:r>
            <a:endParaRPr lang="it-IT" sz="1100" dirty="0">
              <a:solidFill>
                <a:schemeClr val="bg1">
                  <a:lumMod val="95000"/>
                </a:schemeClr>
              </a:solidFill>
            </a:endParaRPr>
          </a:p>
        </p:txBody>
      </p:sp>
      <p:sp>
        <p:nvSpPr>
          <p:cNvPr id="25" name="CasellaDiTesto 24"/>
          <p:cNvSpPr txBox="1"/>
          <p:nvPr/>
        </p:nvSpPr>
        <p:spPr>
          <a:xfrm>
            <a:off x="5948650" y="6237311"/>
            <a:ext cx="1146605" cy="430887"/>
          </a:xfrm>
          <a:prstGeom prst="rect">
            <a:avLst/>
          </a:prstGeom>
          <a:noFill/>
        </p:spPr>
        <p:txBody>
          <a:bodyPr wrap="square" rtlCol="0">
            <a:spAutoFit/>
          </a:bodyPr>
          <a:lstStyle/>
          <a:p>
            <a:pPr algn="ctr"/>
            <a:r>
              <a:rPr lang="it-IT" sz="1100" dirty="0" smtClean="0">
                <a:solidFill>
                  <a:schemeClr val="bg1"/>
                </a:solidFill>
              </a:rPr>
              <a:t>Intelletto e verità</a:t>
            </a:r>
            <a:endParaRPr lang="it-IT" sz="1100" dirty="0">
              <a:solidFill>
                <a:schemeClr val="bg1"/>
              </a:solidFill>
            </a:endParaRPr>
          </a:p>
        </p:txBody>
      </p:sp>
      <p:sp>
        <p:nvSpPr>
          <p:cNvPr id="26" name="Rettangolo arrotondato 25"/>
          <p:cNvSpPr/>
          <p:nvPr/>
        </p:nvSpPr>
        <p:spPr>
          <a:xfrm>
            <a:off x="6521952" y="1682806"/>
            <a:ext cx="2325351"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 FASE FONDAMENTALE</a:t>
            </a:r>
            <a:endParaRPr lang="it-IT" sz="1500" b="1" dirty="0"/>
          </a:p>
        </p:txBody>
      </p:sp>
      <p:sp>
        <p:nvSpPr>
          <p:cNvPr id="18" name="Rettangolo arrotondato 17"/>
          <p:cNvSpPr/>
          <p:nvPr/>
        </p:nvSpPr>
        <p:spPr>
          <a:xfrm>
            <a:off x="4608004" y="3284983"/>
            <a:ext cx="1620179" cy="20882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 Posizione fiscale  delle persone fisiche </a:t>
            </a:r>
          </a:p>
          <a:p>
            <a:pPr algn="ctr"/>
            <a:r>
              <a:rPr lang="it-IT" sz="1500" dirty="0" smtClean="0"/>
              <a:t>*</a:t>
            </a:r>
          </a:p>
          <a:p>
            <a:pPr algn="ctr"/>
            <a:r>
              <a:rPr lang="it-IT" sz="1500" dirty="0" smtClean="0"/>
              <a:t>Utilizzo o cessione del credito di imposta? </a:t>
            </a:r>
          </a:p>
        </p:txBody>
      </p:sp>
      <p:sp>
        <p:nvSpPr>
          <p:cNvPr id="15" name="Rettangolo arrotondato 14"/>
          <p:cNvSpPr/>
          <p:nvPr/>
        </p:nvSpPr>
        <p:spPr>
          <a:xfrm>
            <a:off x="4608005" y="2337248"/>
            <a:ext cx="162018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Consulente fiscale</a:t>
            </a:r>
            <a:endParaRPr lang="it-IT" sz="1500" dirty="0"/>
          </a:p>
        </p:txBody>
      </p:sp>
      <p:sp>
        <p:nvSpPr>
          <p:cNvPr id="17" name="Rettangolo arrotondato 16"/>
          <p:cNvSpPr/>
          <p:nvPr/>
        </p:nvSpPr>
        <p:spPr>
          <a:xfrm>
            <a:off x="2699792" y="3284984"/>
            <a:ext cx="1602210"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Progetti di massima</a:t>
            </a:r>
          </a:p>
          <a:p>
            <a:pPr algn="ctr"/>
            <a:r>
              <a:rPr lang="it-IT" sz="1500" dirty="0"/>
              <a:t>*</a:t>
            </a:r>
            <a:endParaRPr lang="it-IT" sz="1500" dirty="0" smtClean="0"/>
          </a:p>
          <a:p>
            <a:pPr algn="ctr"/>
            <a:r>
              <a:rPr lang="it-IT" sz="1500" dirty="0" smtClean="0"/>
              <a:t>Stima dei costi</a:t>
            </a:r>
          </a:p>
          <a:p>
            <a:pPr algn="ctr"/>
            <a:r>
              <a:rPr lang="it-IT" sz="1500" dirty="0"/>
              <a:t>*</a:t>
            </a:r>
            <a:endParaRPr lang="it-IT" sz="1500" dirty="0" smtClean="0"/>
          </a:p>
          <a:p>
            <a:pPr algn="ctr"/>
            <a:r>
              <a:rPr lang="it-IT" sz="1500" dirty="0" smtClean="0"/>
              <a:t>Verifica di congruità e capienza</a:t>
            </a:r>
            <a:endParaRPr lang="it-IT" sz="1500" dirty="0"/>
          </a:p>
        </p:txBody>
      </p:sp>
      <p:sp>
        <p:nvSpPr>
          <p:cNvPr id="13" name="Rettangolo arrotondato 12"/>
          <p:cNvSpPr/>
          <p:nvPr/>
        </p:nvSpPr>
        <p:spPr>
          <a:xfrm>
            <a:off x="2699792" y="2330878"/>
            <a:ext cx="160221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dirty="0" smtClean="0"/>
              <a:t>Consulenti tecnici</a:t>
            </a:r>
            <a:endParaRPr lang="it-IT" sz="1500" dirty="0"/>
          </a:p>
        </p:txBody>
      </p:sp>
    </p:spTree>
    <p:extLst>
      <p:ext uri="{BB962C8B-B14F-4D97-AF65-F5344CB8AC3E}">
        <p14:creationId xmlns:p14="http://schemas.microsoft.com/office/powerpoint/2010/main" val="4150060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284760" y="1763765"/>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defTabSz="949325">
              <a:tabLst>
                <a:tab pos="7800975" algn="l"/>
              </a:tabLst>
            </a:pPr>
            <a:endParaRPr lang="it-IT" sz="34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495990" y="1660881"/>
            <a:ext cx="3505620" cy="396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 RISULTATI DELLA FASE PRELIMINARE</a:t>
            </a:r>
            <a:endParaRPr lang="it-IT" sz="1500" b="1" dirty="0"/>
          </a:p>
        </p:txBody>
      </p: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3674" y="1660881"/>
            <a:ext cx="1276352" cy="1022099"/>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ettangolo arrotondato 21"/>
          <p:cNvSpPr/>
          <p:nvPr/>
        </p:nvSpPr>
        <p:spPr>
          <a:xfrm>
            <a:off x="5754776" y="2259067"/>
            <a:ext cx="1872208"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Proprietario </a:t>
            </a:r>
          </a:p>
          <a:p>
            <a:pPr algn="ctr"/>
            <a:r>
              <a:rPr lang="it-IT" sz="1500" dirty="0"/>
              <a:t>o</a:t>
            </a:r>
            <a:endParaRPr lang="it-IT" sz="1500" dirty="0" smtClean="0"/>
          </a:p>
          <a:p>
            <a:pPr algn="ctr"/>
            <a:r>
              <a:rPr lang="it-IT" sz="1500" dirty="0" smtClean="0"/>
              <a:t>Condominio</a:t>
            </a:r>
            <a:endParaRPr lang="it-IT" sz="1500" dirty="0"/>
          </a:p>
        </p:txBody>
      </p:sp>
      <p:sp>
        <p:nvSpPr>
          <p:cNvPr id="24" name="Rettangolo arrotondato 23"/>
          <p:cNvSpPr/>
          <p:nvPr/>
        </p:nvSpPr>
        <p:spPr>
          <a:xfrm>
            <a:off x="5748651" y="1660881"/>
            <a:ext cx="1872208" cy="3960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DECISIONE</a:t>
            </a:r>
            <a:endParaRPr lang="it-IT" sz="1500" b="1" dirty="0"/>
          </a:p>
        </p:txBody>
      </p:sp>
      <p:sp>
        <p:nvSpPr>
          <p:cNvPr id="25" name="Rettangolo arrotondato 24"/>
          <p:cNvSpPr/>
          <p:nvPr/>
        </p:nvSpPr>
        <p:spPr>
          <a:xfrm>
            <a:off x="5767388" y="3213172"/>
            <a:ext cx="1853471" cy="20882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Approvazione </a:t>
            </a:r>
            <a:r>
              <a:rPr lang="it-IT" sz="1500" dirty="0"/>
              <a:t>progetti</a:t>
            </a:r>
          </a:p>
          <a:p>
            <a:pPr algn="ctr"/>
            <a:r>
              <a:rPr lang="it-IT" sz="1500" dirty="0"/>
              <a:t>*</a:t>
            </a:r>
          </a:p>
          <a:p>
            <a:pPr algn="ctr"/>
            <a:r>
              <a:rPr lang="it-IT" sz="1500" dirty="0"/>
              <a:t>Scelta di impresa e fornitori</a:t>
            </a:r>
          </a:p>
          <a:p>
            <a:pPr algn="ctr"/>
            <a:r>
              <a:rPr lang="it-IT" sz="1500" dirty="0"/>
              <a:t>o (??)</a:t>
            </a:r>
          </a:p>
          <a:p>
            <a:pPr algn="ctr"/>
            <a:r>
              <a:rPr lang="it-IT" sz="1500" dirty="0"/>
              <a:t>General contractor </a:t>
            </a:r>
          </a:p>
        </p:txBody>
      </p:sp>
      <p:sp>
        <p:nvSpPr>
          <p:cNvPr id="26" name="Rettangolo arrotondato 25"/>
          <p:cNvSpPr/>
          <p:nvPr/>
        </p:nvSpPr>
        <p:spPr>
          <a:xfrm>
            <a:off x="5760902" y="5664326"/>
            <a:ext cx="1872208"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b="1" i="1" dirty="0" smtClean="0"/>
              <a:t>Appalto</a:t>
            </a:r>
          </a:p>
          <a:p>
            <a:pPr algn="ctr"/>
            <a:r>
              <a:rPr lang="it-IT" sz="1200" b="1" i="1" dirty="0" smtClean="0"/>
              <a:t>Incarichi </a:t>
            </a:r>
          </a:p>
          <a:p>
            <a:pPr algn="ctr"/>
            <a:r>
              <a:rPr lang="it-IT" sz="1200" b="1" i="1" dirty="0" smtClean="0"/>
              <a:t>Finanziamento del supero</a:t>
            </a:r>
            <a:endParaRPr lang="it-IT" sz="1200" b="1" i="1" dirty="0"/>
          </a:p>
        </p:txBody>
      </p:sp>
      <p:sp>
        <p:nvSpPr>
          <p:cNvPr id="27" name="Parentesi graffa chiusa 26"/>
          <p:cNvSpPr/>
          <p:nvPr/>
        </p:nvSpPr>
        <p:spPr>
          <a:xfrm rot="5400000">
            <a:off x="6599624" y="4516197"/>
            <a:ext cx="237828" cy="1846087"/>
          </a:xfrm>
          <a:prstGeom prst="rightBrace">
            <a:avLst>
              <a:gd name="adj1" fmla="val 22086"/>
              <a:gd name="adj2" fmla="val 5036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pic>
        <p:nvPicPr>
          <p:cNvPr id="28" name="Immagin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70" y="5446307"/>
            <a:ext cx="1368152" cy="1095612"/>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Rettangolo arrotondato 22"/>
          <p:cNvSpPr/>
          <p:nvPr/>
        </p:nvSpPr>
        <p:spPr>
          <a:xfrm>
            <a:off x="7816508" y="3442675"/>
            <a:ext cx="1224136" cy="733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Definizione </a:t>
            </a:r>
            <a:r>
              <a:rPr lang="it-IT" sz="1500" dirty="0"/>
              <a:t>degli</a:t>
            </a:r>
            <a:r>
              <a:rPr lang="it-IT" sz="1500" dirty="0" smtClean="0"/>
              <a:t> obiettivi</a:t>
            </a:r>
            <a:endParaRPr lang="it-IT" sz="1500" dirty="0"/>
          </a:p>
        </p:txBody>
      </p:sp>
      <p:sp>
        <p:nvSpPr>
          <p:cNvPr id="30" name="Rettangolo arrotondato 29"/>
          <p:cNvSpPr/>
          <p:nvPr/>
        </p:nvSpPr>
        <p:spPr>
          <a:xfrm>
            <a:off x="7817640" y="4299521"/>
            <a:ext cx="1224136" cy="714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Definizione dei tempi e dei costi</a:t>
            </a:r>
            <a:endParaRPr lang="it-IT" sz="1500" dirty="0"/>
          </a:p>
        </p:txBody>
      </p:sp>
      <p:sp>
        <p:nvSpPr>
          <p:cNvPr id="31" name="Rettangolo arrotondato 30"/>
          <p:cNvSpPr/>
          <p:nvPr/>
        </p:nvSpPr>
        <p:spPr>
          <a:xfrm>
            <a:off x="3961064" y="3080887"/>
            <a:ext cx="1224136" cy="13602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  Sessione di </a:t>
            </a:r>
            <a:r>
              <a:rPr lang="it-IT" sz="1500" b="1" dirty="0" smtClean="0"/>
              <a:t>QUESITI</a:t>
            </a:r>
          </a:p>
          <a:p>
            <a:pPr algn="ctr"/>
            <a:endParaRPr lang="it-IT" sz="1500" b="1" dirty="0"/>
          </a:p>
          <a:p>
            <a:pPr algn="ctr"/>
            <a:r>
              <a:rPr lang="it-IT" sz="1500" b="1" dirty="0" smtClean="0"/>
              <a:t> </a:t>
            </a:r>
          </a:p>
          <a:p>
            <a:pPr algn="ctr"/>
            <a:endParaRPr lang="it-IT" sz="1500" b="1" dirty="0"/>
          </a:p>
          <a:p>
            <a:pPr algn="ctr"/>
            <a:endParaRPr lang="it-IT" sz="1500" b="1" dirty="0" smtClean="0"/>
          </a:p>
        </p:txBody>
      </p:sp>
      <p:pic>
        <p:nvPicPr>
          <p:cNvPr id="1028" name="Picture 4" descr="C:\Users\vincenzo\AppData\Local\Microsoft\Windows\INetCache\IE\HJGREWI0\question-1015308_960_7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8952" y="3600856"/>
            <a:ext cx="706095" cy="706095"/>
          </a:xfrm>
          <a:prstGeom prst="rect">
            <a:avLst/>
          </a:prstGeom>
          <a:noFill/>
          <a:extLst>
            <a:ext uri="{909E8E84-426E-40DD-AFC4-6F175D3DCCD1}">
              <a14:hiddenFill xmlns:a14="http://schemas.microsoft.com/office/drawing/2010/main">
                <a:solidFill>
                  <a:srgbClr val="FFFFFF"/>
                </a:solidFill>
              </a14:hiddenFill>
            </a:ext>
          </a:extLst>
        </p:spPr>
      </p:pic>
      <p:sp>
        <p:nvSpPr>
          <p:cNvPr id="32" name="Freccia a destra 31"/>
          <p:cNvSpPr/>
          <p:nvPr/>
        </p:nvSpPr>
        <p:spPr>
          <a:xfrm rot="10800000">
            <a:off x="3491880" y="2442082"/>
            <a:ext cx="302840" cy="2512302"/>
          </a:xfrm>
          <a:prstGeom prst="rightArrow">
            <a:avLst>
              <a:gd name="adj1" fmla="val 50000"/>
              <a:gd name="adj2" fmla="val 4313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33" name="Freccia a destra 32"/>
          <p:cNvSpPr/>
          <p:nvPr/>
        </p:nvSpPr>
        <p:spPr>
          <a:xfrm>
            <a:off x="5307610" y="2471738"/>
            <a:ext cx="302840" cy="2512302"/>
          </a:xfrm>
          <a:prstGeom prst="rightArrow">
            <a:avLst>
              <a:gd name="adj1" fmla="val 50000"/>
              <a:gd name="adj2" fmla="val 43138"/>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4" name="Rettangolo arrotondato 33"/>
          <p:cNvSpPr/>
          <p:nvPr/>
        </p:nvSpPr>
        <p:spPr>
          <a:xfrm>
            <a:off x="1072054" y="2329881"/>
            <a:ext cx="2268252" cy="7412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600" dirty="0" smtClean="0"/>
              <a:t>Informazioni </a:t>
            </a:r>
            <a:r>
              <a:rPr lang="it-IT" sz="1500" dirty="0" smtClean="0"/>
              <a:t>qualificate</a:t>
            </a:r>
            <a:r>
              <a:rPr lang="it-IT" sz="1600" dirty="0" smtClean="0"/>
              <a:t> per il cliente</a:t>
            </a:r>
            <a:endParaRPr lang="it-IT" sz="1600" dirty="0"/>
          </a:p>
        </p:txBody>
      </p:sp>
      <p:sp>
        <p:nvSpPr>
          <p:cNvPr id="35" name="Rettangolo arrotondato 34"/>
          <p:cNvSpPr/>
          <p:nvPr/>
        </p:nvSpPr>
        <p:spPr>
          <a:xfrm>
            <a:off x="1072054" y="3270432"/>
            <a:ext cx="2268252" cy="7412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600" dirty="0" smtClean="0"/>
              <a:t>Eventuali alternative</a:t>
            </a:r>
            <a:endParaRPr lang="it-IT" sz="1600" dirty="0"/>
          </a:p>
        </p:txBody>
      </p:sp>
      <p:sp>
        <p:nvSpPr>
          <p:cNvPr id="36" name="Rettangolo arrotondato 35"/>
          <p:cNvSpPr/>
          <p:nvPr/>
        </p:nvSpPr>
        <p:spPr>
          <a:xfrm>
            <a:off x="1072054" y="4176664"/>
            <a:ext cx="2268252" cy="7412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600" dirty="0" smtClean="0"/>
              <a:t>Giudizio di </a:t>
            </a:r>
            <a:r>
              <a:rPr lang="it-IT" sz="1600" dirty="0" err="1" smtClean="0"/>
              <a:t>pre</a:t>
            </a:r>
            <a:r>
              <a:rPr lang="it-IT" sz="1600" dirty="0" smtClean="0"/>
              <a:t>-fattibilità</a:t>
            </a:r>
            <a:endParaRPr lang="it-IT" sz="1600" dirty="0"/>
          </a:p>
        </p:txBody>
      </p:sp>
    </p:spTree>
    <p:extLst>
      <p:ext uri="{BB962C8B-B14F-4D97-AF65-F5344CB8AC3E}">
        <p14:creationId xmlns:p14="http://schemas.microsoft.com/office/powerpoint/2010/main" val="888131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190413" y="1568053"/>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defTabSz="949325">
              <a:tabLst>
                <a:tab pos="7800975" algn="l"/>
              </a:tabLst>
            </a:pPr>
            <a:endParaRPr lang="it-IT" sz="34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7756" y="1710251"/>
            <a:ext cx="950912" cy="761487"/>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ettangolo arrotondato 21"/>
          <p:cNvSpPr/>
          <p:nvPr/>
        </p:nvSpPr>
        <p:spPr>
          <a:xfrm>
            <a:off x="3639138" y="2201435"/>
            <a:ext cx="1872208"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Proprietario </a:t>
            </a:r>
          </a:p>
          <a:p>
            <a:pPr algn="ctr"/>
            <a:r>
              <a:rPr lang="it-IT" sz="1500" dirty="0"/>
              <a:t>o</a:t>
            </a:r>
            <a:endParaRPr lang="it-IT" sz="1500" dirty="0" smtClean="0"/>
          </a:p>
          <a:p>
            <a:pPr algn="ctr"/>
            <a:r>
              <a:rPr lang="it-IT" sz="1500" dirty="0" smtClean="0"/>
              <a:t>Condominio</a:t>
            </a:r>
            <a:endParaRPr lang="it-IT" sz="1500" dirty="0"/>
          </a:p>
        </p:txBody>
      </p:sp>
      <p:sp>
        <p:nvSpPr>
          <p:cNvPr id="24" name="Rettangolo arrotondato 23"/>
          <p:cNvSpPr/>
          <p:nvPr/>
        </p:nvSpPr>
        <p:spPr>
          <a:xfrm>
            <a:off x="3682801" y="1528900"/>
            <a:ext cx="1872208" cy="3960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DECISIONE</a:t>
            </a:r>
            <a:endParaRPr lang="it-IT" sz="1500" b="1" dirty="0"/>
          </a:p>
        </p:txBody>
      </p:sp>
      <p:sp>
        <p:nvSpPr>
          <p:cNvPr id="25" name="Rettangolo arrotondato 24"/>
          <p:cNvSpPr/>
          <p:nvPr/>
        </p:nvSpPr>
        <p:spPr>
          <a:xfrm>
            <a:off x="3645264" y="3155540"/>
            <a:ext cx="1853471" cy="20882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 Approvazione progetti</a:t>
            </a:r>
          </a:p>
          <a:p>
            <a:pPr algn="ctr"/>
            <a:r>
              <a:rPr lang="it-IT" sz="1500" dirty="0" smtClean="0"/>
              <a:t>*</a:t>
            </a:r>
            <a:endParaRPr lang="it-IT" sz="1500" dirty="0"/>
          </a:p>
          <a:p>
            <a:pPr algn="ctr"/>
            <a:r>
              <a:rPr lang="it-IT" sz="1500" dirty="0" smtClean="0"/>
              <a:t>Scelta di impresa e fornitori</a:t>
            </a:r>
          </a:p>
          <a:p>
            <a:pPr algn="ctr"/>
            <a:r>
              <a:rPr lang="it-IT" sz="1500" dirty="0" smtClean="0"/>
              <a:t>o (??)</a:t>
            </a:r>
            <a:endParaRPr lang="it-IT" sz="1500" dirty="0"/>
          </a:p>
          <a:p>
            <a:pPr algn="ctr"/>
            <a:r>
              <a:rPr lang="it-IT" sz="1500" dirty="0" smtClean="0"/>
              <a:t>General contractor </a:t>
            </a:r>
          </a:p>
          <a:p>
            <a:pPr algn="ctr"/>
            <a:endParaRPr lang="it-IT" sz="1500" dirty="0" smtClean="0"/>
          </a:p>
        </p:txBody>
      </p:sp>
      <p:sp>
        <p:nvSpPr>
          <p:cNvPr id="26" name="Rettangolo arrotondato 25"/>
          <p:cNvSpPr/>
          <p:nvPr/>
        </p:nvSpPr>
        <p:spPr>
          <a:xfrm>
            <a:off x="3645264" y="5606694"/>
            <a:ext cx="1872208"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b="1" i="1" dirty="0" smtClean="0"/>
              <a:t>Appalto</a:t>
            </a:r>
          </a:p>
          <a:p>
            <a:pPr algn="ctr"/>
            <a:r>
              <a:rPr lang="it-IT" sz="1200" b="1" i="1" dirty="0" smtClean="0"/>
              <a:t>Incarichi </a:t>
            </a:r>
          </a:p>
          <a:p>
            <a:pPr algn="ctr"/>
            <a:r>
              <a:rPr lang="it-IT" sz="1200" b="1" i="1" dirty="0" smtClean="0"/>
              <a:t>Finanziamento del supero</a:t>
            </a:r>
            <a:endParaRPr lang="it-IT" sz="1200" b="1" i="1" dirty="0"/>
          </a:p>
        </p:txBody>
      </p:sp>
      <p:sp>
        <p:nvSpPr>
          <p:cNvPr id="27" name="Parentesi graffa chiusa 26"/>
          <p:cNvSpPr/>
          <p:nvPr/>
        </p:nvSpPr>
        <p:spPr>
          <a:xfrm rot="5400000">
            <a:off x="4474944" y="4458565"/>
            <a:ext cx="237828" cy="1846087"/>
          </a:xfrm>
          <a:prstGeom prst="rightBrace">
            <a:avLst>
              <a:gd name="adj1" fmla="val 22086"/>
              <a:gd name="adj2" fmla="val 5036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pic>
        <p:nvPicPr>
          <p:cNvPr id="28" name="Immagin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478" y="5661247"/>
            <a:ext cx="1099743" cy="880671"/>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Freccia a destra 28"/>
          <p:cNvSpPr/>
          <p:nvPr/>
        </p:nvSpPr>
        <p:spPr>
          <a:xfrm>
            <a:off x="6156176" y="2408523"/>
            <a:ext cx="371356" cy="2808312"/>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0" name="Rettangolo arrotondato 29"/>
          <p:cNvSpPr/>
          <p:nvPr/>
        </p:nvSpPr>
        <p:spPr>
          <a:xfrm>
            <a:off x="7089848" y="3554811"/>
            <a:ext cx="1497097"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Ottenimento delle autorizzazioni</a:t>
            </a:r>
            <a:endParaRPr lang="it-IT" sz="1500" b="1" dirty="0"/>
          </a:p>
        </p:txBody>
      </p:sp>
      <p:sp>
        <p:nvSpPr>
          <p:cNvPr id="33" name="Rettangolo arrotondato 32"/>
          <p:cNvSpPr/>
          <p:nvPr/>
        </p:nvSpPr>
        <p:spPr>
          <a:xfrm>
            <a:off x="7082311" y="2583405"/>
            <a:ext cx="1512168"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b="1" dirty="0" smtClean="0"/>
              <a:t>PROGETTAZIONE</a:t>
            </a:r>
            <a:endParaRPr lang="it-IT" sz="1400" b="1" dirty="0"/>
          </a:p>
        </p:txBody>
      </p:sp>
      <p:sp>
        <p:nvSpPr>
          <p:cNvPr id="31" name="Rettangolo arrotondato 30"/>
          <p:cNvSpPr/>
          <p:nvPr/>
        </p:nvSpPr>
        <p:spPr>
          <a:xfrm>
            <a:off x="7089847" y="4537809"/>
            <a:ext cx="1497097"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500" b="1" dirty="0" smtClean="0"/>
              <a:t>POS</a:t>
            </a:r>
          </a:p>
          <a:p>
            <a:pPr algn="ctr"/>
            <a:r>
              <a:rPr lang="it-IT" sz="1500" b="1" dirty="0" smtClean="0"/>
              <a:t>POC</a:t>
            </a:r>
            <a:endParaRPr lang="it-IT" sz="1500" b="1" dirty="0"/>
          </a:p>
        </p:txBody>
      </p:sp>
      <p:sp>
        <p:nvSpPr>
          <p:cNvPr id="32" name="Rettangolo arrotondato 31"/>
          <p:cNvSpPr/>
          <p:nvPr/>
        </p:nvSpPr>
        <p:spPr>
          <a:xfrm>
            <a:off x="899592" y="2608750"/>
            <a:ext cx="1394288" cy="733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Definizione </a:t>
            </a:r>
            <a:r>
              <a:rPr lang="it-IT" sz="1500" dirty="0"/>
              <a:t>degli</a:t>
            </a:r>
            <a:r>
              <a:rPr lang="it-IT" sz="1500" dirty="0" smtClean="0"/>
              <a:t> obiettivi</a:t>
            </a:r>
            <a:endParaRPr lang="it-IT" sz="1500" dirty="0"/>
          </a:p>
        </p:txBody>
      </p:sp>
      <p:sp>
        <p:nvSpPr>
          <p:cNvPr id="34" name="Rettangolo arrotondato 33"/>
          <p:cNvSpPr/>
          <p:nvPr/>
        </p:nvSpPr>
        <p:spPr>
          <a:xfrm>
            <a:off x="899592" y="3785075"/>
            <a:ext cx="1394288" cy="714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Definizione dei tempi e dei costi</a:t>
            </a:r>
            <a:endParaRPr lang="it-IT" sz="1500" dirty="0"/>
          </a:p>
        </p:txBody>
      </p:sp>
      <p:sp>
        <p:nvSpPr>
          <p:cNvPr id="35" name="Freccia a destra 34"/>
          <p:cNvSpPr/>
          <p:nvPr/>
        </p:nvSpPr>
        <p:spPr>
          <a:xfrm>
            <a:off x="2771800" y="2380919"/>
            <a:ext cx="384872" cy="2808312"/>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975615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5520777"/>
            <a:ext cx="1383379" cy="1107806"/>
          </a:xfrm>
          <a:prstGeom prst="ellipse">
            <a:avLst/>
          </a:prstGeom>
          <a:ln w="28575">
            <a:solidFill>
              <a:srgbClr val="009644"/>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itolo 1"/>
          <p:cNvSpPr>
            <a:spLocks noGrp="1"/>
          </p:cNvSpPr>
          <p:nvPr>
            <p:ph type="ctrTitle"/>
          </p:nvPr>
        </p:nvSpPr>
        <p:spPr>
          <a:xfrm>
            <a:off x="202990" y="342125"/>
            <a:ext cx="8856984"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79512"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1144" y="1638864"/>
            <a:ext cx="1368152" cy="109561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ettangolo arrotondato 21"/>
          <p:cNvSpPr/>
          <p:nvPr/>
        </p:nvSpPr>
        <p:spPr>
          <a:xfrm>
            <a:off x="1913829" y="2330333"/>
            <a:ext cx="1224136"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Proprietario</a:t>
            </a:r>
          </a:p>
          <a:p>
            <a:pPr algn="ctr"/>
            <a:r>
              <a:rPr lang="it-IT" sz="1500" dirty="0"/>
              <a:t>o</a:t>
            </a:r>
            <a:endParaRPr lang="it-IT" sz="1500" dirty="0" smtClean="0"/>
          </a:p>
          <a:p>
            <a:pPr algn="ctr"/>
            <a:r>
              <a:rPr lang="it-IT" sz="1500" dirty="0" smtClean="0"/>
              <a:t>Condominio</a:t>
            </a:r>
            <a:endParaRPr lang="it-IT" sz="1500" dirty="0"/>
          </a:p>
        </p:txBody>
      </p:sp>
      <p:sp>
        <p:nvSpPr>
          <p:cNvPr id="24" name="Rettangolo arrotondato 23"/>
          <p:cNvSpPr/>
          <p:nvPr/>
        </p:nvSpPr>
        <p:spPr>
          <a:xfrm>
            <a:off x="1907704" y="1682261"/>
            <a:ext cx="1224136" cy="3960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b="1" dirty="0" smtClean="0"/>
              <a:t>DECISIONE</a:t>
            </a:r>
            <a:endParaRPr lang="it-IT" sz="1500" b="1" dirty="0"/>
          </a:p>
        </p:txBody>
      </p:sp>
      <p:sp>
        <p:nvSpPr>
          <p:cNvPr id="25" name="Rettangolo arrotondato 24"/>
          <p:cNvSpPr/>
          <p:nvPr/>
        </p:nvSpPr>
        <p:spPr>
          <a:xfrm>
            <a:off x="1919955" y="3284438"/>
            <a:ext cx="1211885" cy="20882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500" dirty="0" smtClean="0"/>
              <a:t>Approvazione </a:t>
            </a:r>
            <a:r>
              <a:rPr lang="it-IT" sz="1500" dirty="0"/>
              <a:t>progetti</a:t>
            </a:r>
          </a:p>
          <a:p>
            <a:pPr algn="ctr"/>
            <a:r>
              <a:rPr lang="it-IT" sz="1500" dirty="0"/>
              <a:t>*</a:t>
            </a:r>
          </a:p>
          <a:p>
            <a:pPr algn="ctr"/>
            <a:r>
              <a:rPr lang="it-IT" sz="1500" dirty="0"/>
              <a:t>Scelta di impresa e fornitori</a:t>
            </a:r>
          </a:p>
          <a:p>
            <a:pPr algn="ctr"/>
            <a:r>
              <a:rPr lang="it-IT" sz="1500" dirty="0"/>
              <a:t>o (??)</a:t>
            </a:r>
          </a:p>
          <a:p>
            <a:pPr algn="ctr"/>
            <a:r>
              <a:rPr lang="it-IT" sz="1500" dirty="0"/>
              <a:t>General contractor </a:t>
            </a:r>
          </a:p>
        </p:txBody>
      </p:sp>
      <p:sp>
        <p:nvSpPr>
          <p:cNvPr id="26" name="Rettangolo arrotondato 25"/>
          <p:cNvSpPr/>
          <p:nvPr/>
        </p:nvSpPr>
        <p:spPr>
          <a:xfrm>
            <a:off x="1919955" y="5716671"/>
            <a:ext cx="1224136"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b="1" i="1" dirty="0" smtClean="0"/>
              <a:t>Appalto</a:t>
            </a:r>
          </a:p>
          <a:p>
            <a:pPr algn="ctr"/>
            <a:r>
              <a:rPr lang="it-IT" sz="1200" b="1" i="1" dirty="0" smtClean="0"/>
              <a:t>Incarichi </a:t>
            </a:r>
          </a:p>
          <a:p>
            <a:pPr algn="ctr"/>
            <a:r>
              <a:rPr lang="it-IT" sz="1200" b="1" i="1" dirty="0" smtClean="0"/>
              <a:t>Finanziamento del supero</a:t>
            </a:r>
            <a:endParaRPr lang="it-IT" sz="1200" b="1" i="1" dirty="0"/>
          </a:p>
        </p:txBody>
      </p:sp>
      <p:sp>
        <p:nvSpPr>
          <p:cNvPr id="27" name="Parentesi graffa chiusa 26"/>
          <p:cNvSpPr/>
          <p:nvPr/>
        </p:nvSpPr>
        <p:spPr>
          <a:xfrm rot="5400000">
            <a:off x="2398443" y="4996634"/>
            <a:ext cx="237828" cy="1207057"/>
          </a:xfrm>
          <a:prstGeom prst="rightBrace">
            <a:avLst>
              <a:gd name="adj1" fmla="val 22086"/>
              <a:gd name="adj2" fmla="val 5036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3" name="Rettangolo arrotondato 22"/>
          <p:cNvSpPr/>
          <p:nvPr/>
        </p:nvSpPr>
        <p:spPr>
          <a:xfrm>
            <a:off x="3923928" y="2331993"/>
            <a:ext cx="122413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dirty="0" smtClean="0"/>
              <a:t>Impresa e Fornitori</a:t>
            </a:r>
          </a:p>
          <a:p>
            <a:pPr algn="ctr"/>
            <a:r>
              <a:rPr lang="it-IT" sz="1400" dirty="0" smtClean="0"/>
              <a:t>Professionisti</a:t>
            </a:r>
            <a:endParaRPr lang="it-IT" sz="1400" dirty="0"/>
          </a:p>
        </p:txBody>
      </p:sp>
      <p:sp>
        <p:nvSpPr>
          <p:cNvPr id="29" name="Rettangolo arrotondato 28"/>
          <p:cNvSpPr/>
          <p:nvPr/>
        </p:nvSpPr>
        <p:spPr>
          <a:xfrm>
            <a:off x="3923928" y="1683921"/>
            <a:ext cx="1224136" cy="39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ESECUZIONE</a:t>
            </a:r>
            <a:endParaRPr lang="it-IT" sz="1500" b="1" dirty="0"/>
          </a:p>
        </p:txBody>
      </p:sp>
      <p:sp>
        <p:nvSpPr>
          <p:cNvPr id="30" name="Rettangolo arrotondato 29"/>
          <p:cNvSpPr/>
          <p:nvPr/>
        </p:nvSpPr>
        <p:spPr>
          <a:xfrm>
            <a:off x="3936179" y="3286098"/>
            <a:ext cx="1211885" cy="20882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dirty="0" smtClean="0"/>
              <a:t>Garanzie di buona esecuzione</a:t>
            </a:r>
          </a:p>
          <a:p>
            <a:pPr algn="ctr"/>
            <a:r>
              <a:rPr lang="it-IT" sz="1500" dirty="0"/>
              <a:t>*</a:t>
            </a:r>
            <a:endParaRPr lang="it-IT" sz="1500" dirty="0" smtClean="0"/>
          </a:p>
          <a:p>
            <a:pPr algn="ctr"/>
            <a:r>
              <a:rPr lang="it-IT" sz="1500" dirty="0" smtClean="0"/>
              <a:t>Direzione lavori</a:t>
            </a:r>
          </a:p>
          <a:p>
            <a:pPr algn="ctr"/>
            <a:r>
              <a:rPr lang="it-IT" sz="1500" dirty="0"/>
              <a:t>*</a:t>
            </a:r>
            <a:endParaRPr lang="it-IT" sz="1500" dirty="0" smtClean="0"/>
          </a:p>
          <a:p>
            <a:pPr algn="ctr"/>
            <a:r>
              <a:rPr lang="it-IT" sz="1500" dirty="0" smtClean="0"/>
              <a:t>Sicurezza</a:t>
            </a:r>
          </a:p>
        </p:txBody>
      </p:sp>
      <p:sp>
        <p:nvSpPr>
          <p:cNvPr id="31" name="Rettangolo arrotondato 30"/>
          <p:cNvSpPr/>
          <p:nvPr/>
        </p:nvSpPr>
        <p:spPr>
          <a:xfrm>
            <a:off x="3875514" y="5711842"/>
            <a:ext cx="122413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400" b="1" i="1" dirty="0" smtClean="0"/>
              <a:t>Performance bond</a:t>
            </a:r>
          </a:p>
          <a:p>
            <a:pPr algn="ctr"/>
            <a:r>
              <a:rPr lang="it-IT" sz="1400" b="1" i="1" dirty="0" smtClean="0"/>
              <a:t>Analisi di solidità</a:t>
            </a:r>
            <a:endParaRPr lang="it-IT" sz="1400" b="1" i="1" dirty="0"/>
          </a:p>
        </p:txBody>
      </p:sp>
      <p:sp>
        <p:nvSpPr>
          <p:cNvPr id="32" name="Parentesi graffa chiusa 31"/>
          <p:cNvSpPr/>
          <p:nvPr/>
        </p:nvSpPr>
        <p:spPr>
          <a:xfrm rot="5400000">
            <a:off x="4377207" y="4886110"/>
            <a:ext cx="237828" cy="1207057"/>
          </a:xfrm>
          <a:prstGeom prst="rightBrace">
            <a:avLst>
              <a:gd name="adj1" fmla="val 22086"/>
              <a:gd name="adj2" fmla="val 50366"/>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sp>
        <p:nvSpPr>
          <p:cNvPr id="28" name="Freccia a destra 27"/>
          <p:cNvSpPr/>
          <p:nvPr/>
        </p:nvSpPr>
        <p:spPr>
          <a:xfrm>
            <a:off x="5580112" y="3079991"/>
            <a:ext cx="360040" cy="2267740"/>
          </a:xfrm>
          <a:prstGeom prst="rightArrow">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3" name="Rettangolo arrotondato 32"/>
          <p:cNvSpPr/>
          <p:nvPr/>
        </p:nvSpPr>
        <p:spPr>
          <a:xfrm>
            <a:off x="6387008" y="3309380"/>
            <a:ext cx="1224136" cy="8956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400" dirty="0" smtClean="0"/>
              <a:t>Opere finite</a:t>
            </a:r>
          </a:p>
          <a:p>
            <a:pPr algn="ctr"/>
            <a:r>
              <a:rPr lang="it-IT" sz="1400" dirty="0" smtClean="0"/>
              <a:t>e </a:t>
            </a:r>
          </a:p>
          <a:p>
            <a:pPr algn="ctr"/>
            <a:r>
              <a:rPr lang="it-IT" sz="1400" dirty="0" smtClean="0"/>
              <a:t>Rimozione cantiere</a:t>
            </a:r>
            <a:endParaRPr lang="it-IT" sz="1400" dirty="0"/>
          </a:p>
        </p:txBody>
      </p:sp>
      <p:sp>
        <p:nvSpPr>
          <p:cNvPr id="34" name="Rettangolo arrotondato 33"/>
          <p:cNvSpPr/>
          <p:nvPr/>
        </p:nvSpPr>
        <p:spPr>
          <a:xfrm>
            <a:off x="6387008" y="4357451"/>
            <a:ext cx="1224136" cy="8956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400" dirty="0" smtClean="0"/>
              <a:t>Ottenimento del collaudo tecnico</a:t>
            </a:r>
            <a:endParaRPr lang="it-IT" sz="1400" dirty="0"/>
          </a:p>
        </p:txBody>
      </p:sp>
      <p:sp>
        <p:nvSpPr>
          <p:cNvPr id="4" name="Esplosione 2 3"/>
          <p:cNvSpPr/>
          <p:nvPr/>
        </p:nvSpPr>
        <p:spPr>
          <a:xfrm>
            <a:off x="4937674" y="5600162"/>
            <a:ext cx="1650550" cy="1043238"/>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200" b="1" dirty="0" smtClean="0"/>
              <a:t>impresa</a:t>
            </a:r>
            <a:endParaRPr lang="it-IT" sz="1200" b="1" dirty="0"/>
          </a:p>
        </p:txBody>
      </p:sp>
      <p:sp>
        <p:nvSpPr>
          <p:cNvPr id="35" name="Rettangolo arrotondato 34"/>
          <p:cNvSpPr/>
          <p:nvPr/>
        </p:nvSpPr>
        <p:spPr>
          <a:xfrm>
            <a:off x="6377322" y="5699569"/>
            <a:ext cx="122413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400" b="1" i="1" dirty="0" smtClean="0"/>
              <a:t>Disponibilità delle attrezzature</a:t>
            </a:r>
          </a:p>
        </p:txBody>
      </p:sp>
      <p:sp>
        <p:nvSpPr>
          <p:cNvPr id="36" name="Freccia a destra 35"/>
          <p:cNvSpPr/>
          <p:nvPr/>
        </p:nvSpPr>
        <p:spPr>
          <a:xfrm>
            <a:off x="3347864" y="2809705"/>
            <a:ext cx="384872" cy="2808312"/>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41985703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0" grpId="0" animBg="1"/>
      <p:bldP spid="31" grpId="0" animBg="1"/>
      <p:bldP spid="32" grpId="0" animBg="1"/>
      <p:bldP spid="28" grpId="0" animBg="1"/>
      <p:bldP spid="33" grpId="0" animBg="1"/>
      <p:bldP spid="34" grpId="0" animBg="1"/>
      <p:bldP spid="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ctrTitle"/>
          </p:nvPr>
        </p:nvSpPr>
        <p:spPr>
          <a:xfrm>
            <a:off x="131769" y="342125"/>
            <a:ext cx="8880462" cy="1001253"/>
          </a:xfrm>
          <a:solidFill>
            <a:schemeClr val="bg1"/>
          </a:solidFill>
          <a:ln w="0">
            <a:noFill/>
          </a:ln>
          <a:effectLst/>
        </p:spPr>
        <p:txBody>
          <a:bodyPr>
            <a:normAutofit/>
          </a:bodyPr>
          <a:lstStyle/>
          <a:p>
            <a:r>
              <a:rPr lang="it-IT" sz="2400" b="1" dirty="0" smtClean="0">
                <a:solidFill>
                  <a:srgbClr val="0070C0"/>
                </a:solidFill>
                <a:latin typeface="+mn-lt"/>
                <a:ea typeface="+mn-ea"/>
                <a:cs typeface="+mn-cs"/>
              </a:rPr>
              <a:t>SUPERBONUS 110%</a:t>
            </a:r>
            <a:endParaRPr lang="it-IT" sz="2400" b="1" dirty="0">
              <a:solidFill>
                <a:srgbClr val="0070C0"/>
              </a:solidFill>
              <a:latin typeface="+mn-lt"/>
              <a:ea typeface="+mn-ea"/>
              <a:cs typeface="+mn-cs"/>
            </a:endParaRPr>
          </a:p>
        </p:txBody>
      </p:sp>
      <p:sp>
        <p:nvSpPr>
          <p:cNvPr id="3" name="Sottotitolo 2"/>
          <p:cNvSpPr>
            <a:spLocks noGrp="1"/>
          </p:cNvSpPr>
          <p:nvPr>
            <p:ph type="subTitle" idx="1"/>
          </p:nvPr>
        </p:nvSpPr>
        <p:spPr>
          <a:xfrm>
            <a:off x="219332" y="1484784"/>
            <a:ext cx="8856984" cy="5148105"/>
          </a:xfrm>
          <a:solidFill>
            <a:schemeClr val="bg1"/>
          </a:solidFill>
        </p:spPr>
        <p:txBody>
          <a:bodyPr>
            <a:normAutofit/>
          </a:bodyPr>
          <a:lstStyle/>
          <a:p>
            <a:pPr defTabSz="949325">
              <a:spcBef>
                <a:spcPts val="0"/>
              </a:spcBef>
              <a:tabLst>
                <a:tab pos="7800975" algn="l"/>
              </a:tabLst>
            </a:pPr>
            <a:endParaRPr lang="it-IT" sz="2400" b="1" dirty="0" smtClean="0">
              <a:solidFill>
                <a:schemeClr val="tx1"/>
              </a:solidFill>
              <a:effectLst>
                <a:outerShdw blurRad="38100" dist="38100" dir="2700000" algn="tl">
                  <a:srgbClr val="000000">
                    <a:alpha val="43137"/>
                  </a:srgbClr>
                </a:outerShdw>
              </a:effectLst>
            </a:endParaRPr>
          </a:p>
          <a:p>
            <a:pPr marL="266700" defTabSz="949325">
              <a:tabLst>
                <a:tab pos="7800975" algn="l"/>
              </a:tabLst>
            </a:pPr>
            <a:endParaRPr lang="it-IT" sz="34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smtClean="0">
              <a:solidFill>
                <a:schemeClr val="tx1"/>
              </a:solidFill>
              <a:effectLst>
                <a:outerShdw blurRad="38100" dist="38100" dir="2700000" algn="tl">
                  <a:srgbClr val="000000">
                    <a:alpha val="43137"/>
                  </a:srgbClr>
                </a:outerShdw>
              </a:effectLst>
            </a:endParaRPr>
          </a:p>
          <a:p>
            <a:pPr defTabSz="949325">
              <a:tabLst>
                <a:tab pos="7800975" algn="l"/>
              </a:tabLst>
            </a:pPr>
            <a:endParaRPr lang="it-IT" sz="2800" b="1" dirty="0">
              <a:solidFill>
                <a:schemeClr val="tx1"/>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6744"/>
            <a:ext cx="731127" cy="800758"/>
          </a:xfrm>
          <a:prstGeom prst="rect">
            <a:avLst/>
          </a:prstGeom>
        </p:spPr>
      </p:pic>
      <p:pic>
        <p:nvPicPr>
          <p:cNvPr id="7" name="Immagin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100392" y="416744"/>
            <a:ext cx="864096" cy="852016"/>
          </a:xfrm>
          <a:prstGeom prst="rect">
            <a:avLst/>
          </a:prstGeom>
        </p:spPr>
      </p:pic>
      <p:cxnSp>
        <p:nvCxnSpPr>
          <p:cNvPr id="9" name="Connettore 1 8"/>
          <p:cNvCxnSpPr/>
          <p:nvPr/>
        </p:nvCxnSpPr>
        <p:spPr>
          <a:xfrm>
            <a:off x="179512" y="1484784"/>
            <a:ext cx="8856984" cy="0"/>
          </a:xfrm>
          <a:prstGeom prst="line">
            <a:avLst/>
          </a:prstGeom>
          <a:ln w="28575" cmpd="thinThick"/>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43508" y="1412776"/>
            <a:ext cx="8856984" cy="0"/>
          </a:xfrm>
          <a:prstGeom prst="line">
            <a:avLst/>
          </a:prstGeom>
          <a:ln w="28575" cmpd="thinThick">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1754" y="5734577"/>
            <a:ext cx="742734" cy="594779"/>
          </a:xfrm>
          <a:prstGeom prst="ellipse">
            <a:avLst/>
          </a:prstGeom>
          <a:ln w="63500" cap="rnd">
            <a:solidFill>
              <a:srgbClr val="FFCC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Rettangolo arrotondato 22"/>
          <p:cNvSpPr/>
          <p:nvPr/>
        </p:nvSpPr>
        <p:spPr>
          <a:xfrm>
            <a:off x="2051720" y="2270186"/>
            <a:ext cx="194421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dirty="0" smtClean="0"/>
              <a:t>Impresa e fornitori</a:t>
            </a:r>
            <a:endParaRPr lang="it-IT" sz="1500" dirty="0"/>
          </a:p>
        </p:txBody>
      </p:sp>
      <p:sp>
        <p:nvSpPr>
          <p:cNvPr id="29" name="Rettangolo arrotondato 28"/>
          <p:cNvSpPr/>
          <p:nvPr/>
        </p:nvSpPr>
        <p:spPr>
          <a:xfrm>
            <a:off x="2051720" y="1622114"/>
            <a:ext cx="1944216" cy="39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b="1" dirty="0" smtClean="0"/>
              <a:t>ESECUZIONE</a:t>
            </a:r>
            <a:endParaRPr lang="it-IT" sz="1500" b="1" dirty="0"/>
          </a:p>
        </p:txBody>
      </p:sp>
      <p:sp>
        <p:nvSpPr>
          <p:cNvPr id="30" name="Rettangolo arrotondato 29"/>
          <p:cNvSpPr/>
          <p:nvPr/>
        </p:nvSpPr>
        <p:spPr>
          <a:xfrm>
            <a:off x="2063971" y="3224291"/>
            <a:ext cx="1924758" cy="20882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500" dirty="0" smtClean="0"/>
              <a:t>Garanzie di buona esecuzione</a:t>
            </a:r>
          </a:p>
          <a:p>
            <a:pPr algn="ctr"/>
            <a:r>
              <a:rPr lang="it-IT" sz="1500" dirty="0"/>
              <a:t>*</a:t>
            </a:r>
            <a:endParaRPr lang="it-IT" sz="1500" dirty="0" smtClean="0"/>
          </a:p>
          <a:p>
            <a:pPr algn="ctr"/>
            <a:r>
              <a:rPr lang="it-IT" sz="1500" dirty="0" smtClean="0"/>
              <a:t>Direzione lavori</a:t>
            </a:r>
          </a:p>
          <a:p>
            <a:pPr algn="ctr"/>
            <a:r>
              <a:rPr lang="it-IT" sz="1500" dirty="0"/>
              <a:t>*</a:t>
            </a:r>
            <a:endParaRPr lang="it-IT" sz="1500" dirty="0" smtClean="0"/>
          </a:p>
          <a:p>
            <a:pPr algn="ctr"/>
            <a:r>
              <a:rPr lang="it-IT" sz="1500" dirty="0" smtClean="0"/>
              <a:t>Sicurezza</a:t>
            </a:r>
          </a:p>
        </p:txBody>
      </p:sp>
      <p:sp>
        <p:nvSpPr>
          <p:cNvPr id="31" name="Rettangolo arrotondato 30"/>
          <p:cNvSpPr/>
          <p:nvPr/>
        </p:nvSpPr>
        <p:spPr>
          <a:xfrm>
            <a:off x="2063971" y="5672563"/>
            <a:ext cx="194421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300" b="1" i="1" dirty="0" smtClean="0"/>
              <a:t>Performance bond</a:t>
            </a:r>
          </a:p>
          <a:p>
            <a:pPr algn="ctr"/>
            <a:r>
              <a:rPr lang="it-IT" sz="1300" b="1" i="1" dirty="0" smtClean="0"/>
              <a:t>Analisi di solidità</a:t>
            </a:r>
            <a:endParaRPr lang="it-IT" sz="1300" b="1" i="1" dirty="0"/>
          </a:p>
        </p:txBody>
      </p:sp>
      <p:sp>
        <p:nvSpPr>
          <p:cNvPr id="32" name="Parentesi graffa chiusa 31"/>
          <p:cNvSpPr/>
          <p:nvPr/>
        </p:nvSpPr>
        <p:spPr>
          <a:xfrm rot="5400000">
            <a:off x="2899890" y="4491815"/>
            <a:ext cx="237828" cy="1917091"/>
          </a:xfrm>
          <a:prstGeom prst="rightBrace">
            <a:avLst>
              <a:gd name="adj1" fmla="val 22086"/>
              <a:gd name="adj2" fmla="val 50366"/>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sp>
        <p:nvSpPr>
          <p:cNvPr id="28" name="Rettangolo arrotondato 27"/>
          <p:cNvSpPr/>
          <p:nvPr/>
        </p:nvSpPr>
        <p:spPr>
          <a:xfrm>
            <a:off x="5222201" y="2302856"/>
            <a:ext cx="2017990"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300" dirty="0" smtClean="0"/>
              <a:t>Commercialista</a:t>
            </a:r>
            <a:endParaRPr lang="it-IT" sz="1300" dirty="0"/>
          </a:p>
        </p:txBody>
      </p:sp>
      <p:sp>
        <p:nvSpPr>
          <p:cNvPr id="33" name="Rettangolo arrotondato 32"/>
          <p:cNvSpPr/>
          <p:nvPr/>
        </p:nvSpPr>
        <p:spPr>
          <a:xfrm>
            <a:off x="5222201" y="1638778"/>
            <a:ext cx="2015768" cy="3960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1" dirty="0" smtClean="0"/>
              <a:t>CONFORMITÀ</a:t>
            </a:r>
            <a:endParaRPr lang="it-IT" sz="1400" b="1" dirty="0"/>
          </a:p>
        </p:txBody>
      </p:sp>
      <p:sp>
        <p:nvSpPr>
          <p:cNvPr id="34" name="Rettangolo arrotondato 33"/>
          <p:cNvSpPr/>
          <p:nvPr/>
        </p:nvSpPr>
        <p:spPr>
          <a:xfrm>
            <a:off x="5234452" y="3240956"/>
            <a:ext cx="1997786" cy="21071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dirty="0" smtClean="0"/>
              <a:t>Regolarità formale</a:t>
            </a:r>
          </a:p>
          <a:p>
            <a:pPr algn="ctr"/>
            <a:r>
              <a:rPr lang="it-IT" sz="1400" dirty="0" smtClean="0"/>
              <a:t>di tutte le variabili coinvolte: Soggetti</a:t>
            </a:r>
          </a:p>
          <a:p>
            <a:pPr algn="ctr"/>
            <a:r>
              <a:rPr lang="it-IT" sz="1400" dirty="0" smtClean="0"/>
              <a:t>Certificazioni tecniche Risultati acquisiti</a:t>
            </a:r>
          </a:p>
        </p:txBody>
      </p:sp>
      <p:sp>
        <p:nvSpPr>
          <p:cNvPr id="35" name="Rettangolo arrotondato 34"/>
          <p:cNvSpPr/>
          <p:nvPr/>
        </p:nvSpPr>
        <p:spPr>
          <a:xfrm>
            <a:off x="5234451" y="5687021"/>
            <a:ext cx="199933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1" i="1" dirty="0" smtClean="0"/>
              <a:t>Incarico professionale</a:t>
            </a:r>
            <a:endParaRPr lang="it-IT" sz="1400" b="1" i="1" dirty="0"/>
          </a:p>
        </p:txBody>
      </p:sp>
      <p:sp>
        <p:nvSpPr>
          <p:cNvPr id="36" name="Parentesi graffa chiusa 35"/>
          <p:cNvSpPr/>
          <p:nvPr/>
        </p:nvSpPr>
        <p:spPr>
          <a:xfrm rot="5400000">
            <a:off x="6115664" y="4476922"/>
            <a:ext cx="237828" cy="1999334"/>
          </a:xfrm>
          <a:prstGeom prst="rightBrace">
            <a:avLst>
              <a:gd name="adj1" fmla="val 22086"/>
              <a:gd name="adj2" fmla="val 50366"/>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37" name="Freccia a destra 36"/>
          <p:cNvSpPr/>
          <p:nvPr/>
        </p:nvSpPr>
        <p:spPr>
          <a:xfrm>
            <a:off x="4427984" y="3146692"/>
            <a:ext cx="360040" cy="2267740"/>
          </a:xfrm>
          <a:prstGeom prst="rightArrow">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4834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P spid="35" grpId="0" animBg="1"/>
      <p:bldP spid="36" grpId="0" animBg="1"/>
      <p:bldP spid="3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2223</TotalTime>
  <Words>1386</Words>
  <Application>Microsoft Office PowerPoint</Application>
  <PresentationFormat>Presentazione su schermo (4:3)</PresentationFormat>
  <Paragraphs>456</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SUPERBONUS 110%</vt:lpstr>
      <vt:lpstr>OBIETTIVO RAGGIUNTO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nicoletta</dc:creator>
  <cp:lastModifiedBy>Vincenzo Simonazzi</cp:lastModifiedBy>
  <cp:revision>110</cp:revision>
  <cp:lastPrinted>2020-11-27T14:22:27Z</cp:lastPrinted>
  <dcterms:created xsi:type="dcterms:W3CDTF">2020-11-03T15:29:50Z</dcterms:created>
  <dcterms:modified xsi:type="dcterms:W3CDTF">2020-12-01T17:10:17Z</dcterms:modified>
</cp:coreProperties>
</file>