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Lst>
  <p:sldIdLst>
    <p:sldId id="256" r:id="rId2"/>
    <p:sldId id="257" r:id="rId3"/>
    <p:sldId id="258" r:id="rId4"/>
    <p:sldId id="259" r:id="rId5"/>
    <p:sldId id="260" r:id="rId6"/>
    <p:sldId id="261" r:id="rId7"/>
    <p:sldId id="265" r:id="rId8"/>
    <p:sldId id="263" r:id="rId9"/>
    <p:sldId id="264" r:id="rId10"/>
    <p:sldId id="273" r:id="rId11"/>
    <p:sldId id="267" r:id="rId12"/>
    <p:sldId id="268" r:id="rId13"/>
    <p:sldId id="266" r:id="rId14"/>
    <p:sldId id="269" r:id="rId15"/>
    <p:sldId id="270" r:id="rId16"/>
    <p:sldId id="271" r:id="rId17"/>
    <p:sldId id="274" r:id="rId18"/>
    <p:sldId id="272"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90FF01D-26C9-478C-9111-B0F8188840B9}" type="datetimeFigureOut">
              <a:rPr lang="it-IT" smtClean="0"/>
              <a:t>30/11/2020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5E71771-2F43-47A0-B8EB-853819FF8DEF}"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939268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90FF01D-26C9-478C-9111-B0F8188840B9}" type="datetimeFigureOut">
              <a:rPr lang="it-IT" smtClean="0"/>
              <a:t>30/11/2020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292233390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90FF01D-26C9-478C-9111-B0F8188840B9}" type="datetimeFigureOut">
              <a:rPr lang="it-IT" smtClean="0"/>
              <a:t>30/11/2020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262964410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90FF01D-26C9-478C-9111-B0F8188840B9}" type="datetimeFigureOut">
              <a:rPr lang="it-IT" smtClean="0"/>
              <a:t>30/11/2020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111049972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590FF01D-26C9-478C-9111-B0F8188840B9}" type="datetimeFigureOut">
              <a:rPr lang="it-IT" smtClean="0"/>
              <a:t>30/11/2020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5E71771-2F43-47A0-B8EB-853819FF8DEF}"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84549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90FF01D-26C9-478C-9111-B0F8188840B9}" type="datetimeFigureOut">
              <a:rPr lang="it-IT" smtClean="0"/>
              <a:t>30/11/2020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399107543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590FF01D-26C9-478C-9111-B0F8188840B9}" type="datetimeFigureOut">
              <a:rPr lang="it-IT" smtClean="0"/>
              <a:t>30/11/2020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192337768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590FF01D-26C9-478C-9111-B0F8188840B9}" type="datetimeFigureOut">
              <a:rPr lang="it-IT" smtClean="0"/>
              <a:t>30/11/2020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107487655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90FF01D-26C9-478C-9111-B0F8188840B9}" type="datetimeFigureOut">
              <a:rPr lang="it-IT" smtClean="0"/>
              <a:t>30/11/2020</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259507681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90FF01D-26C9-478C-9111-B0F8188840B9}" type="datetimeFigureOut">
              <a:rPr lang="it-IT" smtClean="0"/>
              <a:t>30/11/2020</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5E71771-2F43-47A0-B8EB-853819FF8DEF}" type="slidenum">
              <a:rPr lang="it-IT" smtClean="0"/>
              <a:t>‹N›</a:t>
            </a:fld>
            <a:endParaRPr lang="it-IT"/>
          </a:p>
        </p:txBody>
      </p:sp>
    </p:spTree>
    <p:extLst>
      <p:ext uri="{BB962C8B-B14F-4D97-AF65-F5344CB8AC3E}">
        <p14:creationId xmlns:p14="http://schemas.microsoft.com/office/powerpoint/2010/main" val="299802935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90FF01D-26C9-478C-9111-B0F8188840B9}" type="datetimeFigureOut">
              <a:rPr lang="it-IT" smtClean="0"/>
              <a:t>30/11/2020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5E71771-2F43-47A0-B8EB-853819FF8DEF}" type="slidenum">
              <a:rPr lang="it-IT" smtClean="0"/>
              <a:t>‹N›</a:t>
            </a:fld>
            <a:endParaRPr lang="it-IT"/>
          </a:p>
        </p:txBody>
      </p:sp>
    </p:spTree>
    <p:extLst>
      <p:ext uri="{BB962C8B-B14F-4D97-AF65-F5344CB8AC3E}">
        <p14:creationId xmlns:p14="http://schemas.microsoft.com/office/powerpoint/2010/main" val="376549755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90FF01D-26C9-478C-9111-B0F8188840B9}" type="datetimeFigureOut">
              <a:rPr lang="it-IT" smtClean="0"/>
              <a:t>30/11/2020</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5E71771-2F43-47A0-B8EB-853819FF8DEF}"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905174"/>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l"/>
            <a:r>
              <a:rPr lang="it-IT" sz="2700" b="1" dirty="0">
                <a:latin typeface="Arial" panose="020B0604020202020204" pitchFamily="34" charset="0"/>
                <a:cs typeface="Arial" panose="020B0604020202020204" pitchFamily="34" charset="0"/>
              </a:rPr>
              <a:t>La normativa urbanistico/edilizia di riferimento per le diverse tipologie di interventi alla luce delle novità introdotte dal DL Semplificazione e di quelle di imminente adozione da parte della Regione Emilia Romagna</a:t>
            </a:r>
            <a:r>
              <a:rPr lang="it-IT" dirty="0"/>
              <a:t/>
            </a:r>
            <a:br>
              <a:rPr lang="it-IT" dirty="0"/>
            </a:br>
            <a:endParaRPr lang="it-IT" dirty="0"/>
          </a:p>
        </p:txBody>
      </p:sp>
      <p:sp>
        <p:nvSpPr>
          <p:cNvPr id="3" name="Sottotitolo 2"/>
          <p:cNvSpPr>
            <a:spLocks noGrp="1"/>
          </p:cNvSpPr>
          <p:nvPr>
            <p:ph type="subTitle" idx="1"/>
          </p:nvPr>
        </p:nvSpPr>
        <p:spPr/>
        <p:txBody>
          <a:bodyPr>
            <a:noAutofit/>
          </a:bodyPr>
          <a:lstStyle/>
          <a:p>
            <a:pPr marL="285750" indent="-285750" algn="l">
              <a:buFont typeface="Wingdings" panose="05000000000000000000" pitchFamily="2" charset="2"/>
              <a:buChar char="§"/>
            </a:pPr>
            <a:r>
              <a:rPr lang="it-IT" sz="1800" dirty="0" smtClean="0">
                <a:latin typeface="Arial" panose="020B0604020202020204" pitchFamily="34" charset="0"/>
                <a:cs typeface="Arial" panose="020B0604020202020204" pitchFamily="34" charset="0"/>
              </a:rPr>
              <a:t>Stato legittimo degli immobili</a:t>
            </a:r>
          </a:p>
          <a:p>
            <a:pPr marL="285750" indent="-285750" algn="l">
              <a:buFont typeface="Wingdings" panose="05000000000000000000" pitchFamily="2" charset="2"/>
              <a:buChar char="§"/>
            </a:pPr>
            <a:r>
              <a:rPr lang="it-IT" sz="1800" dirty="0" smtClean="0">
                <a:latin typeface="Arial" panose="020B0604020202020204" pitchFamily="34" charset="0"/>
                <a:cs typeface="Arial" panose="020B0604020202020204" pitchFamily="34" charset="0"/>
              </a:rPr>
              <a:t>Cappotto</a:t>
            </a:r>
          </a:p>
          <a:p>
            <a:pPr marL="285750" indent="-285750" algn="l">
              <a:buFont typeface="Wingdings" panose="05000000000000000000" pitchFamily="2" charset="2"/>
              <a:buChar char="§"/>
            </a:pPr>
            <a:r>
              <a:rPr lang="it-IT" sz="1800" dirty="0" smtClean="0">
                <a:latin typeface="Arial" panose="020B0604020202020204" pitchFamily="34" charset="0"/>
                <a:cs typeface="Arial" panose="020B0604020202020204" pitchFamily="34" charset="0"/>
              </a:rPr>
              <a:t>Ristrutturazione</a:t>
            </a: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583581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lstStyle/>
          <a:p>
            <a:pPr algn="just">
              <a:buFont typeface="Wingdings" panose="05000000000000000000" pitchFamily="2" charset="2"/>
              <a:buChar char="§"/>
            </a:pPr>
            <a:r>
              <a:rPr lang="it-IT" dirty="0">
                <a:latin typeface="Arial" panose="020B0604020202020204" pitchFamily="34" charset="0"/>
                <a:cs typeface="Arial" panose="020B0604020202020204" pitchFamily="34" charset="0"/>
              </a:rPr>
              <a:t>Caso D: edificio in centro storico soggetto a ristrutturazione:</a:t>
            </a:r>
          </a:p>
          <a:p>
            <a:pPr lvl="1" algn="just">
              <a:buFont typeface="Arial" panose="020B0604020202020204" pitchFamily="34" charset="0"/>
              <a:buChar char="•"/>
            </a:pPr>
            <a:r>
              <a:rPr lang="it-IT" dirty="0">
                <a:latin typeface="Arial" panose="020B0604020202020204" pitchFamily="34" charset="0"/>
                <a:cs typeface="Arial" panose="020B0604020202020204" pitchFamily="34" charset="0"/>
              </a:rPr>
              <a:t>cappotto non vietato a priori </a:t>
            </a:r>
          </a:p>
          <a:p>
            <a:pPr lvl="1" algn="just">
              <a:buFont typeface="Arial" panose="020B0604020202020204" pitchFamily="34" charset="0"/>
              <a:buChar char="•"/>
            </a:pPr>
            <a:r>
              <a:rPr lang="it-IT" dirty="0">
                <a:latin typeface="Arial" panose="020B0604020202020204" pitchFamily="34" charset="0"/>
                <a:cs typeface="Arial" panose="020B0604020202020204" pitchFamily="34" charset="0"/>
              </a:rPr>
              <a:t>rispetto delle indicazioni generali di tutela del centro storico</a:t>
            </a:r>
          </a:p>
          <a:p>
            <a:pPr lvl="1" algn="just">
              <a:buFont typeface="Arial" panose="020B0604020202020204" pitchFamily="34" charset="0"/>
              <a:buChar char="•"/>
            </a:pPr>
            <a:r>
              <a:rPr lang="it-IT" dirty="0">
                <a:latin typeface="Arial" panose="020B0604020202020204" pitchFamily="34" charset="0"/>
                <a:cs typeface="Arial" panose="020B0604020202020204" pitchFamily="34" charset="0"/>
              </a:rPr>
              <a:t>non ammesso se edificio in cortina e/o su suolo pubblico, fatto salvo caso di proiezione su suolo pubblico</a:t>
            </a:r>
          </a:p>
          <a:p>
            <a:pPr algn="just">
              <a:buFont typeface="Wingdings" panose="05000000000000000000" pitchFamily="2" charset="2"/>
              <a:buChar char="§"/>
            </a:pPr>
            <a:endParaRPr lang="it-IT" dirty="0">
              <a:latin typeface="Arial" panose="020B0604020202020204" pitchFamily="34" charset="0"/>
              <a:cs typeface="Arial" panose="020B0604020202020204" pitchFamily="34" charset="0"/>
            </a:endParaRPr>
          </a:p>
          <a:p>
            <a:pPr marL="36900" indent="0" algn="just">
              <a:buNone/>
            </a:pPr>
            <a:r>
              <a:rPr lang="it-IT" dirty="0" smtClean="0">
                <a:latin typeface="Arial" panose="020B0604020202020204" pitchFamily="34" charset="0"/>
                <a:cs typeface="Arial" panose="020B0604020202020204" pitchFamily="34" charset="0"/>
              </a:rPr>
              <a:t>Caso E: edificio </a:t>
            </a:r>
            <a:r>
              <a:rPr lang="it-IT" dirty="0">
                <a:latin typeface="Arial" panose="020B0604020202020204" pitchFamily="34" charset="0"/>
                <a:cs typeface="Arial" panose="020B0604020202020204" pitchFamily="34" charset="0"/>
              </a:rPr>
              <a:t>di valore architettonico-ambientale e storico testimoniale:</a:t>
            </a:r>
          </a:p>
          <a:p>
            <a:pPr lvl="1" algn="just">
              <a:buFont typeface="Arial" panose="020B0604020202020204" pitchFamily="34" charset="0"/>
              <a:buChar char="•"/>
            </a:pPr>
            <a:r>
              <a:rPr lang="it-IT" dirty="0">
                <a:latin typeface="Arial" panose="020B0604020202020204" pitchFamily="34" charset="0"/>
                <a:cs typeface="Arial" panose="020B0604020202020204" pitchFamily="34" charset="0"/>
              </a:rPr>
              <a:t>cappotto non vietato a priori</a:t>
            </a:r>
          </a:p>
          <a:p>
            <a:pPr lvl="1" algn="just">
              <a:buFont typeface="Arial" panose="020B0604020202020204" pitchFamily="34" charset="0"/>
              <a:buChar char="•"/>
            </a:pPr>
            <a:r>
              <a:rPr lang="it-IT" dirty="0">
                <a:latin typeface="Arial" panose="020B0604020202020204" pitchFamily="34" charset="0"/>
                <a:cs typeface="Arial" panose="020B0604020202020204" pitchFamily="34" charset="0"/>
              </a:rPr>
              <a:t>vanno preservati gli elementi di cui all’art. 2 parte II dell’allegato A3</a:t>
            </a:r>
          </a:p>
          <a:p>
            <a:pPr lvl="1" algn="just">
              <a:buFont typeface="Arial" panose="020B0604020202020204" pitchFamily="34" charset="0"/>
              <a:buChar char="•"/>
            </a:pPr>
            <a:r>
              <a:rPr lang="it-IT" dirty="0">
                <a:latin typeface="Arial" panose="020B0604020202020204" pitchFamily="34" charset="0"/>
                <a:cs typeface="Arial" panose="020B0604020202020204" pitchFamily="34" charset="0"/>
              </a:rPr>
              <a:t>acquisizione del parere della </a:t>
            </a:r>
            <a:r>
              <a:rPr lang="it-IT" dirty="0" smtClean="0">
                <a:latin typeface="Arial" panose="020B0604020202020204" pitchFamily="34" charset="0"/>
                <a:cs typeface="Arial" panose="020B0604020202020204" pitchFamily="34" charset="0"/>
              </a:rPr>
              <a:t>CQAP</a:t>
            </a:r>
          </a:p>
          <a:p>
            <a:pPr lvl="1" algn="just">
              <a:buFont typeface="Arial" panose="020B0604020202020204" pitchFamily="34" charset="0"/>
              <a:buChar char="•"/>
            </a:pPr>
            <a:r>
              <a:rPr lang="it-IT" dirty="0">
                <a:latin typeface="Arial" panose="020B0604020202020204" pitchFamily="34" charset="0"/>
                <a:cs typeface="Arial" panose="020B0604020202020204" pitchFamily="34" charset="0"/>
              </a:rPr>
              <a:t>a</a:t>
            </a:r>
            <a:r>
              <a:rPr lang="it-IT" dirty="0" smtClean="0">
                <a:latin typeface="Arial" panose="020B0604020202020204" pitchFamily="34" charset="0"/>
                <a:cs typeface="Arial" panose="020B0604020202020204" pitchFamily="34" charset="0"/>
              </a:rPr>
              <a:t>ttenzione all’unitarietà dell’intervento</a:t>
            </a:r>
            <a:endParaRPr lang="it-IT"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2454094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marL="36900" indent="0" algn="just">
              <a:buNone/>
            </a:pPr>
            <a:r>
              <a:rPr lang="it-IT" b="1" dirty="0">
                <a:latin typeface="Arial" panose="020B0604020202020204" pitchFamily="34" charset="0"/>
                <a:cs typeface="Arial" panose="020B0604020202020204" pitchFamily="34" charset="0"/>
              </a:rPr>
              <a:t>ALLEGATO A3 - Disciplinare tecnico per la conservazione e il recupero dell’edilizia rurale storica e degli interventi in ambito </a:t>
            </a:r>
            <a:r>
              <a:rPr lang="it-IT" b="1" dirty="0" smtClean="0">
                <a:latin typeface="Arial" panose="020B0604020202020204" pitchFamily="34" charset="0"/>
                <a:cs typeface="Arial" panose="020B0604020202020204" pitchFamily="34" charset="0"/>
              </a:rPr>
              <a:t>agricolo</a:t>
            </a:r>
            <a:endParaRPr lang="it-IT" dirty="0" smtClean="0">
              <a:latin typeface="Arial" panose="020B0604020202020204" pitchFamily="34" charset="0"/>
              <a:cs typeface="Arial" panose="020B0604020202020204" pitchFamily="34" charset="0"/>
            </a:endParaRPr>
          </a:p>
          <a:p>
            <a:pPr marL="36900" indent="0" algn="just">
              <a:buNone/>
            </a:pPr>
            <a:r>
              <a:rPr lang="it-IT" dirty="0" smtClean="0">
                <a:latin typeface="Arial" panose="020B0604020202020204" pitchFamily="34" charset="0"/>
                <a:cs typeface="Arial" panose="020B0604020202020204" pitchFamily="34" charset="0"/>
              </a:rPr>
              <a:t>Art. 2 – Caratteri morfologici e architettonici da salvaguardare</a:t>
            </a:r>
          </a:p>
          <a:p>
            <a:pPr marL="414000" lvl="1" indent="0" algn="just">
              <a:buNone/>
            </a:pPr>
            <a:r>
              <a:rPr lang="it-IT" dirty="0" smtClean="0">
                <a:latin typeface="Arial" panose="020B0604020202020204" pitchFamily="34" charset="0"/>
                <a:cs typeface="Arial" panose="020B0604020202020204" pitchFamily="34" charset="0"/>
              </a:rPr>
              <a:t>3. Dal punto di vista architettonico e costruttivo sono da conservare:</a:t>
            </a:r>
          </a:p>
          <a:p>
            <a:pPr marL="414000" lvl="1" indent="0" algn="just">
              <a:buNone/>
            </a:pPr>
            <a:r>
              <a:rPr lang="it-IT" dirty="0">
                <a:latin typeface="Arial" panose="020B0604020202020204" pitchFamily="34" charset="0"/>
                <a:cs typeface="Arial" panose="020B0604020202020204" pitchFamily="34" charset="0"/>
              </a:rPr>
              <a:t>a</a:t>
            </a:r>
            <a:r>
              <a:rPr lang="it-IT" dirty="0" smtClean="0">
                <a:latin typeface="Arial" panose="020B0604020202020204" pitchFamily="34" charset="0"/>
                <a:cs typeface="Arial" panose="020B0604020202020204" pitchFamily="34" charset="0"/>
              </a:rPr>
              <a:t>) i materiali originari, o comunque tradizionali, con particolare attenzione alle coperture e alle murature faccia vista;</a:t>
            </a:r>
          </a:p>
          <a:p>
            <a:pPr marL="414000" lvl="1" indent="0" algn="just">
              <a:buNone/>
            </a:pPr>
            <a:r>
              <a:rPr lang="it-IT" dirty="0">
                <a:latin typeface="Arial" panose="020B0604020202020204" pitchFamily="34" charset="0"/>
                <a:cs typeface="Arial" panose="020B0604020202020204" pitchFamily="34" charset="0"/>
              </a:rPr>
              <a:t>e</a:t>
            </a:r>
            <a:r>
              <a:rPr lang="it-IT" dirty="0" smtClean="0">
                <a:latin typeface="Arial" panose="020B0604020202020204" pitchFamily="34" charset="0"/>
                <a:cs typeface="Arial" panose="020B0604020202020204" pitchFamily="34" charset="0"/>
              </a:rPr>
              <a:t>) tutti gli elementi decorativi e gli elementi architettonici di pregio (</a:t>
            </a:r>
            <a:r>
              <a:rPr lang="it-IT" dirty="0" err="1" smtClean="0">
                <a:latin typeface="Arial" panose="020B0604020202020204" pitchFamily="34" charset="0"/>
                <a:cs typeface="Arial" panose="020B0604020202020204" pitchFamily="34" charset="0"/>
              </a:rPr>
              <a:t>sovraporte</a:t>
            </a:r>
            <a:r>
              <a:rPr lang="it-IT" dirty="0" smtClean="0">
                <a:latin typeface="Arial" panose="020B0604020202020204" pitchFamily="34" charset="0"/>
                <a:cs typeface="Arial" panose="020B0604020202020204" pitchFamily="34" charset="0"/>
              </a:rPr>
              <a:t>, davanzali in pietra…)</a:t>
            </a:r>
          </a:p>
          <a:p>
            <a:pPr marL="36900" indent="0" algn="just">
              <a:buNone/>
            </a:pPr>
            <a:r>
              <a:rPr lang="it-IT" dirty="0" smtClean="0">
                <a:latin typeface="Arial" panose="020B0604020202020204" pitchFamily="34" charset="0"/>
                <a:cs typeface="Arial" panose="020B0604020202020204" pitchFamily="34" charset="0"/>
              </a:rPr>
              <a:t>Art. 6 – Strutture di copertura</a:t>
            </a:r>
          </a:p>
          <a:p>
            <a:pPr marL="414000" lvl="1" indent="0" algn="just">
              <a:buNone/>
            </a:pPr>
            <a:r>
              <a:rPr lang="it-IT" dirty="0" smtClean="0">
                <a:latin typeface="Arial" panose="020B0604020202020204" pitchFamily="34" charset="0"/>
                <a:cs typeface="Arial" panose="020B0604020202020204" pitchFamily="34" charset="0"/>
              </a:rPr>
              <a:t>2. Per il sistema di copertura è vincolante il manto in coppi di laterizio, la pendenza originaria delle falde, […] con limitate possibilità di variazione delle quote delle linee di gronda e di colmo per esigenze di risparmio energetico.</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63238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85000" lnSpcReduction="20000"/>
          </a:bodyPr>
          <a:lstStyle/>
          <a:p>
            <a:pPr marL="36900" indent="0" algn="just">
              <a:buNone/>
            </a:pPr>
            <a:r>
              <a:rPr lang="it-IT" dirty="0" smtClean="0">
                <a:effectLst/>
                <a:latin typeface="Arial" panose="020B0604020202020204" pitchFamily="34" charset="0"/>
                <a:cs typeface="Arial" panose="020B0604020202020204" pitchFamily="34" charset="0"/>
              </a:rPr>
              <a:t>- Titolo </a:t>
            </a:r>
            <a:r>
              <a:rPr lang="it-IT" dirty="0">
                <a:effectLst/>
                <a:latin typeface="Arial" panose="020B0604020202020204" pitchFamily="34" charset="0"/>
                <a:cs typeface="Arial" panose="020B0604020202020204" pitchFamily="34" charset="0"/>
              </a:rPr>
              <a:t>edilizio: solo cappotto </a:t>
            </a:r>
            <a:r>
              <a:rPr lang="it-IT" dirty="0" smtClean="0">
                <a:effectLst/>
                <a:latin typeface="Arial" panose="020B0604020202020204" pitchFamily="34" charset="0"/>
                <a:cs typeface="Arial" panose="020B0604020202020204" pitchFamily="34" charset="0"/>
              </a:rPr>
              <a:t>         </a:t>
            </a:r>
            <a:r>
              <a:rPr lang="it-IT" dirty="0" smtClean="0">
                <a:effectLst/>
                <a:latin typeface="Arial" panose="020B0604020202020204" pitchFamily="34" charset="0"/>
                <a:cs typeface="Arial" panose="020B0604020202020204" pitchFamily="34" charset="0"/>
              </a:rPr>
              <a:t> manutenzione straordinaria           CILA</a:t>
            </a:r>
            <a:endParaRPr lang="it-IT" dirty="0" smtClean="0">
              <a:effectLst/>
              <a:latin typeface="Arial" panose="020B0604020202020204" pitchFamily="34" charset="0"/>
              <a:cs typeface="Arial" panose="020B0604020202020204" pitchFamily="34" charset="0"/>
            </a:endParaRPr>
          </a:p>
          <a:p>
            <a:pPr marL="36900" indent="0" algn="just">
              <a:buNone/>
            </a:pPr>
            <a:endParaRPr lang="it-IT" dirty="0" smtClean="0">
              <a:effectLst/>
              <a:latin typeface="Arial" panose="020B0604020202020204" pitchFamily="34" charset="0"/>
              <a:cs typeface="Arial" panose="020B0604020202020204" pitchFamily="34" charset="0"/>
            </a:endParaRPr>
          </a:p>
          <a:p>
            <a:pPr marL="36900" indent="0" algn="just">
              <a:buNone/>
            </a:pPr>
            <a:r>
              <a:rPr lang="it-IT" dirty="0" smtClean="0">
                <a:effectLst/>
                <a:latin typeface="Arial" panose="020B0604020202020204" pitchFamily="34" charset="0"/>
                <a:cs typeface="Arial" panose="020B0604020202020204" pitchFamily="34" charset="0"/>
              </a:rPr>
              <a:t>- Cappotto </a:t>
            </a:r>
            <a:r>
              <a:rPr lang="it-IT" dirty="0">
                <a:effectLst/>
                <a:latin typeface="Arial" panose="020B0604020202020204" pitchFamily="34" charset="0"/>
                <a:cs typeface="Arial" panose="020B0604020202020204" pitchFamily="34" charset="0"/>
              </a:rPr>
              <a:t>che </a:t>
            </a:r>
            <a:r>
              <a:rPr lang="it-IT" dirty="0" smtClean="0">
                <a:effectLst/>
                <a:latin typeface="Arial" panose="020B0604020202020204" pitchFamily="34" charset="0"/>
                <a:cs typeface="Arial" panose="020B0604020202020204" pitchFamily="34" charset="0"/>
              </a:rPr>
              <a:t>risvolta sulle spalle della finestra</a:t>
            </a:r>
            <a:r>
              <a:rPr lang="it-IT" dirty="0" smtClean="0">
                <a:effectLst/>
                <a:latin typeface="Arial" panose="020B0604020202020204" pitchFamily="34" charset="0"/>
                <a:cs typeface="Arial" panose="020B0604020202020204" pitchFamily="34" charset="0"/>
              </a:rPr>
              <a:t>: </a:t>
            </a:r>
            <a:endParaRPr lang="it-IT" dirty="0" smtClean="0">
              <a:effectLst/>
              <a:latin typeface="Arial" panose="020B0604020202020204" pitchFamily="34" charset="0"/>
              <a:cs typeface="Arial" panose="020B0604020202020204" pitchFamily="34" charset="0"/>
            </a:endParaRPr>
          </a:p>
          <a:p>
            <a:pPr marL="36900" indent="0" algn="just">
              <a:buNone/>
            </a:pPr>
            <a:r>
              <a:rPr lang="it-IT" dirty="0" smtClean="0">
                <a:effectLst/>
                <a:latin typeface="Arial" panose="020B0604020202020204" pitchFamily="34" charset="0"/>
                <a:cs typeface="Arial" panose="020B0604020202020204" pitchFamily="34" charset="0"/>
              </a:rPr>
              <a:t>          riduce </a:t>
            </a:r>
            <a:r>
              <a:rPr lang="it-IT" dirty="0">
                <a:effectLst/>
                <a:latin typeface="Arial" panose="020B0604020202020204" pitchFamily="34" charset="0"/>
                <a:cs typeface="Arial" panose="020B0604020202020204" pitchFamily="34" charset="0"/>
              </a:rPr>
              <a:t>l’ampiezza </a:t>
            </a:r>
            <a:r>
              <a:rPr lang="it-IT" dirty="0" smtClean="0">
                <a:effectLst/>
                <a:latin typeface="Arial" panose="020B0604020202020204" pitchFamily="34" charset="0"/>
                <a:cs typeface="Arial" panose="020B0604020202020204" pitchFamily="34" charset="0"/>
              </a:rPr>
              <a:t>della bucatura          modifica </a:t>
            </a:r>
            <a:r>
              <a:rPr lang="it-IT" dirty="0">
                <a:effectLst/>
                <a:latin typeface="Arial" panose="020B0604020202020204" pitchFamily="34" charset="0"/>
                <a:cs typeface="Arial" panose="020B0604020202020204" pitchFamily="34" charset="0"/>
              </a:rPr>
              <a:t>prospettica </a:t>
            </a:r>
            <a:r>
              <a:rPr lang="it-IT" dirty="0" smtClean="0">
                <a:effectLst/>
                <a:latin typeface="Arial" panose="020B0604020202020204" pitchFamily="34" charset="0"/>
                <a:cs typeface="Arial" panose="020B0604020202020204" pitchFamily="34" charset="0"/>
              </a:rPr>
              <a:t>        verifica </a:t>
            </a:r>
            <a:r>
              <a:rPr lang="it-IT" dirty="0">
                <a:effectLst/>
                <a:latin typeface="Arial" panose="020B0604020202020204" pitchFamily="34" charset="0"/>
                <a:cs typeface="Arial" panose="020B0604020202020204" pitchFamily="34" charset="0"/>
              </a:rPr>
              <a:t>rispetto rapporti </a:t>
            </a:r>
            <a:r>
              <a:rPr lang="it-IT" dirty="0" err="1" smtClean="0">
                <a:effectLst/>
                <a:latin typeface="Arial" panose="020B0604020202020204" pitchFamily="34" charset="0"/>
                <a:cs typeface="Arial" panose="020B0604020202020204" pitchFamily="34" charset="0"/>
              </a:rPr>
              <a:t>aeroilluminanti</a:t>
            </a:r>
            <a:r>
              <a:rPr lang="it-IT" dirty="0" smtClean="0">
                <a:effectLst/>
                <a:latin typeface="Arial" panose="020B0604020202020204" pitchFamily="34" charset="0"/>
                <a:cs typeface="Arial" panose="020B0604020202020204" pitchFamily="34" charset="0"/>
              </a:rPr>
              <a:t>   </a:t>
            </a:r>
            <a:r>
              <a:rPr lang="it-IT" dirty="0" smtClean="0">
                <a:effectLst/>
                <a:latin typeface="Arial" panose="020B0604020202020204" pitchFamily="34" charset="0"/>
                <a:cs typeface="Arial" panose="020B0604020202020204" pitchFamily="34" charset="0"/>
              </a:rPr>
              <a:t>      ristrutturazione          SCIA onerosa                        </a:t>
            </a:r>
            <a:r>
              <a:rPr lang="it-IT" dirty="0" smtClean="0">
                <a:effectLst/>
                <a:latin typeface="Arial" panose="020B0604020202020204" pitchFamily="34" charset="0"/>
                <a:cs typeface="Arial" panose="020B0604020202020204" pitchFamily="34" charset="0"/>
              </a:rPr>
              <a:t> </a:t>
            </a:r>
          </a:p>
          <a:p>
            <a:pPr marL="36900" indent="0" algn="just">
              <a:buNone/>
            </a:pPr>
            <a:r>
              <a:rPr lang="it-IT" dirty="0" smtClean="0">
                <a:effectLst/>
                <a:latin typeface="Arial" panose="020B0604020202020204" pitchFamily="34" charset="0"/>
                <a:cs typeface="Arial" panose="020B0604020202020204" pitchFamily="34" charset="0"/>
              </a:rPr>
              <a:t>- Su edifici </a:t>
            </a:r>
            <a:r>
              <a:rPr lang="it-IT" dirty="0" smtClean="0">
                <a:effectLst/>
                <a:latin typeface="Arial" panose="020B0604020202020204" pitchFamily="34" charset="0"/>
                <a:cs typeface="Arial" panose="020B0604020202020204" pitchFamily="34" charset="0"/>
              </a:rPr>
              <a:t>in area soggetta a vincolo paesaggistico: autorizzazione paesaggistica semplificata </a:t>
            </a:r>
            <a:r>
              <a:rPr lang="it-IT" dirty="0">
                <a:effectLst/>
                <a:latin typeface="Arial" panose="020B0604020202020204" pitchFamily="34" charset="0"/>
                <a:cs typeface="Arial" panose="020B0604020202020204" pitchFamily="34" charset="0"/>
              </a:rPr>
              <a:t>(no esclusione vedi Circ. </a:t>
            </a:r>
            <a:r>
              <a:rPr lang="it-IT" dirty="0" err="1">
                <a:effectLst/>
                <a:latin typeface="Arial" panose="020B0604020202020204" pitchFamily="34" charset="0"/>
                <a:cs typeface="Arial" panose="020B0604020202020204" pitchFamily="34" charset="0"/>
              </a:rPr>
              <a:t>Mibac</a:t>
            </a:r>
            <a:r>
              <a:rPr lang="it-IT" dirty="0">
                <a:effectLst/>
                <a:latin typeface="Arial" panose="020B0604020202020204" pitchFamily="34" charset="0"/>
                <a:cs typeface="Arial" panose="020B0604020202020204" pitchFamily="34" charset="0"/>
              </a:rPr>
              <a:t> 42 </a:t>
            </a:r>
            <a:r>
              <a:rPr lang="it-IT" dirty="0" smtClean="0">
                <a:effectLst/>
                <a:latin typeface="Arial" panose="020B0604020202020204" pitchFamily="34" charset="0"/>
                <a:cs typeface="Arial" panose="020B0604020202020204" pitchFamily="34" charset="0"/>
              </a:rPr>
              <a:t>del 21/07/17</a:t>
            </a:r>
            <a:r>
              <a:rPr lang="it-IT" dirty="0">
                <a:effectLst/>
                <a:latin typeface="Arial" panose="020B0604020202020204" pitchFamily="34" charset="0"/>
                <a:cs typeface="Arial" panose="020B0604020202020204" pitchFamily="34" charset="0"/>
              </a:rPr>
              <a:t>)</a:t>
            </a:r>
          </a:p>
          <a:p>
            <a:pPr marL="36900" indent="0" algn="just">
              <a:buNone/>
            </a:pPr>
            <a:r>
              <a:rPr lang="it-IT" dirty="0">
                <a:effectLst/>
                <a:latin typeface="Arial" panose="020B0604020202020204" pitchFamily="34" charset="0"/>
                <a:cs typeface="Arial" panose="020B0604020202020204" pitchFamily="34" charset="0"/>
              </a:rPr>
              <a:t> </a:t>
            </a:r>
          </a:p>
          <a:p>
            <a:pPr marL="36900" indent="0" algn="just">
              <a:buNone/>
            </a:pPr>
            <a:r>
              <a:rPr lang="it-IT" dirty="0" smtClean="0">
                <a:effectLst/>
                <a:latin typeface="Arial" panose="020B0604020202020204" pitchFamily="34" charset="0"/>
                <a:cs typeface="Arial" panose="020B0604020202020204" pitchFamily="34" charset="0"/>
              </a:rPr>
              <a:t>- Titolo </a:t>
            </a:r>
            <a:r>
              <a:rPr lang="it-IT" dirty="0" smtClean="0">
                <a:effectLst/>
                <a:latin typeface="Arial" panose="020B0604020202020204" pitchFamily="34" charset="0"/>
                <a:cs typeface="Arial" panose="020B0604020202020204" pitchFamily="34" charset="0"/>
              </a:rPr>
              <a:t>edilizio: cappotto </a:t>
            </a:r>
            <a:r>
              <a:rPr lang="it-IT" dirty="0">
                <a:effectLst/>
                <a:latin typeface="Arial" panose="020B0604020202020204" pitchFamily="34" charset="0"/>
                <a:cs typeface="Arial" panose="020B0604020202020204" pitchFamily="34" charset="0"/>
              </a:rPr>
              <a:t>insieme ad altri interventi </a:t>
            </a:r>
            <a:r>
              <a:rPr lang="it-IT" dirty="0" smtClean="0">
                <a:effectLst/>
                <a:latin typeface="Arial" panose="020B0604020202020204" pitchFamily="34" charset="0"/>
                <a:cs typeface="Arial" panose="020B0604020202020204" pitchFamily="34" charset="0"/>
              </a:rPr>
              <a:t>       </a:t>
            </a:r>
            <a:r>
              <a:rPr lang="it-IT" dirty="0" smtClean="0">
                <a:effectLst/>
                <a:latin typeface="Arial" panose="020B0604020202020204" pitchFamily="34" charset="0"/>
                <a:cs typeface="Arial" panose="020B0604020202020204" pitchFamily="34" charset="0"/>
              </a:rPr>
              <a:t> manutenzione straordinaria/ristrutturazione               si </a:t>
            </a:r>
            <a:r>
              <a:rPr lang="it-IT" dirty="0">
                <a:effectLst/>
                <a:latin typeface="Arial" panose="020B0604020202020204" pitchFamily="34" charset="0"/>
                <a:cs typeface="Arial" panose="020B0604020202020204" pitchFamily="34" charset="0"/>
              </a:rPr>
              <a:t>guarda l’unitarietà </a:t>
            </a:r>
            <a:r>
              <a:rPr lang="it-IT" dirty="0" smtClean="0">
                <a:effectLst/>
                <a:latin typeface="Arial" panose="020B0604020202020204" pitchFamily="34" charset="0"/>
                <a:cs typeface="Arial" panose="020B0604020202020204" pitchFamily="34" charset="0"/>
              </a:rPr>
              <a:t>dell’intervento          CILA/SCIA</a:t>
            </a:r>
            <a:endParaRPr lang="it-IT" dirty="0" smtClean="0">
              <a:effectLst/>
              <a:latin typeface="Arial" panose="020B0604020202020204" pitchFamily="34" charset="0"/>
              <a:cs typeface="Arial" panose="020B0604020202020204" pitchFamily="34" charset="0"/>
            </a:endParaRPr>
          </a:p>
          <a:p>
            <a:pPr marL="36900" indent="0" algn="just">
              <a:buNone/>
            </a:pPr>
            <a:endParaRPr lang="it-IT" dirty="0" smtClean="0">
              <a:effectLst/>
              <a:latin typeface="Arial" panose="020B0604020202020204" pitchFamily="34" charset="0"/>
              <a:cs typeface="Arial" panose="020B0604020202020204" pitchFamily="34" charset="0"/>
            </a:endParaRPr>
          </a:p>
          <a:p>
            <a:pPr marL="36900" indent="0" algn="just">
              <a:buNone/>
            </a:pPr>
            <a:r>
              <a:rPr lang="it-IT" dirty="0" smtClean="0">
                <a:effectLst/>
                <a:latin typeface="Arial" panose="020B0604020202020204" pitchFamily="34" charset="0"/>
                <a:cs typeface="Arial" panose="020B0604020202020204" pitchFamily="34" charset="0"/>
              </a:rPr>
              <a:t>- Coibentazione </a:t>
            </a:r>
            <a:r>
              <a:rPr lang="it-IT" dirty="0" smtClean="0">
                <a:effectLst/>
                <a:latin typeface="Arial" panose="020B0604020202020204" pitchFamily="34" charset="0"/>
                <a:cs typeface="Arial" panose="020B0604020202020204" pitchFamily="34" charset="0"/>
              </a:rPr>
              <a:t>interna: ammessa nel rispetto dei requisiti igienico sanitari e dei requisiti dimensionali minimi, fatto salvo quanto previsto dalla DGR 1715/16 art. 5 comma </a:t>
            </a:r>
            <a:r>
              <a:rPr lang="it-IT" dirty="0" smtClean="0">
                <a:effectLst/>
                <a:latin typeface="Arial" panose="020B0604020202020204" pitchFamily="34" charset="0"/>
                <a:cs typeface="Arial" panose="020B0604020202020204" pitchFamily="34" charset="0"/>
              </a:rPr>
              <a:t>6 per edifici esistenti</a:t>
            </a:r>
            <a:endParaRPr lang="it-IT" dirty="0" smtClean="0">
              <a:effectLst/>
              <a:latin typeface="Arial" panose="020B0604020202020204" pitchFamily="34" charset="0"/>
              <a:cs typeface="Arial" panose="020B0604020202020204" pitchFamily="34" charset="0"/>
            </a:endParaRPr>
          </a:p>
          <a:p>
            <a:pPr marL="36900" indent="0" algn="just">
              <a:buNone/>
            </a:pPr>
            <a:endParaRPr lang="it-IT" dirty="0" smtClean="0">
              <a:effectLst/>
              <a:latin typeface="Arial" panose="020B0604020202020204" pitchFamily="34" charset="0"/>
              <a:cs typeface="Arial" panose="020B0604020202020204" pitchFamily="34" charset="0"/>
            </a:endParaRPr>
          </a:p>
          <a:p>
            <a:endParaRPr lang="it-IT" dirty="0"/>
          </a:p>
        </p:txBody>
      </p:sp>
      <p:sp>
        <p:nvSpPr>
          <p:cNvPr id="4" name="Freccia a destra 3"/>
          <p:cNvSpPr/>
          <p:nvPr/>
        </p:nvSpPr>
        <p:spPr>
          <a:xfrm>
            <a:off x="4036421" y="1870893"/>
            <a:ext cx="400594" cy="20900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t-IT"/>
          </a:p>
        </p:txBody>
      </p:sp>
      <p:pic>
        <p:nvPicPr>
          <p:cNvPr id="9" name="Immagine 8"/>
          <p:cNvPicPr>
            <a:picLocks noChangeAspect="1"/>
          </p:cNvPicPr>
          <p:nvPr/>
        </p:nvPicPr>
        <p:blipFill>
          <a:blip r:embed="rId2"/>
          <a:stretch>
            <a:fillRect/>
          </a:stretch>
        </p:blipFill>
        <p:spPr>
          <a:xfrm>
            <a:off x="7369590" y="1817748"/>
            <a:ext cx="426757" cy="262151"/>
          </a:xfrm>
          <a:prstGeom prst="rect">
            <a:avLst/>
          </a:prstGeom>
        </p:spPr>
      </p:pic>
      <p:pic>
        <p:nvPicPr>
          <p:cNvPr id="12" name="Immagine 11"/>
          <p:cNvPicPr>
            <a:picLocks noChangeAspect="1"/>
          </p:cNvPicPr>
          <p:nvPr/>
        </p:nvPicPr>
        <p:blipFill>
          <a:blip r:embed="rId2"/>
          <a:stretch>
            <a:fillRect/>
          </a:stretch>
        </p:blipFill>
        <p:spPr>
          <a:xfrm>
            <a:off x="1240952" y="2879913"/>
            <a:ext cx="426757" cy="262151"/>
          </a:xfrm>
          <a:prstGeom prst="rect">
            <a:avLst/>
          </a:prstGeom>
        </p:spPr>
      </p:pic>
      <p:pic>
        <p:nvPicPr>
          <p:cNvPr id="13" name="Immagine 12"/>
          <p:cNvPicPr>
            <a:picLocks noChangeAspect="1"/>
          </p:cNvPicPr>
          <p:nvPr/>
        </p:nvPicPr>
        <p:blipFill>
          <a:blip r:embed="rId2"/>
          <a:stretch>
            <a:fillRect/>
          </a:stretch>
        </p:blipFill>
        <p:spPr>
          <a:xfrm>
            <a:off x="5273021" y="2879913"/>
            <a:ext cx="426757" cy="262151"/>
          </a:xfrm>
          <a:prstGeom prst="rect">
            <a:avLst/>
          </a:prstGeom>
        </p:spPr>
      </p:pic>
      <p:pic>
        <p:nvPicPr>
          <p:cNvPr id="14" name="Immagine 13"/>
          <p:cNvPicPr>
            <a:picLocks noChangeAspect="1"/>
          </p:cNvPicPr>
          <p:nvPr/>
        </p:nvPicPr>
        <p:blipFill>
          <a:blip r:embed="rId2"/>
          <a:stretch>
            <a:fillRect/>
          </a:stretch>
        </p:blipFill>
        <p:spPr>
          <a:xfrm>
            <a:off x="8214350" y="2879913"/>
            <a:ext cx="426757" cy="262151"/>
          </a:xfrm>
          <a:prstGeom prst="rect">
            <a:avLst/>
          </a:prstGeom>
        </p:spPr>
      </p:pic>
      <p:pic>
        <p:nvPicPr>
          <p:cNvPr id="15" name="Immagine 14"/>
          <p:cNvPicPr>
            <a:picLocks noChangeAspect="1"/>
          </p:cNvPicPr>
          <p:nvPr/>
        </p:nvPicPr>
        <p:blipFill>
          <a:blip r:embed="rId2"/>
          <a:stretch>
            <a:fillRect/>
          </a:stretch>
        </p:blipFill>
        <p:spPr>
          <a:xfrm>
            <a:off x="2616907" y="3080209"/>
            <a:ext cx="426757" cy="262151"/>
          </a:xfrm>
          <a:prstGeom prst="rect">
            <a:avLst/>
          </a:prstGeom>
        </p:spPr>
      </p:pic>
      <p:pic>
        <p:nvPicPr>
          <p:cNvPr id="16" name="Immagine 15"/>
          <p:cNvPicPr>
            <a:picLocks noChangeAspect="1"/>
          </p:cNvPicPr>
          <p:nvPr/>
        </p:nvPicPr>
        <p:blipFill>
          <a:blip r:embed="rId2"/>
          <a:stretch>
            <a:fillRect/>
          </a:stretch>
        </p:blipFill>
        <p:spPr>
          <a:xfrm>
            <a:off x="4563291" y="3080208"/>
            <a:ext cx="426757" cy="262151"/>
          </a:xfrm>
          <a:prstGeom prst="rect">
            <a:avLst/>
          </a:prstGeom>
        </p:spPr>
      </p:pic>
      <p:pic>
        <p:nvPicPr>
          <p:cNvPr id="17" name="Immagine 16"/>
          <p:cNvPicPr>
            <a:picLocks noChangeAspect="1"/>
          </p:cNvPicPr>
          <p:nvPr/>
        </p:nvPicPr>
        <p:blipFill>
          <a:blip r:embed="rId2"/>
          <a:stretch>
            <a:fillRect/>
          </a:stretch>
        </p:blipFill>
        <p:spPr>
          <a:xfrm>
            <a:off x="6352884" y="4351661"/>
            <a:ext cx="426757" cy="262151"/>
          </a:xfrm>
          <a:prstGeom prst="rect">
            <a:avLst/>
          </a:prstGeom>
        </p:spPr>
      </p:pic>
      <p:pic>
        <p:nvPicPr>
          <p:cNvPr id="18" name="Immagine 17"/>
          <p:cNvPicPr>
            <a:picLocks noChangeAspect="1"/>
          </p:cNvPicPr>
          <p:nvPr/>
        </p:nvPicPr>
        <p:blipFill>
          <a:blip r:embed="rId2"/>
          <a:stretch>
            <a:fillRect/>
          </a:stretch>
        </p:blipFill>
        <p:spPr>
          <a:xfrm>
            <a:off x="4563291" y="4576833"/>
            <a:ext cx="426757" cy="262151"/>
          </a:xfrm>
          <a:prstGeom prst="rect">
            <a:avLst/>
          </a:prstGeom>
        </p:spPr>
      </p:pic>
    </p:spTree>
    <p:extLst>
      <p:ext uri="{BB962C8B-B14F-4D97-AF65-F5344CB8AC3E}">
        <p14:creationId xmlns:p14="http://schemas.microsoft.com/office/powerpoint/2010/main" val="83328900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marL="36900" indent="0" algn="just">
              <a:buNone/>
            </a:pPr>
            <a:r>
              <a:rPr lang="it-IT" dirty="0">
                <a:effectLst/>
                <a:latin typeface="Arial" panose="020B0604020202020204" pitchFamily="34" charset="0"/>
                <a:cs typeface="Arial" panose="020B0604020202020204" pitchFamily="34" charset="0"/>
              </a:rPr>
              <a:t>A livello fiscale se il Comune vieta il cappotto per ragioni di tutela sono sufficienti interventi trainati (</a:t>
            </a:r>
            <a:r>
              <a:rPr lang="it-IT" dirty="0" err="1">
                <a:effectLst/>
                <a:latin typeface="Arial" panose="020B0604020202020204" pitchFamily="34" charset="0"/>
                <a:cs typeface="Arial" panose="020B0604020202020204" pitchFamily="34" charset="0"/>
              </a:rPr>
              <a:t>circ</a:t>
            </a:r>
            <a:r>
              <a:rPr lang="it-IT" dirty="0">
                <a:effectLst/>
                <a:latin typeface="Arial" panose="020B0604020202020204" pitchFamily="34" charset="0"/>
                <a:cs typeface="Arial" panose="020B0604020202020204" pitchFamily="34" charset="0"/>
              </a:rPr>
              <a:t> </a:t>
            </a:r>
            <a:r>
              <a:rPr lang="it-IT" dirty="0" smtClean="0">
                <a:effectLst/>
                <a:latin typeface="Arial" panose="020B0604020202020204" pitchFamily="34" charset="0"/>
                <a:cs typeface="Arial" panose="020B0604020202020204" pitchFamily="34" charset="0"/>
              </a:rPr>
              <a:t>24/E/2020 Agenzia delle Entrate):</a:t>
            </a:r>
            <a:endParaRPr lang="it-IT" dirty="0">
              <a:effectLst/>
              <a:latin typeface="Arial" panose="020B0604020202020204" pitchFamily="34" charset="0"/>
              <a:cs typeface="Arial" panose="020B0604020202020204" pitchFamily="34" charset="0"/>
            </a:endParaRPr>
          </a:p>
          <a:p>
            <a:pPr marL="36900" indent="0" algn="just">
              <a:buNone/>
            </a:pPr>
            <a:r>
              <a:rPr lang="it-IT" dirty="0">
                <a:effectLst/>
                <a:latin typeface="Arial" panose="020B0604020202020204" pitchFamily="34" charset="0"/>
                <a:cs typeface="Arial" panose="020B0604020202020204" pitchFamily="34" charset="0"/>
              </a:rPr>
              <a:t>Qualora l’edificio sia sottoposto ad almeno uno dei vincoli previsti dal codice dei beni culturali e del </a:t>
            </a:r>
            <a:r>
              <a:rPr lang="it-IT" dirty="0" smtClean="0">
                <a:effectLst/>
                <a:latin typeface="Arial" panose="020B0604020202020204" pitchFamily="34" charset="0"/>
                <a:cs typeface="Arial" panose="020B0604020202020204" pitchFamily="34" charset="0"/>
              </a:rPr>
              <a:t>paesaggio </a:t>
            </a:r>
            <a:r>
              <a:rPr lang="it-IT" dirty="0">
                <a:effectLst/>
                <a:latin typeface="Arial" panose="020B0604020202020204" pitchFamily="34" charset="0"/>
                <a:cs typeface="Arial" panose="020B0604020202020204" pitchFamily="34" charset="0"/>
              </a:rPr>
              <a:t>o gli interventi trainanti di </a:t>
            </a:r>
            <a:r>
              <a:rPr lang="it-IT" dirty="0" err="1">
                <a:effectLst/>
                <a:latin typeface="Arial" panose="020B0604020202020204" pitchFamily="34" charset="0"/>
                <a:cs typeface="Arial" panose="020B0604020202020204" pitchFamily="34" charset="0"/>
              </a:rPr>
              <a:t>efficientamento</a:t>
            </a:r>
            <a:r>
              <a:rPr lang="it-IT" dirty="0">
                <a:effectLst/>
                <a:latin typeface="Arial" panose="020B0604020202020204" pitchFamily="34" charset="0"/>
                <a:cs typeface="Arial" panose="020B0604020202020204" pitchFamily="34" charset="0"/>
              </a:rPr>
              <a:t> energetico </a:t>
            </a:r>
            <a:r>
              <a:rPr lang="it-IT" u="sng" dirty="0">
                <a:effectLst/>
                <a:latin typeface="Arial" panose="020B0604020202020204" pitchFamily="34" charset="0"/>
                <a:cs typeface="Arial" panose="020B0604020202020204" pitchFamily="34" charset="0"/>
              </a:rPr>
              <a:t>siano vietati da regolamenti edilizi, urbanistici</a:t>
            </a:r>
            <a:r>
              <a:rPr lang="it-IT" dirty="0">
                <a:effectLst/>
                <a:latin typeface="Arial" panose="020B0604020202020204" pitchFamily="34" charset="0"/>
                <a:cs typeface="Arial" panose="020B0604020202020204" pitchFamily="34" charset="0"/>
              </a:rPr>
              <a:t> e ambientali, la detrazione del 110 per cento si applica in ogni caso a tutti gli interventi trainati, fermo restando il rispetto della condizione che tali interventi portino a un miglioramento minimo di due classi energetiche oppure, ove non possibile, il conseguimento della classe energetica più alta nel senso sopra chiarito. Pertanto, se l’edificio è sottoposto ai vincoli previsti dal predetto codice dei beni culturali e del paesaggio </a:t>
            </a:r>
            <a:r>
              <a:rPr lang="it-IT" u="sng" dirty="0">
                <a:effectLst/>
                <a:latin typeface="Arial" panose="020B0604020202020204" pitchFamily="34" charset="0"/>
                <a:cs typeface="Arial" panose="020B0604020202020204" pitchFamily="34" charset="0"/>
              </a:rPr>
              <a:t>o il rifacimento dell’isolamento termico è vietato da regolamenti edilizi, urbanistici </a:t>
            </a:r>
            <a:r>
              <a:rPr lang="it-IT" dirty="0">
                <a:effectLst/>
                <a:latin typeface="Arial" panose="020B0604020202020204" pitchFamily="34" charset="0"/>
                <a:cs typeface="Arial" panose="020B0604020202020204" pitchFamily="34" charset="0"/>
              </a:rPr>
              <a:t>o ambientali, il </a:t>
            </a:r>
            <a:r>
              <a:rPr lang="it-IT" dirty="0" err="1">
                <a:effectLst/>
                <a:latin typeface="Arial" panose="020B0604020202020204" pitchFamily="34" charset="0"/>
                <a:cs typeface="Arial" panose="020B0604020202020204" pitchFamily="34" charset="0"/>
              </a:rPr>
              <a:t>Superbonus</a:t>
            </a:r>
            <a:r>
              <a:rPr lang="it-IT" dirty="0">
                <a:effectLst/>
                <a:latin typeface="Arial" panose="020B0604020202020204" pitchFamily="34" charset="0"/>
                <a:cs typeface="Arial" panose="020B0604020202020204" pitchFamily="34" charset="0"/>
              </a:rPr>
              <a:t> si applica, comunque, ai singoli interventi ammessi all’</a:t>
            </a:r>
            <a:r>
              <a:rPr lang="it-IT" dirty="0" err="1">
                <a:effectLst/>
                <a:latin typeface="Arial" panose="020B0604020202020204" pitchFamily="34" charset="0"/>
                <a:cs typeface="Arial" panose="020B0604020202020204" pitchFamily="34" charset="0"/>
              </a:rPr>
              <a:t>ecobonus</a:t>
            </a:r>
            <a:r>
              <a:rPr lang="it-IT" dirty="0">
                <a:effectLst/>
                <a:latin typeface="Arial" panose="020B0604020202020204" pitchFamily="34" charset="0"/>
                <a:cs typeface="Arial" panose="020B0604020202020204" pitchFamily="34" charset="0"/>
              </a:rPr>
              <a:t> (ad esempio, sostituzione degli infissi), purché sia certificato il miglioramento energetico.</a:t>
            </a:r>
          </a:p>
          <a:p>
            <a:endParaRPr lang="it-IT" dirty="0"/>
          </a:p>
        </p:txBody>
      </p:sp>
    </p:spTree>
    <p:extLst>
      <p:ext uri="{BB962C8B-B14F-4D97-AF65-F5344CB8AC3E}">
        <p14:creationId xmlns:p14="http://schemas.microsoft.com/office/powerpoint/2010/main" val="109616948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Ristrutturazione</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55000" lnSpcReduction="20000"/>
          </a:bodyPr>
          <a:lstStyle/>
          <a:p>
            <a:pPr marL="36900" indent="0">
              <a:buNone/>
            </a:pPr>
            <a:r>
              <a:rPr lang="it-IT" dirty="0">
                <a:effectLst/>
                <a:latin typeface="Arial" panose="020B0604020202020204" pitchFamily="34" charset="0"/>
                <a:cs typeface="Arial" panose="020B0604020202020204" pitchFamily="34" charset="0"/>
              </a:rPr>
              <a:t>Le nuove disposizioni che consentono di usufruire della detrazione del 110 si aggiungono a quelle già in essere per il recupero di edifici esistenti.</a:t>
            </a:r>
          </a:p>
          <a:p>
            <a:pPr marL="36900" indent="0">
              <a:buNone/>
            </a:pPr>
            <a:r>
              <a:rPr lang="it-IT" dirty="0" smtClean="0">
                <a:effectLst/>
                <a:latin typeface="Arial" panose="020B0604020202020204" pitchFamily="34" charset="0"/>
                <a:cs typeface="Arial" panose="020B0604020202020204" pitchFamily="34" charset="0"/>
              </a:rPr>
              <a:t>       Ristrutturazione</a:t>
            </a:r>
            <a:r>
              <a:rPr lang="it-IT" dirty="0">
                <a:effectLst/>
                <a:latin typeface="Arial" panose="020B0604020202020204" pitchFamily="34" charset="0"/>
                <a:cs typeface="Arial" panose="020B0604020202020204" pitchFamily="34" charset="0"/>
              </a:rPr>
              <a:t>: nuova definizione DPR </a:t>
            </a:r>
            <a:r>
              <a:rPr lang="it-IT" dirty="0" smtClean="0">
                <a:effectLst/>
                <a:latin typeface="Arial" panose="020B0604020202020204" pitchFamily="34" charset="0"/>
                <a:cs typeface="Arial" panose="020B0604020202020204" pitchFamily="34" charset="0"/>
              </a:rPr>
              <a:t>380/01 (l’art. 10 comma 1 lettera b della Legge 120 del 2020 ha modificato la lettera d dell’art. 3)</a:t>
            </a:r>
            <a:endParaRPr lang="it-IT" dirty="0">
              <a:effectLst/>
              <a:latin typeface="Arial" panose="020B0604020202020204" pitchFamily="34" charset="0"/>
              <a:cs typeface="Arial" panose="020B0604020202020204" pitchFamily="34" charset="0"/>
            </a:endParaRPr>
          </a:p>
          <a:p>
            <a:pPr marL="36900" indent="0">
              <a:buNone/>
            </a:pPr>
            <a:r>
              <a:rPr lang="it-IT" dirty="0">
                <a:effectLst/>
                <a:latin typeface="Arial" panose="020B0604020202020204" pitchFamily="34" charset="0"/>
                <a:cs typeface="Arial" panose="020B0604020202020204" pitchFamily="34" charset="0"/>
              </a:rPr>
              <a:t> </a:t>
            </a:r>
          </a:p>
          <a:p>
            <a:pPr marL="36900" indent="0">
              <a:buNone/>
            </a:pPr>
            <a:r>
              <a:rPr lang="it-IT" b="1" dirty="0">
                <a:effectLst/>
                <a:latin typeface="Arial" panose="020B0604020202020204" pitchFamily="34" charset="0"/>
                <a:cs typeface="Arial" panose="020B0604020202020204" pitchFamily="34" charset="0"/>
              </a:rPr>
              <a:t>DPR 380/01</a:t>
            </a:r>
            <a:endParaRPr lang="it-IT" dirty="0">
              <a:effectLst/>
              <a:latin typeface="Arial" panose="020B0604020202020204" pitchFamily="34" charset="0"/>
              <a:cs typeface="Arial" panose="020B0604020202020204" pitchFamily="34" charset="0"/>
            </a:endParaRPr>
          </a:p>
          <a:p>
            <a:pPr marL="36900" indent="0">
              <a:buNone/>
            </a:pPr>
            <a:r>
              <a:rPr lang="it-IT" b="1" dirty="0">
                <a:effectLst/>
                <a:latin typeface="Arial" panose="020B0604020202020204" pitchFamily="34" charset="0"/>
                <a:cs typeface="Arial" panose="020B0604020202020204" pitchFamily="34" charset="0"/>
              </a:rPr>
              <a:t>Art. 3 comma 1 lettera d</a:t>
            </a:r>
            <a:r>
              <a:rPr lang="it-IT" b="1" dirty="0" smtClean="0">
                <a:effectLst/>
                <a:latin typeface="Arial" panose="020B0604020202020204" pitchFamily="34" charset="0"/>
                <a:cs typeface="Arial" panose="020B0604020202020204" pitchFamily="34" charset="0"/>
              </a:rPr>
              <a:t>) «interventi di ristrutturazione edilizia»</a:t>
            </a:r>
            <a:endParaRPr lang="it-IT" b="1" dirty="0">
              <a:effectLst/>
              <a:latin typeface="Arial" panose="020B0604020202020204" pitchFamily="34" charset="0"/>
              <a:cs typeface="Arial" panose="020B0604020202020204" pitchFamily="34" charset="0"/>
            </a:endParaRPr>
          </a:p>
          <a:p>
            <a:pPr marL="36900" indent="0" algn="just">
              <a:buNone/>
            </a:pPr>
            <a:r>
              <a:rPr lang="it-IT" sz="2200" dirty="0" smtClean="0">
                <a:solidFill>
                  <a:schemeClr val="bg1">
                    <a:lumMod val="75000"/>
                  </a:schemeClr>
                </a:solidFill>
                <a:effectLst/>
                <a:latin typeface="Arial" panose="020B0604020202020204" pitchFamily="34" charset="0"/>
                <a:cs typeface="Arial" panose="020B0604020202020204" pitchFamily="34" charset="0"/>
              </a:rPr>
              <a:t>gli </a:t>
            </a:r>
            <a:r>
              <a:rPr lang="it-IT" sz="2200" dirty="0">
                <a:solidFill>
                  <a:schemeClr val="bg1">
                    <a:lumMod val="75000"/>
                  </a:schemeClr>
                </a:solidFill>
                <a:effectLst/>
                <a:latin typeface="Arial" panose="020B0604020202020204" pitchFamily="34" charset="0"/>
                <a:cs typeface="Arial" panose="020B0604020202020204" pitchFamily="34" charset="0"/>
              </a:rPr>
              <a:t>interventi rivolti a trasformare gli organismi edilizi mediante un insieme sistematico di opere che possono portare ad un organismo edilizio in tutto o in parte diverso dal precedente. Tali interventi comprendono il ripristino o la sostituzione di alcuni elementi costitutivi dell'edificio, l’eliminazione, la modifica e l'inserimento di nuovi elementi ed impianti. Nell’ambito degli interventi di ristrutturazione edilizia sono ricompresi altresì gli interventi di demolizione e ricostruzione di edifici esistenti con diversi sagoma, prospetti, sedime e caratteristiche planivolumetriche e tipologiche, con le innovazioni necessarie per l’adeguamento alla normativa antisismica, per l’applicazione della normativa sull’accessibilità, per l’istallazione di impianti tecnologici e per l’</a:t>
            </a:r>
            <a:r>
              <a:rPr lang="it-IT" sz="2200" dirty="0" err="1">
                <a:solidFill>
                  <a:schemeClr val="bg1">
                    <a:lumMod val="75000"/>
                  </a:schemeClr>
                </a:solidFill>
                <a:effectLst/>
                <a:latin typeface="Arial" panose="020B0604020202020204" pitchFamily="34" charset="0"/>
                <a:cs typeface="Arial" panose="020B0604020202020204" pitchFamily="34" charset="0"/>
              </a:rPr>
              <a:t>efficientamento</a:t>
            </a:r>
            <a:r>
              <a:rPr lang="it-IT" sz="2200" dirty="0">
                <a:solidFill>
                  <a:schemeClr val="bg1">
                    <a:lumMod val="75000"/>
                  </a:schemeClr>
                </a:solidFill>
                <a:effectLst/>
                <a:latin typeface="Arial" panose="020B0604020202020204" pitchFamily="34" charset="0"/>
                <a:cs typeface="Arial" panose="020B0604020202020204" pitchFamily="34" charset="0"/>
              </a:rPr>
              <a:t> energetico</a:t>
            </a:r>
            <a:r>
              <a:rPr lang="it-IT" sz="2200" dirty="0">
                <a:effectLst/>
                <a:latin typeface="Arial" panose="020B0604020202020204" pitchFamily="34" charset="0"/>
                <a:cs typeface="Arial" panose="020B0604020202020204" pitchFamily="34" charset="0"/>
              </a:rPr>
              <a:t>. </a:t>
            </a:r>
            <a:r>
              <a:rPr lang="it-IT" sz="3300" b="1" u="sng" dirty="0">
                <a:effectLst/>
                <a:latin typeface="Arial" panose="020B0604020202020204" pitchFamily="34" charset="0"/>
                <a:cs typeface="Arial" panose="020B0604020202020204" pitchFamily="34" charset="0"/>
              </a:rPr>
              <a:t>L’intervento può prevedere altresì, nei soli casi espressamente previsti dalla legislazione vigente o dagli strumenti urbanistici comunali, incrementi di volumetria anche per promuovere interventi di rigenerazione urbana. </a:t>
            </a:r>
            <a:r>
              <a:rPr lang="it-IT" sz="2200" dirty="0">
                <a:solidFill>
                  <a:schemeClr val="bg1">
                    <a:lumMod val="75000"/>
                  </a:schemeClr>
                </a:solidFill>
                <a:effectLst/>
                <a:latin typeface="Arial" panose="020B0604020202020204" pitchFamily="34" charset="0"/>
                <a:cs typeface="Arial" panose="020B0604020202020204" pitchFamily="34" charset="0"/>
              </a:rPr>
              <a:t>Costituiscono inoltre ristrutturazione edilizia gli interventi volti al ripristino di edifici, o parti di essi, eventualmente crollati o demoliti, attraverso la loro ricostruzione, purché sia possibile accertarne la preesistente consistenza. Rimane fermo che, con riferimento agli immobili sottoposti a tutela ai sensi del Codice dei beni culturali e del paesaggio di cui al decreto legislativo 22 gennaio 2004, n. 42, nonché</a:t>
            </a:r>
            <a:r>
              <a:rPr lang="it-IT" sz="2200" u="sng" dirty="0">
                <a:solidFill>
                  <a:schemeClr val="tx1"/>
                </a:solidFill>
                <a:effectLst/>
                <a:latin typeface="Arial" panose="020B0604020202020204" pitchFamily="34" charset="0"/>
                <a:cs typeface="Arial" panose="020B0604020202020204" pitchFamily="34" charset="0"/>
              </a:rPr>
              <a:t>, fatte salve le previsioni legislative e degli strumenti urbanistici, a quelli ubicati nelle zone omogenee A di cui al decreto del Ministro per i lavori pubblici 2 aprile 1968, n. 1444, o in zone a queste assimilabili in base alla normativa regionale e ai piani urbanistici comunali, nei centri e nuclei storici consolidati </a:t>
            </a:r>
            <a:r>
              <a:rPr lang="it-IT" sz="2200" dirty="0">
                <a:solidFill>
                  <a:schemeClr val="tx1"/>
                </a:solidFill>
                <a:effectLst/>
                <a:latin typeface="Arial" panose="020B0604020202020204" pitchFamily="34" charset="0"/>
                <a:cs typeface="Arial" panose="020B0604020202020204" pitchFamily="34" charset="0"/>
              </a:rPr>
              <a:t>e negli ulteriori ambiti di particolare pregio storico e architettonico, gli interventi di demolizione e ricostruzione e gli interventi di ripristino di edifici crollati o demoliti costituiscono interventi di ristrutturazione edilizia soltanto ove siano mantenuti sagoma, prospetti, sedime e caratteristiche planivolumetriche e tipologiche dell’edificio preesistente e non siano previsti incrementi di volumetria. </a:t>
            </a:r>
            <a:endParaRPr lang="it-IT" sz="2200" dirty="0">
              <a:solidFill>
                <a:schemeClr val="tx1"/>
              </a:solidFill>
              <a:latin typeface="Arial" panose="020B0604020202020204" pitchFamily="34" charset="0"/>
              <a:cs typeface="Arial" panose="020B0604020202020204" pitchFamily="34" charset="0"/>
            </a:endParaRPr>
          </a:p>
        </p:txBody>
      </p:sp>
      <p:sp>
        <p:nvSpPr>
          <p:cNvPr id="4" name="Freccia a destra 3"/>
          <p:cNvSpPr/>
          <p:nvPr/>
        </p:nvSpPr>
        <p:spPr>
          <a:xfrm>
            <a:off x="1166948" y="2133599"/>
            <a:ext cx="209006" cy="165463"/>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384527810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Ristrutturazione</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85000" lnSpcReduction="20000"/>
          </a:bodyPr>
          <a:lstStyle/>
          <a:p>
            <a:pPr marL="36900" indent="0">
              <a:buNone/>
            </a:pPr>
            <a:r>
              <a:rPr lang="it-IT" dirty="0" smtClean="0">
                <a:effectLst/>
                <a:latin typeface="Arial" panose="020B0604020202020204" pitchFamily="34" charset="0"/>
                <a:cs typeface="Arial" panose="020B0604020202020204" pitchFamily="34" charset="0"/>
              </a:rPr>
              <a:t>Finalità:</a:t>
            </a:r>
          </a:p>
          <a:p>
            <a:pPr lvl="1">
              <a:buFont typeface="Wingdings" panose="05000000000000000000" pitchFamily="2" charset="2"/>
              <a:buChar char="§"/>
            </a:pPr>
            <a:r>
              <a:rPr lang="it-IT" dirty="0">
                <a:effectLst/>
                <a:latin typeface="Arial" panose="020B0604020202020204" pitchFamily="34" charset="0"/>
                <a:cs typeface="Arial" panose="020B0604020202020204" pitchFamily="34" charset="0"/>
              </a:rPr>
              <a:t>r</a:t>
            </a:r>
            <a:r>
              <a:rPr lang="it-IT" dirty="0" smtClean="0">
                <a:effectLst/>
                <a:latin typeface="Arial" panose="020B0604020202020204" pitchFamily="34" charset="0"/>
                <a:cs typeface="Arial" panose="020B0604020202020204" pitchFamily="34" charset="0"/>
              </a:rPr>
              <a:t>iduzione consumo suolo</a:t>
            </a:r>
          </a:p>
          <a:p>
            <a:pPr lvl="1">
              <a:buFont typeface="Wingdings" panose="05000000000000000000" pitchFamily="2" charset="2"/>
              <a:buChar char="§"/>
            </a:pPr>
            <a:r>
              <a:rPr lang="it-IT" dirty="0" smtClean="0">
                <a:effectLst/>
                <a:latin typeface="Arial" panose="020B0604020202020204" pitchFamily="34" charset="0"/>
                <a:cs typeface="Arial" panose="020B0604020202020204" pitchFamily="34" charset="0"/>
              </a:rPr>
              <a:t>riuso e rigenerazione dei suoli già urbanizzati</a:t>
            </a:r>
          </a:p>
          <a:p>
            <a:pPr lvl="1">
              <a:buFont typeface="Wingdings" panose="05000000000000000000" pitchFamily="2" charset="2"/>
              <a:buChar char="§"/>
            </a:pPr>
            <a:r>
              <a:rPr lang="it-IT" dirty="0">
                <a:effectLst/>
                <a:latin typeface="Arial" panose="020B0604020202020204" pitchFamily="34" charset="0"/>
                <a:cs typeface="Arial" panose="020B0604020202020204" pitchFamily="34" charset="0"/>
              </a:rPr>
              <a:t>r</a:t>
            </a:r>
            <a:r>
              <a:rPr lang="it-IT" dirty="0" smtClean="0">
                <a:effectLst/>
                <a:latin typeface="Arial" panose="020B0604020202020204" pitchFamily="34" charset="0"/>
                <a:cs typeface="Arial" panose="020B0604020202020204" pitchFamily="34" charset="0"/>
              </a:rPr>
              <a:t>isanare costruito</a:t>
            </a:r>
          </a:p>
          <a:p>
            <a:pPr lvl="1">
              <a:buFont typeface="Wingdings" panose="05000000000000000000" pitchFamily="2" charset="2"/>
              <a:buChar char="§"/>
            </a:pPr>
            <a:r>
              <a:rPr lang="it-IT" dirty="0">
                <a:effectLst/>
                <a:latin typeface="Arial" panose="020B0604020202020204" pitchFamily="34" charset="0"/>
                <a:cs typeface="Arial" panose="020B0604020202020204" pitchFamily="34" charset="0"/>
              </a:rPr>
              <a:t>r</a:t>
            </a:r>
            <a:r>
              <a:rPr lang="it-IT" dirty="0" smtClean="0">
                <a:effectLst/>
                <a:latin typeface="Arial" panose="020B0604020202020204" pitchFamily="34" charset="0"/>
                <a:cs typeface="Arial" panose="020B0604020202020204" pitchFamily="34" charset="0"/>
              </a:rPr>
              <a:t>ecupero a fini antisismici e risparmio energetico</a:t>
            </a:r>
          </a:p>
          <a:p>
            <a:pPr marL="36900" indent="0">
              <a:buNone/>
            </a:pPr>
            <a:endParaRPr lang="it-IT" dirty="0" smtClean="0">
              <a:effectLst/>
              <a:latin typeface="Arial" panose="020B0604020202020204" pitchFamily="34" charset="0"/>
              <a:cs typeface="Arial" panose="020B0604020202020204" pitchFamily="34" charset="0"/>
            </a:endParaRPr>
          </a:p>
          <a:p>
            <a:pPr marL="36900" indent="0">
              <a:buNone/>
            </a:pPr>
            <a:r>
              <a:rPr lang="it-IT" b="1" dirty="0" smtClean="0">
                <a:effectLst/>
                <a:latin typeface="Arial" panose="020B0604020202020204" pitchFamily="34" charset="0"/>
                <a:cs typeface="Arial" panose="020B0604020202020204" pitchFamily="34" charset="0"/>
              </a:rPr>
              <a:t>Incrementi </a:t>
            </a:r>
            <a:r>
              <a:rPr lang="it-IT" b="1" dirty="0">
                <a:effectLst/>
                <a:latin typeface="Arial" panose="020B0604020202020204" pitchFamily="34" charset="0"/>
                <a:cs typeface="Arial" panose="020B0604020202020204" pitchFamily="34" charset="0"/>
              </a:rPr>
              <a:t>volumetrici </a:t>
            </a:r>
            <a:r>
              <a:rPr lang="it-IT" b="1" dirty="0" smtClean="0">
                <a:effectLst/>
                <a:latin typeface="Arial" panose="020B0604020202020204" pitchFamily="34" charset="0"/>
                <a:cs typeface="Arial" panose="020B0604020202020204" pitchFamily="34" charset="0"/>
              </a:rPr>
              <a:t>ammessi:</a:t>
            </a:r>
          </a:p>
          <a:p>
            <a:pPr marL="36900" indent="0">
              <a:buNone/>
            </a:pPr>
            <a:r>
              <a:rPr lang="it-IT" dirty="0" smtClean="0">
                <a:effectLst/>
                <a:latin typeface="Arial" panose="020B0604020202020204" pitchFamily="34" charset="0"/>
                <a:cs typeface="Arial" panose="020B0604020202020204" pitchFamily="34" charset="0"/>
              </a:rPr>
              <a:t>- quelli </a:t>
            </a:r>
            <a:r>
              <a:rPr lang="it-IT" dirty="0">
                <a:effectLst/>
                <a:latin typeface="Arial" panose="020B0604020202020204" pitchFamily="34" charset="0"/>
                <a:cs typeface="Arial" panose="020B0604020202020204" pitchFamily="34" charset="0"/>
              </a:rPr>
              <a:t>derivanti da premi </a:t>
            </a:r>
            <a:r>
              <a:rPr lang="it-IT" dirty="0" smtClean="0">
                <a:effectLst/>
                <a:latin typeface="Arial" panose="020B0604020202020204" pitchFamily="34" charset="0"/>
                <a:cs typeface="Arial" panose="020B0604020202020204" pitchFamily="34" charset="0"/>
              </a:rPr>
              <a:t>energetici:</a:t>
            </a:r>
            <a:endParaRPr lang="it-IT" dirty="0" smtClean="0">
              <a:effectLst/>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dirty="0" smtClean="0">
                <a:effectLst/>
                <a:latin typeface="Arial" panose="020B0604020202020204" pitchFamily="34" charset="0"/>
                <a:cs typeface="Arial" panose="020B0604020202020204" pitchFamily="34" charset="0"/>
              </a:rPr>
              <a:t>REN art. 5 punto 5.2: Il </a:t>
            </a:r>
            <a:r>
              <a:rPr lang="it-IT" dirty="0">
                <a:effectLst/>
                <a:latin typeface="Arial" panose="020B0604020202020204" pitchFamily="34" charset="0"/>
                <a:cs typeface="Arial" panose="020B0604020202020204" pitchFamily="34" charset="0"/>
              </a:rPr>
              <a:t>premio volumetrico, pari al 20%, è inteso come incremento percentuale della SLU oggetto </a:t>
            </a:r>
            <a:r>
              <a:rPr lang="it-IT" dirty="0" smtClean="0">
                <a:effectLst/>
                <a:latin typeface="Arial" panose="020B0604020202020204" pitchFamily="34" charset="0"/>
                <a:cs typeface="Arial" panose="020B0604020202020204" pitchFamily="34" charset="0"/>
              </a:rPr>
              <a:t>di miglioramento </a:t>
            </a:r>
            <a:r>
              <a:rPr lang="it-IT" dirty="0">
                <a:effectLst/>
                <a:latin typeface="Arial" panose="020B0604020202020204" pitchFamily="34" charset="0"/>
                <a:cs typeface="Arial" panose="020B0604020202020204" pitchFamily="34" charset="0"/>
              </a:rPr>
              <a:t>dell’efficienza </a:t>
            </a:r>
            <a:r>
              <a:rPr lang="it-IT" dirty="0" smtClean="0">
                <a:effectLst/>
                <a:latin typeface="Arial" panose="020B0604020202020204" pitchFamily="34" charset="0"/>
                <a:cs typeface="Arial" panose="020B0604020202020204" pitchFamily="34" charset="0"/>
              </a:rPr>
              <a:t>energetica</a:t>
            </a:r>
            <a:r>
              <a:rPr lang="it-IT" dirty="0" smtClean="0">
                <a:latin typeface="Arial" panose="020B0604020202020204" pitchFamily="34" charset="0"/>
                <a:cs typeface="Arial" panose="020B0604020202020204" pitchFamily="34" charset="0"/>
              </a:rPr>
              <a:t>; l</a:t>
            </a:r>
            <a:r>
              <a:rPr lang="it-IT" dirty="0" smtClean="0">
                <a:effectLst/>
                <a:latin typeface="Arial" panose="020B0604020202020204" pitchFamily="34" charset="0"/>
                <a:cs typeface="Arial" panose="020B0604020202020204" pitchFamily="34" charset="0"/>
              </a:rPr>
              <a:t>’incentivo </a:t>
            </a:r>
            <a:r>
              <a:rPr lang="it-IT" dirty="0">
                <a:effectLst/>
                <a:latin typeface="Arial" panose="020B0604020202020204" pitchFamily="34" charset="0"/>
                <a:cs typeface="Arial" panose="020B0604020202020204" pitchFamily="34" charset="0"/>
              </a:rPr>
              <a:t>del premio volumetrico non può essere applicato all’interno </a:t>
            </a:r>
            <a:r>
              <a:rPr lang="it-IT" dirty="0" smtClean="0">
                <a:effectLst/>
                <a:latin typeface="Arial" panose="020B0604020202020204" pitchFamily="34" charset="0"/>
                <a:cs typeface="Arial" panose="020B0604020202020204" pitchFamily="34" charset="0"/>
              </a:rPr>
              <a:t>del centro storico</a:t>
            </a:r>
            <a:endParaRPr lang="it-IT" dirty="0">
              <a:effectLst/>
              <a:latin typeface="Arial" panose="020B0604020202020204" pitchFamily="34" charset="0"/>
              <a:cs typeface="Arial" panose="020B0604020202020204" pitchFamily="34" charset="0"/>
            </a:endParaRPr>
          </a:p>
          <a:p>
            <a:pPr lvl="1">
              <a:buFont typeface="Wingdings" panose="05000000000000000000" pitchFamily="2" charset="2"/>
              <a:buChar char="§"/>
            </a:pPr>
            <a:r>
              <a:rPr lang="it-IT" dirty="0" smtClean="0">
                <a:effectLst/>
                <a:latin typeface="Arial" panose="020B0604020202020204" pitchFamily="34" charset="0"/>
                <a:cs typeface="Arial" panose="020B0604020202020204" pitchFamily="34" charset="0"/>
              </a:rPr>
              <a:t>DGR 1715/2016 art. 5 comma 3: </a:t>
            </a:r>
            <a:r>
              <a:rPr lang="it-IT" dirty="0" smtClean="0">
                <a:latin typeface="Arial" panose="020B0604020202020204" pitchFamily="34" charset="0"/>
                <a:cs typeface="Arial" panose="020B0604020202020204" pitchFamily="34" charset="0"/>
              </a:rPr>
              <a:t>bonus volumetrico </a:t>
            </a:r>
            <a:r>
              <a:rPr lang="it-IT" dirty="0">
                <a:latin typeface="Arial" panose="020B0604020202020204" pitchFamily="34" charset="0"/>
                <a:cs typeface="Arial" panose="020B0604020202020204" pitchFamily="34" charset="0"/>
              </a:rPr>
              <a:t>del </a:t>
            </a:r>
            <a:r>
              <a:rPr lang="it-IT" dirty="0" smtClean="0">
                <a:latin typeface="Arial" panose="020B0604020202020204" pitchFamily="34" charset="0"/>
                <a:cs typeface="Arial" panose="020B0604020202020204" pitchFamily="34" charset="0"/>
              </a:rPr>
              <a:t>5%</a:t>
            </a:r>
            <a:endParaRPr lang="it-IT" dirty="0">
              <a:effectLst/>
              <a:latin typeface="Arial" panose="020B0604020202020204" pitchFamily="34" charset="0"/>
              <a:cs typeface="Arial" panose="020B0604020202020204" pitchFamily="34" charset="0"/>
            </a:endParaRPr>
          </a:p>
          <a:p>
            <a:pPr marL="36900" indent="0">
              <a:buNone/>
            </a:pPr>
            <a:r>
              <a:rPr lang="it-IT" dirty="0" smtClean="0">
                <a:effectLst/>
                <a:latin typeface="Arial" panose="020B0604020202020204" pitchFamily="34" charset="0"/>
                <a:cs typeface="Arial" panose="020B0604020202020204" pitchFamily="34" charset="0"/>
              </a:rPr>
              <a:t>-</a:t>
            </a:r>
            <a:r>
              <a:rPr lang="it-IT" dirty="0">
                <a:effectLst/>
                <a:latin typeface="Arial" panose="020B0604020202020204" pitchFamily="34" charset="0"/>
                <a:cs typeface="Arial" panose="020B0604020202020204" pitchFamily="34" charset="0"/>
              </a:rPr>
              <a:t> </a:t>
            </a:r>
            <a:r>
              <a:rPr lang="it-IT" dirty="0" smtClean="0">
                <a:effectLst/>
                <a:latin typeface="Arial" panose="020B0604020202020204" pitchFamily="34" charset="0"/>
                <a:cs typeface="Arial" panose="020B0604020202020204" pitchFamily="34" charset="0"/>
              </a:rPr>
              <a:t>ampliamenti </a:t>
            </a:r>
            <a:r>
              <a:rPr lang="it-IT" dirty="0">
                <a:effectLst/>
                <a:latin typeface="Arial" panose="020B0604020202020204" pitchFamily="34" charset="0"/>
                <a:cs typeface="Arial" panose="020B0604020202020204" pitchFamily="34" charset="0"/>
              </a:rPr>
              <a:t>una tantum </a:t>
            </a:r>
            <a:r>
              <a:rPr lang="it-IT" dirty="0" smtClean="0">
                <a:effectLst/>
                <a:latin typeface="Arial" panose="020B0604020202020204" pitchFamily="34" charset="0"/>
                <a:cs typeface="Arial" panose="020B0604020202020204" pitchFamily="34" charset="0"/>
              </a:rPr>
              <a:t>RUE (zona ZB2 art. 3.2.34, zona Verde privato art. 3.2.38)</a:t>
            </a:r>
            <a:endParaRPr lang="it-IT" dirty="0">
              <a:effectLst/>
              <a:latin typeface="Arial" panose="020B0604020202020204" pitchFamily="34" charset="0"/>
              <a:cs typeface="Arial" panose="020B0604020202020204" pitchFamily="34" charset="0"/>
            </a:endParaRPr>
          </a:p>
          <a:p>
            <a:pPr marL="36900" indent="0">
              <a:buNone/>
            </a:pPr>
            <a:r>
              <a:rPr lang="it-IT" dirty="0">
                <a:effectLst/>
                <a:latin typeface="Arial" panose="020B0604020202020204" pitchFamily="34" charset="0"/>
                <a:cs typeface="Arial" panose="020B0604020202020204" pitchFamily="34" charset="0"/>
              </a:rPr>
              <a:t> </a:t>
            </a:r>
          </a:p>
          <a:p>
            <a:endParaRPr lang="it-IT" dirty="0"/>
          </a:p>
        </p:txBody>
      </p:sp>
    </p:spTree>
    <p:extLst>
      <p:ext uri="{BB962C8B-B14F-4D97-AF65-F5344CB8AC3E}">
        <p14:creationId xmlns:p14="http://schemas.microsoft.com/office/powerpoint/2010/main" val="40294721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Ristrutturazione</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85000" lnSpcReduction="10000"/>
          </a:bodyPr>
          <a:lstStyle/>
          <a:p>
            <a:pPr marL="36900" indent="0" algn="just">
              <a:buNone/>
            </a:pPr>
            <a:r>
              <a:rPr lang="it-IT" dirty="0">
                <a:effectLst/>
                <a:latin typeface="Arial" panose="020B0604020202020204" pitchFamily="34" charset="0"/>
                <a:cs typeface="Arial" panose="020B0604020202020204" pitchFamily="34" charset="0"/>
              </a:rPr>
              <a:t>Ampliamento derivante da utilizzo dell’indice </a:t>
            </a:r>
            <a:r>
              <a:rPr lang="it-IT" dirty="0" smtClean="0">
                <a:effectLst/>
                <a:latin typeface="Arial" panose="020B0604020202020204" pitchFamily="34" charset="0"/>
                <a:cs typeface="Arial" panose="020B0604020202020204" pitchFamily="34" charset="0"/>
              </a:rPr>
              <a:t>di utilizzazione fondiaria è </a:t>
            </a:r>
            <a:r>
              <a:rPr lang="it-IT" dirty="0">
                <a:effectLst/>
                <a:latin typeface="Arial" panose="020B0604020202020204" pitchFamily="34" charset="0"/>
                <a:cs typeface="Arial" panose="020B0604020202020204" pitchFamily="34" charset="0"/>
              </a:rPr>
              <a:t>nuova </a:t>
            </a:r>
            <a:r>
              <a:rPr lang="it-IT" dirty="0" smtClean="0">
                <a:effectLst/>
                <a:latin typeface="Arial" panose="020B0604020202020204" pitchFamily="34" charset="0"/>
                <a:cs typeface="Arial" panose="020B0604020202020204" pitchFamily="34" charset="0"/>
              </a:rPr>
              <a:t>costruzione          </a:t>
            </a:r>
            <a:r>
              <a:rPr lang="it-IT" dirty="0" err="1" smtClean="0">
                <a:effectLst/>
                <a:latin typeface="Arial" panose="020B0604020202020204" pitchFamily="34" charset="0"/>
                <a:cs typeface="Arial" panose="020B0604020202020204" pitchFamily="34" charset="0"/>
              </a:rPr>
              <a:t>PdC</a:t>
            </a:r>
            <a:endParaRPr lang="it-IT" dirty="0" smtClean="0">
              <a:effectLst/>
              <a:latin typeface="Arial" panose="020B0604020202020204" pitchFamily="34" charset="0"/>
              <a:cs typeface="Arial" panose="020B0604020202020204" pitchFamily="34" charset="0"/>
            </a:endParaRPr>
          </a:p>
          <a:p>
            <a:pPr marL="36900" indent="0" algn="just">
              <a:buNone/>
            </a:pPr>
            <a:r>
              <a:rPr lang="it-IT" dirty="0" smtClean="0">
                <a:effectLst/>
                <a:latin typeface="Arial" panose="020B0604020202020204" pitchFamily="34" charset="0"/>
                <a:cs typeface="Arial" panose="020B0604020202020204" pitchFamily="34" charset="0"/>
              </a:rPr>
              <a:t>DPR 380/01 art. 3 lettera e) non modificata: «interventi di nuova costruzione», quelli di trasformazione edilizia e urbanistica del territorio non rientranti nelle categorie definite alle lettere precedenti. Sono comunque da considerarsi tali: e,1) la costruzione di manufatti edilizi fuori terra o interrati, ovvero </a:t>
            </a:r>
            <a:r>
              <a:rPr lang="it-IT" u="sng" dirty="0" smtClean="0">
                <a:effectLst/>
                <a:latin typeface="Arial" panose="020B0604020202020204" pitchFamily="34" charset="0"/>
                <a:cs typeface="Arial" panose="020B0604020202020204" pitchFamily="34" charset="0"/>
              </a:rPr>
              <a:t>l’ampliamento di quelli esistenti all’esterno della sagoma </a:t>
            </a:r>
            <a:r>
              <a:rPr lang="it-IT" u="sng" dirty="0" smtClean="0">
                <a:effectLst/>
                <a:latin typeface="Arial" panose="020B0604020202020204" pitchFamily="34" charset="0"/>
                <a:cs typeface="Arial" panose="020B0604020202020204" pitchFamily="34" charset="0"/>
              </a:rPr>
              <a:t>esistente</a:t>
            </a:r>
            <a:endParaRPr lang="it-IT" u="sng" dirty="0" smtClean="0">
              <a:effectLst/>
              <a:latin typeface="Arial" panose="020B0604020202020204" pitchFamily="34" charset="0"/>
              <a:cs typeface="Arial" panose="020B0604020202020204" pitchFamily="34" charset="0"/>
            </a:endParaRPr>
          </a:p>
          <a:p>
            <a:pPr marL="36900" indent="0" algn="just">
              <a:buNone/>
            </a:pPr>
            <a:r>
              <a:rPr lang="it-IT" dirty="0" smtClean="0">
                <a:latin typeface="Arial" panose="020B0604020202020204" pitchFamily="34" charset="0"/>
                <a:cs typeface="Arial" panose="020B0604020202020204" pitchFamily="34" charset="0"/>
              </a:rPr>
              <a:t>Progetto di legge di m</a:t>
            </a:r>
            <a:r>
              <a:rPr lang="it-IT" dirty="0" smtClean="0">
                <a:effectLst/>
                <a:latin typeface="Arial" panose="020B0604020202020204" pitchFamily="34" charset="0"/>
                <a:cs typeface="Arial" panose="020B0604020202020204" pitchFamily="34" charset="0"/>
              </a:rPr>
              <a:t>odifica </a:t>
            </a:r>
            <a:r>
              <a:rPr lang="it-IT" dirty="0">
                <a:effectLst/>
                <a:latin typeface="Arial" panose="020B0604020202020204" pitchFamily="34" charset="0"/>
                <a:cs typeface="Arial" panose="020B0604020202020204" pitchFamily="34" charset="0"/>
              </a:rPr>
              <a:t>alla LR 15/13 </a:t>
            </a:r>
            <a:r>
              <a:rPr lang="it-IT" dirty="0" smtClean="0">
                <a:effectLst/>
                <a:latin typeface="Arial" panose="020B0604020202020204" pitchFamily="34" charset="0"/>
                <a:cs typeface="Arial" panose="020B0604020202020204" pitchFamily="34" charset="0"/>
              </a:rPr>
              <a:t>(DGR n. 1612 del 16/11/2020) relativa </a:t>
            </a:r>
            <a:r>
              <a:rPr lang="it-IT" dirty="0">
                <a:effectLst/>
                <a:latin typeface="Arial" panose="020B0604020202020204" pitchFamily="34" charset="0"/>
                <a:cs typeface="Arial" panose="020B0604020202020204" pitchFamily="34" charset="0"/>
              </a:rPr>
              <a:t>alla ristrutturazione in centro storico</a:t>
            </a:r>
            <a:r>
              <a:rPr lang="it-IT" dirty="0" smtClean="0">
                <a:effectLst/>
                <a:latin typeface="Arial" panose="020B0604020202020204" pitchFamily="34" charset="0"/>
                <a:cs typeface="Arial" panose="020B0604020202020204" pitchFamily="34" charset="0"/>
              </a:rPr>
              <a:t>:</a:t>
            </a:r>
          </a:p>
          <a:p>
            <a:pPr marL="414000" lvl="1" indent="0" algn="just">
              <a:buNone/>
            </a:pPr>
            <a:r>
              <a:rPr lang="it-IT" dirty="0" smtClean="0">
                <a:effectLst/>
                <a:latin typeface="Arial" panose="020B0604020202020204" pitchFamily="34" charset="0"/>
                <a:cs typeface="Arial" panose="020B0604020202020204" pitchFamily="34" charset="0"/>
              </a:rPr>
              <a:t>Rimane </a:t>
            </a:r>
            <a:r>
              <a:rPr lang="it-IT" dirty="0">
                <a:effectLst/>
                <a:latin typeface="Arial" panose="020B0604020202020204" pitchFamily="34" charset="0"/>
                <a:cs typeface="Arial" panose="020B0604020202020204" pitchFamily="34" charset="0"/>
              </a:rPr>
              <a:t>fermo che nei seguenti casi gli interventi di </a:t>
            </a:r>
            <a:r>
              <a:rPr lang="it-IT" u="sng" dirty="0">
                <a:effectLst/>
                <a:latin typeface="Arial" panose="020B0604020202020204" pitchFamily="34" charset="0"/>
                <a:cs typeface="Arial" panose="020B0604020202020204" pitchFamily="34" charset="0"/>
              </a:rPr>
              <a:t>demolizione e ricostruzione </a:t>
            </a:r>
            <a:r>
              <a:rPr lang="it-IT" dirty="0">
                <a:effectLst/>
                <a:latin typeface="Arial" panose="020B0604020202020204" pitchFamily="34" charset="0"/>
                <a:cs typeface="Arial" panose="020B0604020202020204" pitchFamily="34" charset="0"/>
              </a:rPr>
              <a:t>e gli interventi di ripristino di edifici crollati o demoliti costituiscono interventi di ristrutturazione edilizia soltanto ove siano mantenuti sagoma, prospetti, sedime e caratteristiche planivolumetriche e tipologiche dell’edificio preesistente e non siano previsti incrementi di volumetria:</a:t>
            </a:r>
          </a:p>
          <a:p>
            <a:pPr marL="414000" lvl="1" indent="0" algn="just">
              <a:buNone/>
            </a:pPr>
            <a:r>
              <a:rPr lang="it-IT" dirty="0" smtClean="0">
                <a:effectLst/>
                <a:latin typeface="Arial" panose="020B0604020202020204" pitchFamily="34" charset="0"/>
                <a:cs typeface="Arial" panose="020B0604020202020204" pitchFamily="34" charset="0"/>
              </a:rPr>
              <a:t>a) con </a:t>
            </a:r>
            <a:r>
              <a:rPr lang="it-IT" dirty="0">
                <a:effectLst/>
                <a:latin typeface="Arial" panose="020B0604020202020204" pitchFamily="34" charset="0"/>
                <a:cs typeface="Arial" panose="020B0604020202020204" pitchFamily="34" charset="0"/>
              </a:rPr>
              <a:t>riferimento agli immobili sottoposti a tutela ai sensi del Codice dei beni culturali e del paesaggio di cui al decreto legislativo 22 gennaio 2004, n. 42;</a:t>
            </a:r>
          </a:p>
          <a:p>
            <a:pPr marL="414000" lvl="1" indent="0" algn="just">
              <a:buNone/>
            </a:pPr>
            <a:r>
              <a:rPr lang="it-IT" dirty="0" smtClean="0">
                <a:effectLst/>
                <a:latin typeface="Arial" panose="020B0604020202020204" pitchFamily="34" charset="0"/>
                <a:cs typeface="Arial" panose="020B0604020202020204" pitchFamily="34" charset="0"/>
              </a:rPr>
              <a:t>b) nei </a:t>
            </a:r>
            <a:r>
              <a:rPr lang="it-IT" u="sng" dirty="0">
                <a:effectLst/>
                <a:latin typeface="Arial" panose="020B0604020202020204" pitchFamily="34" charset="0"/>
                <a:cs typeface="Arial" panose="020B0604020202020204" pitchFamily="34" charset="0"/>
              </a:rPr>
              <a:t>centri storici </a:t>
            </a:r>
            <a:r>
              <a:rPr lang="it-IT" dirty="0">
                <a:effectLst/>
                <a:latin typeface="Arial" panose="020B0604020202020204" pitchFamily="34" charset="0"/>
                <a:cs typeface="Arial" panose="020B0604020202020204" pitchFamily="34" charset="0"/>
              </a:rPr>
              <a:t>e negli insediamenti e infrastrutture storici del territorio rurale, </a:t>
            </a:r>
            <a:r>
              <a:rPr lang="it-IT" u="sng" dirty="0">
                <a:effectLst/>
                <a:latin typeface="Arial" panose="020B0604020202020204" pitchFamily="34" charset="0"/>
                <a:cs typeface="Arial" panose="020B0604020202020204" pitchFamily="34" charset="0"/>
              </a:rPr>
              <a:t>qualora il piano urbanistico non abbia stabilito </a:t>
            </a:r>
            <a:r>
              <a:rPr lang="it-IT" dirty="0">
                <a:effectLst/>
                <a:latin typeface="Arial" panose="020B0604020202020204" pitchFamily="34" charset="0"/>
                <a:cs typeface="Arial" panose="020B0604020202020204" pitchFamily="34" charset="0"/>
              </a:rPr>
              <a:t>la disciplina particolareggiata degli interventi e usi ammissibili e le forme di tutela degli edifici di particolare interesse storico-architettonico o culturale e testimoniale. </a:t>
            </a:r>
          </a:p>
          <a:p>
            <a:endParaRPr lang="it-IT" dirty="0">
              <a:effectLst/>
            </a:endParaRPr>
          </a:p>
          <a:p>
            <a:endParaRPr lang="it-IT" dirty="0"/>
          </a:p>
        </p:txBody>
      </p:sp>
      <p:sp>
        <p:nvSpPr>
          <p:cNvPr id="4" name="Freccia a destra 3"/>
          <p:cNvSpPr/>
          <p:nvPr/>
        </p:nvSpPr>
        <p:spPr>
          <a:xfrm>
            <a:off x="9831977" y="1915403"/>
            <a:ext cx="400594" cy="174171"/>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87073957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Manutenzione straordinaria</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92500" lnSpcReduction="20000"/>
          </a:bodyPr>
          <a:lstStyle/>
          <a:p>
            <a:pPr algn="just"/>
            <a:r>
              <a:rPr lang="it-IT" dirty="0" smtClean="0">
                <a:latin typeface="Arial" panose="020B0604020202020204" pitchFamily="34" charset="0"/>
                <a:cs typeface="Arial" panose="020B0604020202020204" pitchFamily="34" charset="0"/>
              </a:rPr>
              <a:t>DPR 380/01 art. 3 comma 1 lettera b) modificato da art. 10 L. 120/2020:</a:t>
            </a:r>
          </a:p>
          <a:p>
            <a:pPr algn="just"/>
            <a:r>
              <a:rPr lang="it-IT" dirty="0" smtClean="0">
                <a:latin typeface="Arial" panose="020B0604020202020204" pitchFamily="34" charset="0"/>
                <a:cs typeface="Arial" panose="020B0604020202020204" pitchFamily="34" charset="0"/>
              </a:rPr>
              <a:t> </a:t>
            </a:r>
            <a:r>
              <a:rPr lang="it-IT" dirty="0">
                <a:solidFill>
                  <a:schemeClr val="bg1">
                    <a:lumMod val="75000"/>
                  </a:schemeClr>
                </a:solidFill>
                <a:latin typeface="Arial" panose="020B0604020202020204" pitchFamily="34" charset="0"/>
                <a:cs typeface="Arial" panose="020B0604020202020204" pitchFamily="34" charset="0"/>
              </a:rPr>
              <a:t>"interventi di manutenzione straordinaria", le opere e le modifiche necessarie per rinnovare e sostituire parti anche strutturali degli edifici, nonché per realizzare ed integrare i servizi igienico-sanitari e tecnologici, sempre che non alterino la volumetria complessiva degli edifici e non comportino mutamenti urbanisticamente rilevanti delle destinazioni d'uso implicanti incremento del carico urbanistico. Nell'ambito degli interventi di manutenzione straordinaria sono ricompresi anche quelli consistenti nel frazionamento o accorpamento delle unità immobiliari con esecuzione di opere anche se comportanti la variazione delle superfici delle singole unità immobiliari nonché del carico urbanistico purché non sia modificata la volumetria complessiva degli edifici e si mantenga l'originaria destinazione d'uso.</a:t>
            </a:r>
          </a:p>
          <a:p>
            <a:pPr algn="just"/>
            <a:r>
              <a:rPr lang="it-IT" b="1" u="sng" dirty="0">
                <a:latin typeface="Arial" panose="020B0604020202020204" pitchFamily="34" charset="0"/>
                <a:cs typeface="Arial" panose="020B0604020202020204" pitchFamily="34" charset="0"/>
              </a:rPr>
              <a:t>Nell'ambito degli interventi di manutenzione straordinaria sono comprese anche le modifiche ai prospetti degli edifici legittimamente realizzati necessarie per mantenere o acquisire l’agibilità dell'edificio ovvero per l'accesso allo stesso</a:t>
            </a:r>
            <a:r>
              <a:rPr lang="it-IT" dirty="0">
                <a:latin typeface="Arial" panose="020B0604020202020204" pitchFamily="34" charset="0"/>
                <a:cs typeface="Arial" panose="020B0604020202020204" pitchFamily="34" charset="0"/>
              </a:rPr>
              <a:t>, </a:t>
            </a:r>
            <a:r>
              <a:rPr lang="it-IT" dirty="0">
                <a:solidFill>
                  <a:schemeClr val="bg1">
                    <a:lumMod val="75000"/>
                  </a:schemeClr>
                </a:solidFill>
                <a:latin typeface="Arial" panose="020B0604020202020204" pitchFamily="34" charset="0"/>
                <a:cs typeface="Arial" panose="020B0604020202020204" pitchFamily="34" charset="0"/>
              </a:rPr>
              <a:t>che non pregiudichino il decoro architettonico dell'edificio, purché' l'intervento risulti conforme alla vigente disciplina urbanistica ed edilizia e non abbia ad oggetto immobili sottoposti a tutela ai sensi del Codice dei beni culturali e del paesaggio di cui al decreto legislativo 22 gennaio 2004, n. 42.</a:t>
            </a:r>
          </a:p>
          <a:p>
            <a:endParaRPr lang="it-IT" dirty="0"/>
          </a:p>
        </p:txBody>
      </p:sp>
    </p:spTree>
    <p:extLst>
      <p:ext uri="{BB962C8B-B14F-4D97-AF65-F5344CB8AC3E}">
        <p14:creationId xmlns:p14="http://schemas.microsoft.com/office/powerpoint/2010/main" val="191319926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Arial" panose="020B0604020202020204" pitchFamily="34" charset="0"/>
                <a:cs typeface="Arial" panose="020B0604020202020204" pitchFamily="34" charset="0"/>
              </a:rPr>
              <a:t>Grazie </a:t>
            </a:r>
            <a:r>
              <a:rPr lang="it-IT" dirty="0" smtClean="0">
                <a:latin typeface="Arial" panose="020B0604020202020204" pitchFamily="34" charset="0"/>
                <a:cs typeface="Arial" panose="020B0604020202020204" pitchFamily="34" charset="0"/>
              </a:rPr>
              <a:t>dell’attenzione e buon lavoro</a:t>
            </a:r>
            <a:endParaRPr lang="it-IT"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lstStyle/>
          <a:p>
            <a:pPr marL="36900" indent="0">
              <a:buNone/>
            </a:pPr>
            <a:r>
              <a:rPr lang="it-IT" dirty="0" smtClean="0">
                <a:latin typeface="Arial" panose="020B0604020202020204" pitchFamily="34" charset="0"/>
                <a:cs typeface="Arial" panose="020B0604020202020204" pitchFamily="34" charset="0"/>
              </a:rPr>
              <a:t>http://www.suei.comune.parma.it/suei/suei.asp?ID=12&amp;page=1&amp;direct=true&amp;IdMenu=23</a:t>
            </a:r>
          </a:p>
          <a:p>
            <a:endParaRPr lang="it-IT" dirty="0"/>
          </a:p>
        </p:txBody>
      </p:sp>
      <p:pic>
        <p:nvPicPr>
          <p:cNvPr id="4" name="Immagine 3"/>
          <p:cNvPicPr>
            <a:picLocks noChangeAspect="1"/>
          </p:cNvPicPr>
          <p:nvPr/>
        </p:nvPicPr>
        <p:blipFill>
          <a:blip r:embed="rId2"/>
          <a:stretch>
            <a:fillRect/>
          </a:stretch>
        </p:blipFill>
        <p:spPr>
          <a:xfrm>
            <a:off x="1107929" y="2177142"/>
            <a:ext cx="5698294" cy="3934097"/>
          </a:xfrm>
          <a:prstGeom prst="rect">
            <a:avLst/>
          </a:prstGeom>
        </p:spPr>
      </p:pic>
      <p:sp>
        <p:nvSpPr>
          <p:cNvPr id="5" name="CasellaDiTesto 4"/>
          <p:cNvSpPr txBox="1"/>
          <p:nvPr/>
        </p:nvSpPr>
        <p:spPr>
          <a:xfrm>
            <a:off x="9213669" y="5187909"/>
            <a:ext cx="2447109" cy="923330"/>
          </a:xfrm>
          <a:prstGeom prst="rect">
            <a:avLst/>
          </a:prstGeom>
          <a:noFill/>
        </p:spPr>
        <p:txBody>
          <a:bodyPr wrap="square" rtlCol="0">
            <a:spAutoFit/>
          </a:bodyPr>
          <a:lstStyle/>
          <a:p>
            <a:r>
              <a:rPr lang="it-IT" i="1" dirty="0" smtClean="0">
                <a:latin typeface="Arial" panose="020B0604020202020204" pitchFamily="34" charset="0"/>
                <a:cs typeface="Arial" panose="020B0604020202020204" pitchFamily="34" charset="0"/>
              </a:rPr>
              <a:t>Costanza Barbieri</a:t>
            </a:r>
          </a:p>
          <a:p>
            <a:r>
              <a:rPr lang="it-IT" i="1" dirty="0" smtClean="0">
                <a:latin typeface="Arial" panose="020B0604020202020204" pitchFamily="34" charset="0"/>
                <a:cs typeface="Arial" panose="020B0604020202020204" pitchFamily="34" charset="0"/>
              </a:rPr>
              <a:t>Daniela Rossi</a:t>
            </a:r>
          </a:p>
          <a:p>
            <a:r>
              <a:rPr lang="it-IT" i="1" dirty="0" smtClean="0">
                <a:latin typeface="Arial" panose="020B0604020202020204" pitchFamily="34" charset="0"/>
                <a:cs typeface="Arial" panose="020B0604020202020204" pitchFamily="34" charset="0"/>
              </a:rPr>
              <a:t>Luca Gandolfi</a:t>
            </a:r>
            <a:endParaRPr lang="it-IT"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965165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Stato legittimo degli immobili</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85000" lnSpcReduction="20000"/>
          </a:bodyPr>
          <a:lstStyle/>
          <a:p>
            <a:pPr marL="36900" indent="0">
              <a:buNone/>
            </a:pPr>
            <a:r>
              <a:rPr lang="it-IT" b="1" dirty="0">
                <a:effectLst/>
                <a:latin typeface="Arial" panose="020B0604020202020204" pitchFamily="34" charset="0"/>
                <a:cs typeface="Arial" panose="020B0604020202020204" pitchFamily="34" charset="0"/>
              </a:rPr>
              <a:t>DPR 380/01</a:t>
            </a:r>
            <a:endParaRPr lang="it-IT" dirty="0">
              <a:effectLst/>
              <a:latin typeface="Arial" panose="020B0604020202020204" pitchFamily="34" charset="0"/>
              <a:cs typeface="Arial" panose="020B0604020202020204" pitchFamily="34" charset="0"/>
            </a:endParaRPr>
          </a:p>
          <a:p>
            <a:pPr marL="36900" indent="0">
              <a:buNone/>
            </a:pPr>
            <a:r>
              <a:rPr lang="it-IT" b="1" dirty="0" smtClean="0">
                <a:effectLst/>
                <a:latin typeface="Arial" panose="020B0604020202020204" pitchFamily="34" charset="0"/>
                <a:cs typeface="Arial" panose="020B0604020202020204" pitchFamily="34" charset="0"/>
              </a:rPr>
              <a:t>Art. </a:t>
            </a:r>
            <a:r>
              <a:rPr lang="it-IT" b="1" u="sng" dirty="0" smtClean="0">
                <a:effectLst/>
                <a:latin typeface="Arial" panose="020B0604020202020204" pitchFamily="34" charset="0"/>
                <a:cs typeface="Arial" panose="020B0604020202020204" pitchFamily="34" charset="0"/>
              </a:rPr>
              <a:t>9-bis</a:t>
            </a:r>
            <a:r>
              <a:rPr lang="it-IT" b="1" dirty="0" smtClean="0">
                <a:effectLst/>
                <a:latin typeface="Arial" panose="020B0604020202020204" pitchFamily="34" charset="0"/>
                <a:cs typeface="Arial" panose="020B0604020202020204" pitchFamily="34" charset="0"/>
              </a:rPr>
              <a:t>. Documentazione amministrativa e stato legittimo degli immobili</a:t>
            </a:r>
          </a:p>
          <a:p>
            <a:pPr marL="36900" indent="0">
              <a:buNone/>
            </a:pPr>
            <a:r>
              <a:rPr lang="it-IT" sz="1200" b="1" dirty="0" smtClean="0">
                <a:effectLst/>
                <a:latin typeface="Arial" panose="020B0604020202020204" pitchFamily="34" charset="0"/>
                <a:cs typeface="Arial" panose="020B0604020202020204" pitchFamily="34" charset="0"/>
              </a:rPr>
              <a:t>(comma aggiunto dall’art. 10, comma 1, lettera d), della legge 120 del 2020)</a:t>
            </a:r>
            <a:endParaRPr lang="it-IT" sz="1200" dirty="0" smtClean="0">
              <a:effectLst/>
              <a:latin typeface="Arial" panose="020B0604020202020204" pitchFamily="34" charset="0"/>
              <a:cs typeface="Arial" panose="020B0604020202020204" pitchFamily="34" charset="0"/>
            </a:endParaRPr>
          </a:p>
          <a:p>
            <a:pPr marL="36900" indent="0">
              <a:buNone/>
            </a:pPr>
            <a:r>
              <a:rPr lang="it-IT" dirty="0" smtClean="0">
                <a:effectLst/>
                <a:latin typeface="Arial" panose="020B0604020202020204" pitchFamily="34" charset="0"/>
                <a:cs typeface="Arial" panose="020B0604020202020204" pitchFamily="34" charset="0"/>
              </a:rPr>
              <a:t>Comma 1-bis.</a:t>
            </a:r>
          </a:p>
          <a:p>
            <a:pPr>
              <a:buFontTx/>
              <a:buChar char="-"/>
            </a:pPr>
            <a:r>
              <a:rPr lang="it-IT" dirty="0" smtClean="0">
                <a:effectLst/>
                <a:latin typeface="Arial" panose="020B0604020202020204" pitchFamily="34" charset="0"/>
                <a:cs typeface="Arial" panose="020B0604020202020204" pitchFamily="34" charset="0"/>
              </a:rPr>
              <a:t>Lo </a:t>
            </a:r>
            <a:r>
              <a:rPr lang="it-IT" dirty="0">
                <a:effectLst/>
                <a:latin typeface="Arial" panose="020B0604020202020204" pitchFamily="34" charset="0"/>
                <a:cs typeface="Arial" panose="020B0604020202020204" pitchFamily="34" charset="0"/>
              </a:rPr>
              <a:t>stato legittimo dell’immobile o dell’unità immobiliare è quello </a:t>
            </a:r>
            <a:r>
              <a:rPr lang="it-IT" u="sng" dirty="0">
                <a:effectLst/>
                <a:latin typeface="Arial" panose="020B0604020202020204" pitchFamily="34" charset="0"/>
                <a:cs typeface="Arial" panose="020B0604020202020204" pitchFamily="34" charset="0"/>
              </a:rPr>
              <a:t>stabilito dal titolo abilitativo </a:t>
            </a:r>
            <a:r>
              <a:rPr lang="it-IT" dirty="0">
                <a:effectLst/>
                <a:latin typeface="Arial" panose="020B0604020202020204" pitchFamily="34" charset="0"/>
                <a:cs typeface="Arial" panose="020B0604020202020204" pitchFamily="34" charset="0"/>
              </a:rPr>
              <a:t>che ne ha previsto la costruzione o che ne ha legittimato la stessa e da quello che ha disciplinato l’ultimo intervento edilizio che ha interessato l’intero immobile o unità immobiliare, integrati con gli eventuali titoli successivi che hanno abilitato interventi </a:t>
            </a:r>
            <a:r>
              <a:rPr lang="it-IT" dirty="0" smtClean="0">
                <a:effectLst/>
                <a:latin typeface="Arial" panose="020B0604020202020204" pitchFamily="34" charset="0"/>
                <a:cs typeface="Arial" panose="020B0604020202020204" pitchFamily="34" charset="0"/>
              </a:rPr>
              <a:t>parziali.</a:t>
            </a:r>
          </a:p>
          <a:p>
            <a:pPr>
              <a:buFontTx/>
              <a:buChar char="-"/>
            </a:pPr>
            <a:r>
              <a:rPr lang="it-IT" dirty="0" smtClean="0">
                <a:effectLst/>
                <a:latin typeface="Arial" panose="020B0604020202020204" pitchFamily="34" charset="0"/>
                <a:cs typeface="Arial" panose="020B0604020202020204" pitchFamily="34" charset="0"/>
              </a:rPr>
              <a:t>Per </a:t>
            </a:r>
            <a:r>
              <a:rPr lang="it-IT" dirty="0">
                <a:effectLst/>
                <a:latin typeface="Arial" panose="020B0604020202020204" pitchFamily="34" charset="0"/>
                <a:cs typeface="Arial" panose="020B0604020202020204" pitchFamily="34" charset="0"/>
              </a:rPr>
              <a:t>gli immobili realizzati in un’epoca nella quale non era obbligatorio acquisire il titolo abilitativo edilizio, lo stato legittimo è quello desumibile dalle </a:t>
            </a:r>
            <a:r>
              <a:rPr lang="it-IT" u="sng" dirty="0">
                <a:effectLst/>
                <a:latin typeface="Arial" panose="020B0604020202020204" pitchFamily="34" charset="0"/>
                <a:cs typeface="Arial" panose="020B0604020202020204" pitchFamily="34" charset="0"/>
              </a:rPr>
              <a:t>informazioni catastali di primo impianto </a:t>
            </a:r>
            <a:r>
              <a:rPr lang="it-IT" dirty="0">
                <a:effectLst/>
                <a:latin typeface="Arial" panose="020B0604020202020204" pitchFamily="34" charset="0"/>
                <a:cs typeface="Arial" panose="020B0604020202020204" pitchFamily="34" charset="0"/>
              </a:rPr>
              <a:t>ovvero da </a:t>
            </a:r>
            <a:r>
              <a:rPr lang="it-IT" u="sng" dirty="0">
                <a:effectLst/>
                <a:latin typeface="Arial" panose="020B0604020202020204" pitchFamily="34" charset="0"/>
                <a:cs typeface="Arial" panose="020B0604020202020204" pitchFamily="34" charset="0"/>
              </a:rPr>
              <a:t>altri documenti probanti</a:t>
            </a:r>
            <a:r>
              <a:rPr lang="it-IT" dirty="0">
                <a:effectLst/>
                <a:latin typeface="Arial" panose="020B0604020202020204" pitchFamily="34" charset="0"/>
                <a:cs typeface="Arial" panose="020B0604020202020204" pitchFamily="34" charset="0"/>
              </a:rPr>
              <a:t>, quali le riprese fotografiche, gli estratti cartografici, i documenti d’archivio, o altro atto, pubblico o privato, di cui sia dimostrata la provenienza, e dal titolo abilitativo che ha disciplinato l’ultimo intervento edilizio che ha interessato l’intero immobile o unità immobiliare, integrati con gli eventuali titoli successivi che hanno abilitato interventi </a:t>
            </a:r>
            <a:r>
              <a:rPr lang="it-IT" dirty="0" smtClean="0">
                <a:effectLst/>
                <a:latin typeface="Arial" panose="020B0604020202020204" pitchFamily="34" charset="0"/>
                <a:cs typeface="Arial" panose="020B0604020202020204" pitchFamily="34" charset="0"/>
              </a:rPr>
              <a:t>parziali.</a:t>
            </a:r>
          </a:p>
          <a:p>
            <a:pPr>
              <a:buFontTx/>
              <a:buChar char="-"/>
            </a:pPr>
            <a:r>
              <a:rPr lang="it-IT" dirty="0" smtClean="0">
                <a:effectLst/>
                <a:latin typeface="Arial" panose="020B0604020202020204" pitchFamily="34" charset="0"/>
                <a:cs typeface="Arial" panose="020B0604020202020204" pitchFamily="34" charset="0"/>
              </a:rPr>
              <a:t>Le </a:t>
            </a:r>
            <a:r>
              <a:rPr lang="it-IT" dirty="0">
                <a:effectLst/>
                <a:latin typeface="Arial" panose="020B0604020202020204" pitchFamily="34" charset="0"/>
                <a:cs typeface="Arial" panose="020B0604020202020204" pitchFamily="34" charset="0"/>
              </a:rPr>
              <a:t>disposizioni di cui al secondo periodo si applicano altresì nei casi in cui sussista un principio di prova del titolo abilitativo del quale, tuttavia, non sia disponibile copia. </a:t>
            </a:r>
            <a:endParaRPr lang="it-IT" dirty="0"/>
          </a:p>
        </p:txBody>
      </p:sp>
    </p:spTree>
    <p:extLst>
      <p:ext uri="{BB962C8B-B14F-4D97-AF65-F5344CB8AC3E}">
        <p14:creationId xmlns:p14="http://schemas.microsoft.com/office/powerpoint/2010/main" val="168228149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a:latin typeface="Arial" panose="020B0604020202020204" pitchFamily="34" charset="0"/>
                <a:cs typeface="Arial" panose="020B0604020202020204" pitchFamily="34" charset="0"/>
              </a:rPr>
              <a:t>Stato legittimo degli immobili</a:t>
            </a:r>
            <a:endParaRPr lang="it-IT" sz="1800" i="1" dirty="0"/>
          </a:p>
        </p:txBody>
      </p:sp>
      <p:sp>
        <p:nvSpPr>
          <p:cNvPr id="3" name="Segnaposto contenuto 2"/>
          <p:cNvSpPr>
            <a:spLocks noGrp="1"/>
          </p:cNvSpPr>
          <p:nvPr>
            <p:ph idx="1"/>
          </p:nvPr>
        </p:nvSpPr>
        <p:spPr/>
        <p:txBody>
          <a:bodyPr>
            <a:normAutofit/>
          </a:bodyPr>
          <a:lstStyle/>
          <a:p>
            <a:pPr marL="36900" indent="0">
              <a:buNone/>
            </a:pPr>
            <a:r>
              <a:rPr lang="it-IT" sz="1700" b="1" dirty="0">
                <a:effectLst/>
                <a:latin typeface="Arial" panose="020B0604020202020204" pitchFamily="34" charset="0"/>
                <a:cs typeface="Arial" panose="020B0604020202020204" pitchFamily="34" charset="0"/>
              </a:rPr>
              <a:t>DPR 380/01</a:t>
            </a:r>
            <a:endParaRPr lang="it-IT" sz="1700" dirty="0">
              <a:effectLst/>
              <a:latin typeface="Arial" panose="020B0604020202020204" pitchFamily="34" charset="0"/>
              <a:cs typeface="Arial" panose="020B0604020202020204" pitchFamily="34" charset="0"/>
            </a:endParaRPr>
          </a:p>
          <a:p>
            <a:pPr marL="36900" indent="0">
              <a:buNone/>
            </a:pPr>
            <a:r>
              <a:rPr lang="it-IT" sz="1700" b="1" dirty="0">
                <a:effectLst/>
                <a:latin typeface="Arial" panose="020B0604020202020204" pitchFamily="34" charset="0"/>
                <a:cs typeface="Arial" panose="020B0604020202020204" pitchFamily="34" charset="0"/>
              </a:rPr>
              <a:t>Art. 23ter comma </a:t>
            </a:r>
            <a:r>
              <a:rPr lang="it-IT" sz="1700" b="1" dirty="0" smtClean="0">
                <a:effectLst/>
                <a:latin typeface="Arial" panose="020B0604020202020204" pitchFamily="34" charset="0"/>
                <a:cs typeface="Arial" panose="020B0604020202020204" pitchFamily="34" charset="0"/>
              </a:rPr>
              <a:t>2 </a:t>
            </a:r>
            <a:endParaRPr lang="it-IT" sz="1700" dirty="0">
              <a:effectLst/>
              <a:latin typeface="Arial" panose="020B0604020202020204" pitchFamily="34" charset="0"/>
              <a:cs typeface="Arial" panose="020B0604020202020204" pitchFamily="34" charset="0"/>
            </a:endParaRPr>
          </a:p>
          <a:p>
            <a:pPr marL="36900" indent="0">
              <a:buNone/>
            </a:pPr>
            <a:r>
              <a:rPr lang="it-IT" sz="1700" dirty="0">
                <a:effectLst/>
                <a:latin typeface="Arial" panose="020B0604020202020204" pitchFamily="34" charset="0"/>
                <a:cs typeface="Arial" panose="020B0604020202020204" pitchFamily="34" charset="0"/>
              </a:rPr>
              <a:t>2. La destinazione d’uso dell’immobile o dell’unità immobiliare è quella stabilita dalla documentazione di cui all’articolo 9-bis, </a:t>
            </a:r>
            <a:r>
              <a:rPr lang="it-IT" sz="1700" dirty="0" smtClean="0">
                <a:effectLst/>
                <a:latin typeface="Arial" panose="020B0604020202020204" pitchFamily="34" charset="0"/>
                <a:cs typeface="Arial" panose="020B0604020202020204" pitchFamily="34" charset="0"/>
              </a:rPr>
              <a:t>comma 1-bis</a:t>
            </a:r>
            <a:r>
              <a:rPr lang="it-IT" sz="1700" dirty="0" smtClean="0">
                <a:effectLst/>
                <a:latin typeface="Arial" panose="020B0604020202020204" pitchFamily="34" charset="0"/>
                <a:cs typeface="Arial" panose="020B0604020202020204" pitchFamily="34" charset="0"/>
              </a:rPr>
              <a:t>. </a:t>
            </a:r>
            <a:r>
              <a:rPr lang="it-IT" sz="1400" dirty="0" smtClean="0">
                <a:effectLst/>
                <a:latin typeface="Arial" panose="020B0604020202020204" pitchFamily="34" charset="0"/>
                <a:cs typeface="Arial" panose="020B0604020202020204" pitchFamily="34" charset="0"/>
              </a:rPr>
              <a:t>(comma aggiunto da DL Semplificazione)</a:t>
            </a:r>
            <a:endParaRPr lang="it-IT" sz="1400" dirty="0">
              <a:effectLst/>
              <a:latin typeface="Arial" panose="020B0604020202020204" pitchFamily="34" charset="0"/>
              <a:cs typeface="Arial" panose="020B0604020202020204" pitchFamily="34" charset="0"/>
            </a:endParaRPr>
          </a:p>
          <a:p>
            <a:pPr marL="36900" indent="0">
              <a:buNone/>
            </a:pPr>
            <a:r>
              <a:rPr lang="it-IT" sz="1700" dirty="0">
                <a:effectLst/>
                <a:latin typeface="Arial" panose="020B0604020202020204" pitchFamily="34" charset="0"/>
                <a:cs typeface="Arial" panose="020B0604020202020204" pitchFamily="34" charset="0"/>
              </a:rPr>
              <a:t> </a:t>
            </a:r>
          </a:p>
          <a:p>
            <a:pPr marL="36900" indent="0">
              <a:buNone/>
            </a:pPr>
            <a:r>
              <a:rPr lang="it-IT" sz="1700" b="1" dirty="0">
                <a:effectLst/>
                <a:latin typeface="Arial" panose="020B0604020202020204" pitchFamily="34" charset="0"/>
                <a:cs typeface="Arial" panose="020B0604020202020204" pitchFamily="34" charset="0"/>
              </a:rPr>
              <a:t>LR </a:t>
            </a:r>
            <a:r>
              <a:rPr lang="it-IT" sz="1700" b="1" dirty="0" smtClean="0">
                <a:effectLst/>
                <a:latin typeface="Arial" panose="020B0604020202020204" pitchFamily="34" charset="0"/>
                <a:cs typeface="Arial" panose="020B0604020202020204" pitchFamily="34" charset="0"/>
              </a:rPr>
              <a:t>15/13 </a:t>
            </a:r>
            <a:r>
              <a:rPr lang="it-IT" sz="1700" dirty="0" smtClean="0">
                <a:effectLst/>
                <a:latin typeface="Arial" panose="020B0604020202020204" pitchFamily="34" charset="0"/>
                <a:cs typeface="Arial" panose="020B0604020202020204" pitchFamily="34" charset="0"/>
              </a:rPr>
              <a:t>(già vigente prima della modifica del DPR 380/01)</a:t>
            </a:r>
            <a:endParaRPr lang="it-IT" sz="1700" dirty="0">
              <a:effectLst/>
              <a:latin typeface="Arial" panose="020B0604020202020204" pitchFamily="34" charset="0"/>
              <a:cs typeface="Arial" panose="020B0604020202020204" pitchFamily="34" charset="0"/>
            </a:endParaRPr>
          </a:p>
          <a:p>
            <a:pPr marL="36900" indent="0">
              <a:buNone/>
            </a:pPr>
            <a:r>
              <a:rPr lang="it-IT" sz="1700" b="1" dirty="0">
                <a:effectLst/>
                <a:latin typeface="Arial" panose="020B0604020202020204" pitchFamily="34" charset="0"/>
                <a:cs typeface="Arial" panose="020B0604020202020204" pitchFamily="34" charset="0"/>
              </a:rPr>
              <a:t>art. 28 comma 6</a:t>
            </a:r>
            <a:endParaRPr lang="it-IT" sz="1700" dirty="0">
              <a:effectLst/>
              <a:latin typeface="Arial" panose="020B0604020202020204" pitchFamily="34" charset="0"/>
              <a:cs typeface="Arial" panose="020B0604020202020204" pitchFamily="34" charset="0"/>
            </a:endParaRPr>
          </a:p>
          <a:p>
            <a:pPr marL="36900" indent="0">
              <a:buNone/>
            </a:pPr>
            <a:r>
              <a:rPr lang="it-IT" sz="1700" dirty="0">
                <a:effectLst/>
                <a:latin typeface="Arial" panose="020B0604020202020204" pitchFamily="34" charset="0"/>
                <a:cs typeface="Arial" panose="020B0604020202020204" pitchFamily="34" charset="0"/>
              </a:rPr>
              <a:t>6. La destinazione d'uso dell'immobile o dell'unità immobiliare è quella stabilita dal titolo abilitativo che ne ha previsto la costruzione o l'ultimo intervento di recupero o, in assenza o indeterminatezza del titolo, dalla classificazione catastale attribuita in sede di primo accatastamento ovvero da altri documenti probanti. In carenza di ogni documentazione, si fa riferimento alla destinazione d'uso in atto, in termini di </a:t>
            </a:r>
            <a:r>
              <a:rPr lang="it-IT" sz="1700" u="sng" dirty="0">
                <a:effectLst/>
                <a:latin typeface="Arial" panose="020B0604020202020204" pitchFamily="34" charset="0"/>
                <a:cs typeface="Arial" panose="020B0604020202020204" pitchFamily="34" charset="0"/>
              </a:rPr>
              <a:t>superficie utile prevalente</a:t>
            </a:r>
            <a:r>
              <a:rPr lang="it-IT" sz="1700" dirty="0">
                <a:effectLst/>
                <a:latin typeface="Arial" panose="020B0604020202020204" pitchFamily="34" charset="0"/>
                <a:cs typeface="Arial" panose="020B0604020202020204" pitchFamily="34" charset="0"/>
              </a:rPr>
              <a:t>.</a:t>
            </a:r>
          </a:p>
          <a:p>
            <a:endParaRPr lang="it-IT" dirty="0"/>
          </a:p>
        </p:txBody>
      </p:sp>
    </p:spTree>
    <p:extLst>
      <p:ext uri="{BB962C8B-B14F-4D97-AF65-F5344CB8AC3E}">
        <p14:creationId xmlns:p14="http://schemas.microsoft.com/office/powerpoint/2010/main" val="62993561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Stato legittimo degli immobili</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marL="36900" indent="0">
              <a:buNone/>
            </a:pPr>
            <a:r>
              <a:rPr lang="it-IT" sz="1800" b="1" dirty="0">
                <a:effectLst/>
                <a:latin typeface="Arial" panose="020B0604020202020204" pitchFamily="34" charset="0"/>
                <a:cs typeface="Arial" panose="020B0604020202020204" pitchFamily="34" charset="0"/>
              </a:rPr>
              <a:t>DECRETO-LEGGE 19 maggio 2020, n. 34</a:t>
            </a:r>
            <a:endParaRPr lang="it-IT" sz="1800" dirty="0">
              <a:effectLst/>
              <a:latin typeface="Arial" panose="020B0604020202020204" pitchFamily="34" charset="0"/>
              <a:cs typeface="Arial" panose="020B0604020202020204" pitchFamily="34" charset="0"/>
            </a:endParaRPr>
          </a:p>
          <a:p>
            <a:pPr marL="36900" indent="0">
              <a:buNone/>
            </a:pPr>
            <a:r>
              <a:rPr lang="it-IT" sz="1800" b="1" dirty="0">
                <a:effectLst/>
                <a:latin typeface="Arial" panose="020B0604020202020204" pitchFamily="34" charset="0"/>
                <a:cs typeface="Arial" panose="020B0604020202020204" pitchFamily="34" charset="0"/>
              </a:rPr>
              <a:t>Misure urgenti in materia di salute, sostegno al lavoro e all'economia, nonché di politiche sociali connesse all'emergenza epidemiologica da COVID-19. Decreto-Legge convertito con modificazioni dalla L. 17 luglio 2020, n. 77</a:t>
            </a:r>
            <a:endParaRPr lang="it-IT" sz="1800" dirty="0">
              <a:effectLst/>
              <a:latin typeface="Arial" panose="020B0604020202020204" pitchFamily="34" charset="0"/>
              <a:cs typeface="Arial" panose="020B0604020202020204" pitchFamily="34" charset="0"/>
            </a:endParaRPr>
          </a:p>
          <a:p>
            <a:pPr marL="36900" indent="0">
              <a:buNone/>
            </a:pPr>
            <a:r>
              <a:rPr lang="it-IT" sz="1800" b="1" dirty="0">
                <a:effectLst/>
                <a:latin typeface="Arial" panose="020B0604020202020204" pitchFamily="34" charset="0"/>
                <a:cs typeface="Arial" panose="020B0604020202020204" pitchFamily="34" charset="0"/>
              </a:rPr>
              <a:t>Art. 119 comma </a:t>
            </a:r>
            <a:r>
              <a:rPr lang="it-IT" sz="1800" b="1" dirty="0" smtClean="0">
                <a:effectLst/>
                <a:latin typeface="Arial" panose="020B0604020202020204" pitchFamily="34" charset="0"/>
                <a:cs typeface="Arial" panose="020B0604020202020204" pitchFamily="34" charset="0"/>
              </a:rPr>
              <a:t>13ter</a:t>
            </a:r>
            <a:endParaRPr lang="it-IT" sz="1800" dirty="0">
              <a:effectLst/>
              <a:latin typeface="Arial" panose="020B0604020202020204" pitchFamily="34" charset="0"/>
              <a:cs typeface="Arial" panose="020B0604020202020204" pitchFamily="34" charset="0"/>
            </a:endParaRPr>
          </a:p>
          <a:p>
            <a:pPr marL="36900" indent="0">
              <a:buNone/>
            </a:pPr>
            <a:r>
              <a:rPr lang="it-IT" sz="1800" dirty="0" smtClean="0">
                <a:effectLst/>
                <a:latin typeface="Arial" panose="020B0604020202020204" pitchFamily="34" charset="0"/>
                <a:cs typeface="Arial" panose="020B0604020202020204" pitchFamily="34" charset="0"/>
              </a:rPr>
              <a:t>Al </a:t>
            </a:r>
            <a:r>
              <a:rPr lang="it-IT" sz="1800" dirty="0">
                <a:effectLst/>
                <a:latin typeface="Arial" panose="020B0604020202020204" pitchFamily="34" charset="0"/>
                <a:cs typeface="Arial" panose="020B0604020202020204" pitchFamily="34" charset="0"/>
              </a:rPr>
              <a:t>fine di semplificare la presentazione dei titoli abilitativi relativi agli interventi sulle parti comuni che beneficiano degli incentivi disciplinati dal presente articolo, </a:t>
            </a:r>
            <a:r>
              <a:rPr lang="it-IT" sz="1800" u="sng" dirty="0">
                <a:effectLst/>
                <a:latin typeface="Arial" panose="020B0604020202020204" pitchFamily="34" charset="0"/>
                <a:cs typeface="Arial" panose="020B0604020202020204" pitchFamily="34" charset="0"/>
              </a:rPr>
              <a:t>le asseverazioni dei tecnici abilitati in merito allo stato legittimo degli immobili plurifamiliari</a:t>
            </a:r>
            <a:r>
              <a:rPr lang="it-IT" sz="1800" dirty="0">
                <a:effectLst/>
                <a:latin typeface="Arial" panose="020B0604020202020204" pitchFamily="34" charset="0"/>
                <a:cs typeface="Arial" panose="020B0604020202020204" pitchFamily="34" charset="0"/>
              </a:rPr>
              <a:t>, di cui all'articolo 9-bis del testo unico di cui al decreto del Presidente della Repubblica 6 giugno 2001, n. 380, e i relativi accertamenti dello sportello unico per l'edilizia sono riferiti </a:t>
            </a:r>
            <a:r>
              <a:rPr lang="it-IT" sz="1800" u="sng" dirty="0">
                <a:effectLst/>
                <a:latin typeface="Arial" panose="020B0604020202020204" pitchFamily="34" charset="0"/>
                <a:cs typeface="Arial" panose="020B0604020202020204" pitchFamily="34" charset="0"/>
              </a:rPr>
              <a:t>esclusivamente alle parti comuni degli edifici interessati </a:t>
            </a:r>
            <a:r>
              <a:rPr lang="it-IT" sz="1800" dirty="0">
                <a:effectLst/>
                <a:latin typeface="Arial" panose="020B0604020202020204" pitchFamily="34" charset="0"/>
                <a:cs typeface="Arial" panose="020B0604020202020204" pitchFamily="34" charset="0"/>
              </a:rPr>
              <a:t>dai medesimi interventi.</a:t>
            </a:r>
          </a:p>
        </p:txBody>
      </p:sp>
    </p:spTree>
    <p:extLst>
      <p:ext uri="{BB962C8B-B14F-4D97-AF65-F5344CB8AC3E}">
        <p14:creationId xmlns:p14="http://schemas.microsoft.com/office/powerpoint/2010/main" val="114729999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a:latin typeface="Arial" panose="020B0604020202020204" pitchFamily="34" charset="0"/>
                <a:cs typeface="Arial" panose="020B0604020202020204" pitchFamily="34" charset="0"/>
              </a:rPr>
              <a:t>Stato legittimo degli immobili</a:t>
            </a:r>
            <a:endParaRPr lang="it-IT" sz="1800" dirty="0"/>
          </a:p>
        </p:txBody>
      </p:sp>
      <p:sp>
        <p:nvSpPr>
          <p:cNvPr id="3" name="Segnaposto contenuto 2"/>
          <p:cNvSpPr>
            <a:spLocks noGrp="1"/>
          </p:cNvSpPr>
          <p:nvPr>
            <p:ph idx="1"/>
          </p:nvPr>
        </p:nvSpPr>
        <p:spPr/>
        <p:txBody>
          <a:bodyPr>
            <a:normAutofit/>
          </a:bodyPr>
          <a:lstStyle/>
          <a:p>
            <a:pPr marL="36900" indent="0" algn="just">
              <a:buNone/>
            </a:pPr>
            <a:r>
              <a:rPr lang="it-IT" u="sng" dirty="0" smtClean="0">
                <a:latin typeface="Arial" panose="020B0604020202020204" pitchFamily="34" charset="0"/>
                <a:cs typeface="Arial" panose="020B0604020202020204" pitchFamily="34" charset="0"/>
              </a:rPr>
              <a:t>Progetto di legge di m</a:t>
            </a:r>
            <a:r>
              <a:rPr lang="it-IT" u="sng" dirty="0" smtClean="0">
                <a:effectLst/>
                <a:latin typeface="Arial" panose="020B0604020202020204" pitchFamily="34" charset="0"/>
                <a:cs typeface="Arial" panose="020B0604020202020204" pitchFamily="34" charset="0"/>
              </a:rPr>
              <a:t>odifica </a:t>
            </a:r>
            <a:r>
              <a:rPr lang="it-IT" u="sng" dirty="0">
                <a:effectLst/>
                <a:latin typeface="Arial" panose="020B0604020202020204" pitchFamily="34" charset="0"/>
                <a:cs typeface="Arial" panose="020B0604020202020204" pitchFamily="34" charset="0"/>
              </a:rPr>
              <a:t>alla LR </a:t>
            </a:r>
            <a:r>
              <a:rPr lang="it-IT" u="sng" dirty="0" smtClean="0">
                <a:effectLst/>
                <a:latin typeface="Arial" panose="020B0604020202020204" pitchFamily="34" charset="0"/>
                <a:cs typeface="Arial" panose="020B0604020202020204" pitchFamily="34" charset="0"/>
              </a:rPr>
              <a:t>15/13 </a:t>
            </a:r>
            <a:r>
              <a:rPr lang="it-IT" dirty="0" smtClean="0">
                <a:effectLst/>
                <a:latin typeface="Arial" panose="020B0604020202020204" pitchFamily="34" charset="0"/>
                <a:cs typeface="Arial" panose="020B0604020202020204" pitchFamily="34" charset="0"/>
              </a:rPr>
              <a:t>(DGR n. 1612 del 16/11/2020): </a:t>
            </a:r>
            <a:r>
              <a:rPr lang="it-IT" dirty="0">
                <a:effectLst/>
                <a:latin typeface="Arial" panose="020B0604020202020204" pitchFamily="34" charset="0"/>
                <a:cs typeface="Arial" panose="020B0604020202020204" pitchFamily="34" charset="0"/>
              </a:rPr>
              <a:t>introduzione </a:t>
            </a:r>
            <a:r>
              <a:rPr lang="it-IT" dirty="0" smtClean="0">
                <a:effectLst/>
                <a:latin typeface="Arial" panose="020B0604020202020204" pitchFamily="34" charset="0"/>
                <a:cs typeface="Arial" panose="020B0604020202020204" pitchFamily="34" charset="0"/>
              </a:rPr>
              <a:t>dell’art</a:t>
            </a:r>
            <a:r>
              <a:rPr lang="it-IT" dirty="0">
                <a:effectLst/>
                <a:latin typeface="Arial" panose="020B0604020202020204" pitchFamily="34" charset="0"/>
                <a:cs typeface="Arial" panose="020B0604020202020204" pitchFamily="34" charset="0"/>
              </a:rPr>
              <a:t>. 10bis sullo stato legittimo degli immobili che si allinea </a:t>
            </a:r>
            <a:r>
              <a:rPr lang="it-IT" dirty="0" smtClean="0">
                <a:effectLst/>
                <a:latin typeface="Arial" panose="020B0604020202020204" pitchFamily="34" charset="0"/>
                <a:cs typeface="Arial" panose="020B0604020202020204" pitchFamily="34" charset="0"/>
              </a:rPr>
              <a:t>concettualmente all’art</a:t>
            </a:r>
            <a:r>
              <a:rPr lang="it-IT" dirty="0">
                <a:effectLst/>
                <a:latin typeface="Arial" panose="020B0604020202020204" pitchFamily="34" charset="0"/>
                <a:cs typeface="Arial" panose="020B0604020202020204" pitchFamily="34" charset="0"/>
              </a:rPr>
              <a:t>. 9 bis del DPR 380/01 e introduzione di specifica casistica per gli interventi che accedono </a:t>
            </a:r>
            <a:r>
              <a:rPr lang="it-IT" dirty="0" smtClean="0">
                <a:effectLst/>
                <a:latin typeface="Arial" panose="020B0604020202020204" pitchFamily="34" charset="0"/>
                <a:cs typeface="Arial" panose="020B0604020202020204" pitchFamily="34" charset="0"/>
              </a:rPr>
              <a:t>all’</a:t>
            </a:r>
            <a:r>
              <a:rPr lang="it-IT" dirty="0" err="1" smtClean="0">
                <a:effectLst/>
                <a:latin typeface="Arial" panose="020B0604020202020204" pitchFamily="34" charset="0"/>
                <a:cs typeface="Arial" panose="020B0604020202020204" pitchFamily="34" charset="0"/>
              </a:rPr>
              <a:t>Ecobonus</a:t>
            </a:r>
            <a:r>
              <a:rPr lang="it-IT" dirty="0">
                <a:effectLst/>
                <a:latin typeface="Arial" panose="020B0604020202020204" pitchFamily="34" charset="0"/>
                <a:cs typeface="Arial" panose="020B0604020202020204" pitchFamily="34" charset="0"/>
              </a:rPr>
              <a:t>.</a:t>
            </a:r>
          </a:p>
          <a:p>
            <a:pPr marL="36900" indent="0" algn="just">
              <a:buNone/>
            </a:pPr>
            <a:r>
              <a:rPr lang="it-IT" dirty="0">
                <a:effectLst/>
                <a:latin typeface="Arial" panose="020B0604020202020204" pitchFamily="34" charset="0"/>
                <a:cs typeface="Arial" panose="020B0604020202020204" pitchFamily="34" charset="0"/>
              </a:rPr>
              <a:t>6. Allo scopo di accelerare e semplificare la presentazione dei titoli abilitativi riguardanti gli interventi che beneficiano degli incentivi di cui </a:t>
            </a:r>
            <a:r>
              <a:rPr lang="it-IT" dirty="0" smtClean="0">
                <a:effectLst/>
                <a:latin typeface="Arial" panose="020B0604020202020204" pitchFamily="34" charset="0"/>
                <a:cs typeface="Arial" panose="020B0604020202020204" pitchFamily="34" charset="0"/>
              </a:rPr>
              <a:t>all’articolo 119 </a:t>
            </a:r>
            <a:r>
              <a:rPr lang="it-IT" dirty="0">
                <a:effectLst/>
                <a:latin typeface="Arial" panose="020B0604020202020204" pitchFamily="34" charset="0"/>
                <a:cs typeface="Arial" panose="020B0604020202020204" pitchFamily="34" charset="0"/>
              </a:rPr>
              <a:t>del decreto-legge 19 maggio 2020, n. 34, </a:t>
            </a:r>
            <a:r>
              <a:rPr lang="it-IT" dirty="0" smtClean="0">
                <a:effectLst/>
                <a:latin typeface="Arial" panose="020B0604020202020204" pitchFamily="34" charset="0"/>
                <a:cs typeface="Arial" panose="020B0604020202020204" pitchFamily="34" charset="0"/>
              </a:rPr>
              <a:t>[…] convertito </a:t>
            </a:r>
            <a:r>
              <a:rPr lang="it-IT" dirty="0">
                <a:effectLst/>
                <a:latin typeface="Arial" panose="020B0604020202020204" pitchFamily="34" charset="0"/>
                <a:cs typeface="Arial" panose="020B0604020202020204" pitchFamily="34" charset="0"/>
              </a:rPr>
              <a:t>con modificazioni dalla L. 17 luglio 2020, n. 77, le asseverazioni dei tecnici abilitati in merito allo stato legittimo degli immobili e i relativi accertamenti dello sportello unico, sono </a:t>
            </a:r>
            <a:r>
              <a:rPr lang="it-IT" u="sng" dirty="0">
                <a:effectLst/>
                <a:latin typeface="Arial" panose="020B0604020202020204" pitchFamily="34" charset="0"/>
                <a:cs typeface="Arial" panose="020B0604020202020204" pitchFamily="34" charset="0"/>
              </a:rPr>
              <a:t>riferiti esclusivamente alle parti degli edifici interessate dai medesimi interventi</a:t>
            </a:r>
            <a:r>
              <a:rPr lang="it-IT" dirty="0">
                <a:effectLst/>
                <a:latin typeface="Arial" panose="020B0604020202020204" pitchFamily="34" charset="0"/>
                <a:cs typeface="Arial" panose="020B0604020202020204" pitchFamily="34" charset="0"/>
              </a:rPr>
              <a:t>.</a:t>
            </a:r>
            <a:endParaRPr lang="it-IT" i="1"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60213809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marL="36900" indent="0">
              <a:buNone/>
            </a:pPr>
            <a:r>
              <a:rPr lang="it-IT" dirty="0">
                <a:effectLst/>
                <a:latin typeface="Arial" panose="020B0604020202020204" pitchFamily="34" charset="0"/>
                <a:cs typeface="Arial" panose="020B0604020202020204" pitchFamily="34" charset="0"/>
              </a:rPr>
              <a:t>Caso </a:t>
            </a:r>
            <a:r>
              <a:rPr lang="it-IT" dirty="0" smtClean="0">
                <a:effectLst/>
                <a:latin typeface="Arial" panose="020B0604020202020204" pitchFamily="34" charset="0"/>
                <a:cs typeface="Arial" panose="020B0604020202020204" pitchFamily="34" charset="0"/>
              </a:rPr>
              <a:t>A: edificio isolato con area pertinenziale, non presente vincolistica particolare o comunque non ostativa        cappotto ammesso</a:t>
            </a:r>
          </a:p>
          <a:p>
            <a:pPr marL="2877600" lvl="8" indent="0">
              <a:buNone/>
            </a:pPr>
            <a:r>
              <a:rPr lang="it-IT" dirty="0" smtClean="0">
                <a:effectLst/>
                <a:latin typeface="Arial" panose="020B0604020202020204" pitchFamily="34" charset="0"/>
                <a:cs typeface="Arial" panose="020B0604020202020204" pitchFamily="34" charset="0"/>
              </a:rPr>
              <a:t>                         </a:t>
            </a:r>
            <a:r>
              <a:rPr lang="it-IT" sz="2000" dirty="0" smtClean="0">
                <a:effectLst/>
                <a:latin typeface="Arial" panose="020B0604020202020204" pitchFamily="34" charset="0"/>
                <a:cs typeface="Arial" panose="020B0604020202020204" pitchFamily="34" charset="0"/>
              </a:rPr>
              <a:t>eventualmente deroga </a:t>
            </a:r>
            <a:r>
              <a:rPr lang="it-IT" sz="2000" dirty="0">
                <a:effectLst/>
                <a:latin typeface="Arial" panose="020B0604020202020204" pitchFamily="34" charset="0"/>
                <a:cs typeface="Arial" panose="020B0604020202020204" pitchFamily="34" charset="0"/>
              </a:rPr>
              <a:t>per distanze ai sensi </a:t>
            </a:r>
            <a:r>
              <a:rPr lang="it-IT" sz="2000" dirty="0" smtClean="0">
                <a:effectLst/>
                <a:latin typeface="Arial" panose="020B0604020202020204" pitchFamily="34" charset="0"/>
                <a:cs typeface="Arial" panose="020B0604020202020204" pitchFamily="34" charset="0"/>
              </a:rPr>
              <a:t>della</a:t>
            </a:r>
          </a:p>
          <a:p>
            <a:pPr marL="2877600" lvl="8" indent="0">
              <a:buNone/>
            </a:pPr>
            <a:r>
              <a:rPr lang="it-IT" sz="2000" dirty="0">
                <a:effectLst/>
                <a:latin typeface="Arial" panose="020B0604020202020204" pitchFamily="34" charset="0"/>
                <a:cs typeface="Arial" panose="020B0604020202020204" pitchFamily="34" charset="0"/>
              </a:rPr>
              <a:t> </a:t>
            </a:r>
            <a:r>
              <a:rPr lang="it-IT" sz="2000" dirty="0" smtClean="0">
                <a:effectLst/>
                <a:latin typeface="Arial" panose="020B0604020202020204" pitchFamily="34" charset="0"/>
                <a:cs typeface="Arial" panose="020B0604020202020204" pitchFamily="34" charset="0"/>
              </a:rPr>
              <a:t>                 DGR 1715/2016 art. 5 (richiesta di parere alla S.O.</a:t>
            </a:r>
          </a:p>
          <a:p>
            <a:pPr marL="2877600" lvl="8" indent="0">
              <a:buNone/>
            </a:pPr>
            <a:r>
              <a:rPr lang="it-IT" sz="2000" dirty="0">
                <a:effectLst/>
                <a:latin typeface="Arial" panose="020B0604020202020204" pitchFamily="34" charset="0"/>
                <a:cs typeface="Arial" panose="020B0604020202020204" pitchFamily="34" charset="0"/>
              </a:rPr>
              <a:t> </a:t>
            </a:r>
            <a:r>
              <a:rPr lang="it-IT" sz="2000" dirty="0" smtClean="0">
                <a:effectLst/>
                <a:latin typeface="Arial" panose="020B0604020202020204" pitchFamily="34" charset="0"/>
                <a:cs typeface="Arial" panose="020B0604020202020204" pitchFamily="34" charset="0"/>
              </a:rPr>
              <a:t>                 Energia e Clima) </a:t>
            </a:r>
            <a:r>
              <a:rPr lang="it-IT" sz="1100" dirty="0" smtClean="0">
                <a:latin typeface="Arial" panose="020B0604020202020204" pitchFamily="34" charset="0"/>
                <a:cs typeface="Arial" panose="020B0604020202020204" pitchFamily="34" charset="0"/>
              </a:rPr>
              <a:t>Titolo edilizio ad efficacia differita – diritti segreteria </a:t>
            </a:r>
            <a:endParaRPr lang="it-IT" dirty="0" smtClean="0">
              <a:effectLst/>
              <a:latin typeface="Arial" panose="020B0604020202020204" pitchFamily="34" charset="0"/>
              <a:cs typeface="Arial" panose="020B0604020202020204" pitchFamily="34" charset="0"/>
            </a:endParaRPr>
          </a:p>
          <a:p>
            <a:pPr marL="36900" indent="0" algn="just">
              <a:buNone/>
            </a:pPr>
            <a:r>
              <a:rPr lang="it-IT" dirty="0" smtClean="0">
                <a:effectLst/>
                <a:latin typeface="Arial" panose="020B0604020202020204" pitchFamily="34" charset="0"/>
                <a:cs typeface="Arial" panose="020B0604020202020204" pitchFamily="34" charset="0"/>
              </a:rPr>
              <a:t>Caso B:</a:t>
            </a:r>
          </a:p>
          <a:p>
            <a:pPr marL="36900" indent="0" algn="just">
              <a:buNone/>
            </a:pPr>
            <a:r>
              <a:rPr lang="it-IT" dirty="0" smtClean="0">
                <a:effectLst/>
                <a:latin typeface="Arial" panose="020B0604020202020204" pitchFamily="34" charset="0"/>
                <a:cs typeface="Arial" panose="020B0604020202020204" pitchFamily="34" charset="0"/>
              </a:rPr>
              <a:t>- edificio confinante con area pubblica         non ammessa </a:t>
            </a:r>
            <a:r>
              <a:rPr lang="it-IT" dirty="0">
                <a:effectLst/>
                <a:latin typeface="Arial" panose="020B0604020202020204" pitchFamily="34" charset="0"/>
                <a:cs typeface="Arial" panose="020B0604020202020204" pitchFamily="34" charset="0"/>
              </a:rPr>
              <a:t>interferenza con suolo </a:t>
            </a:r>
            <a:r>
              <a:rPr lang="it-IT" dirty="0" smtClean="0">
                <a:effectLst/>
                <a:latin typeface="Arial" panose="020B0604020202020204" pitchFamily="34" charset="0"/>
                <a:cs typeface="Arial" panose="020B0604020202020204" pitchFamily="34" charset="0"/>
              </a:rPr>
              <a:t>pubblico (occupazione permanente di suolo pubblico)</a:t>
            </a:r>
          </a:p>
          <a:p>
            <a:pPr marL="36900" indent="0" algn="just">
              <a:buNone/>
            </a:pPr>
            <a:r>
              <a:rPr lang="it-IT" dirty="0" smtClean="0">
                <a:effectLst/>
                <a:latin typeface="Arial" panose="020B0604020202020204" pitchFamily="34" charset="0"/>
                <a:cs typeface="Arial" panose="020B0604020202020204" pitchFamily="34" charset="0"/>
              </a:rPr>
              <a:t>-  l’eventuale </a:t>
            </a:r>
            <a:r>
              <a:rPr lang="it-IT" dirty="0">
                <a:effectLst/>
                <a:latin typeface="Arial" panose="020B0604020202020204" pitchFamily="34" charset="0"/>
                <a:cs typeface="Arial" panose="020B0604020202020204" pitchFamily="34" charset="0"/>
              </a:rPr>
              <a:t>casistica di </a:t>
            </a:r>
            <a:r>
              <a:rPr lang="it-IT" dirty="0" smtClean="0">
                <a:effectLst/>
                <a:latin typeface="Arial" panose="020B0604020202020204" pitchFamily="34" charset="0"/>
                <a:cs typeface="Arial" panose="020B0604020202020204" pitchFamily="34" charset="0"/>
              </a:rPr>
              <a:t>ingombro </a:t>
            </a:r>
            <a:r>
              <a:rPr lang="it-IT" dirty="0">
                <a:effectLst/>
                <a:latin typeface="Arial" panose="020B0604020202020204" pitchFamily="34" charset="0"/>
                <a:cs typeface="Arial" panose="020B0604020202020204" pitchFamily="34" charset="0"/>
              </a:rPr>
              <a:t>in proiezione di suolo pubblico si valuta caso per caso perché non a priori </a:t>
            </a:r>
            <a:r>
              <a:rPr lang="it-IT" dirty="0" smtClean="0">
                <a:effectLst/>
                <a:latin typeface="Arial" panose="020B0604020202020204" pitchFamily="34" charset="0"/>
                <a:cs typeface="Arial" panose="020B0604020202020204" pitchFamily="34" charset="0"/>
              </a:rPr>
              <a:t>ostativo (attenzione a decoro e sicurezza)</a:t>
            </a:r>
            <a:endParaRPr lang="it-IT" dirty="0">
              <a:effectLst/>
              <a:latin typeface="Arial" panose="020B0604020202020204" pitchFamily="34" charset="0"/>
              <a:cs typeface="Arial" panose="020B0604020202020204" pitchFamily="34" charset="0"/>
            </a:endParaRPr>
          </a:p>
          <a:p>
            <a:endParaRPr lang="it-IT" dirty="0"/>
          </a:p>
        </p:txBody>
      </p:sp>
      <p:sp>
        <p:nvSpPr>
          <p:cNvPr id="6" name="Freccia a destra 5"/>
          <p:cNvSpPr/>
          <p:nvPr/>
        </p:nvSpPr>
        <p:spPr>
          <a:xfrm>
            <a:off x="3875314" y="2177143"/>
            <a:ext cx="357052" cy="223375"/>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t-IT"/>
          </a:p>
        </p:txBody>
      </p:sp>
      <p:sp>
        <p:nvSpPr>
          <p:cNvPr id="7" name="Freccia a destra 6"/>
          <p:cNvSpPr/>
          <p:nvPr/>
        </p:nvSpPr>
        <p:spPr>
          <a:xfrm>
            <a:off x="4606835" y="2499361"/>
            <a:ext cx="418010" cy="25254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t-IT"/>
          </a:p>
        </p:txBody>
      </p:sp>
      <p:sp>
        <p:nvSpPr>
          <p:cNvPr id="4" name="Freccia a destra 3"/>
          <p:cNvSpPr/>
          <p:nvPr/>
        </p:nvSpPr>
        <p:spPr>
          <a:xfrm>
            <a:off x="5900057" y="4162699"/>
            <a:ext cx="452845" cy="235131"/>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117551537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algn="just">
              <a:buFont typeface="Wingdings" panose="05000000000000000000" pitchFamily="2" charset="2"/>
              <a:buChar char="§"/>
            </a:pPr>
            <a:r>
              <a:rPr lang="it-IT" dirty="0" smtClean="0">
                <a:effectLst/>
                <a:latin typeface="Arial" panose="020B0604020202020204" pitchFamily="34" charset="0"/>
                <a:cs typeface="Arial" panose="020B0604020202020204" pitchFamily="34" charset="0"/>
              </a:rPr>
              <a:t>Caso C: edificio in centro </a:t>
            </a:r>
            <a:r>
              <a:rPr lang="it-IT" dirty="0">
                <a:effectLst/>
                <a:latin typeface="Arial" panose="020B0604020202020204" pitchFamily="34" charset="0"/>
                <a:cs typeface="Arial" panose="020B0604020202020204" pitchFamily="34" charset="0"/>
              </a:rPr>
              <a:t>storico </a:t>
            </a:r>
            <a:r>
              <a:rPr lang="it-IT" dirty="0" smtClean="0">
                <a:effectLst/>
                <a:latin typeface="Arial" panose="020B0604020202020204" pitchFamily="34" charset="0"/>
                <a:cs typeface="Arial" panose="020B0604020202020204" pitchFamily="34" charset="0"/>
              </a:rPr>
              <a:t>soggetto a restauro scientifico, restauro e risanamento conservativo: cappotto non </a:t>
            </a:r>
            <a:r>
              <a:rPr lang="it-IT" dirty="0" smtClean="0">
                <a:effectLst/>
                <a:latin typeface="Arial" panose="020B0604020202020204" pitchFamily="34" charset="0"/>
                <a:cs typeface="Arial" panose="020B0604020202020204" pitchFamily="34" charset="0"/>
              </a:rPr>
              <a:t>ammesso</a:t>
            </a:r>
          </a:p>
          <a:p>
            <a:pPr algn="just">
              <a:buFont typeface="Wingdings" panose="05000000000000000000" pitchFamily="2" charset="2"/>
              <a:buChar char="§"/>
            </a:pPr>
            <a:endParaRPr lang="it-IT" dirty="0" smtClean="0">
              <a:effectLst/>
              <a:latin typeface="Arial" panose="020B0604020202020204" pitchFamily="34" charset="0"/>
              <a:cs typeface="Arial" panose="020B0604020202020204" pitchFamily="34" charset="0"/>
            </a:endParaRPr>
          </a:p>
          <a:p>
            <a:pPr algn="just">
              <a:buFont typeface="Wingdings" panose="05000000000000000000" pitchFamily="2" charset="2"/>
              <a:buChar char="§"/>
            </a:pPr>
            <a:endParaRPr lang="it-IT" dirty="0" smtClean="0">
              <a:effectLst/>
              <a:latin typeface="Arial" panose="020B0604020202020204" pitchFamily="34" charset="0"/>
              <a:cs typeface="Arial" panose="020B0604020202020204" pitchFamily="34" charset="0"/>
            </a:endParaRPr>
          </a:p>
          <a:p>
            <a:pPr algn="just">
              <a:buFont typeface="Wingdings" panose="05000000000000000000" pitchFamily="2" charset="2"/>
              <a:buChar char="§"/>
            </a:pPr>
            <a:endParaRPr lang="it-IT" dirty="0" smtClean="0">
              <a:effectLst/>
              <a:latin typeface="Arial" panose="020B0604020202020204" pitchFamily="34" charset="0"/>
              <a:cs typeface="Arial" panose="020B0604020202020204" pitchFamily="34" charset="0"/>
            </a:endParaRPr>
          </a:p>
          <a:p>
            <a:pPr algn="just">
              <a:buFont typeface="Wingdings" panose="05000000000000000000" pitchFamily="2" charset="2"/>
              <a:buChar char="§"/>
            </a:pPr>
            <a:endParaRPr lang="it-IT" dirty="0">
              <a:effectLst/>
              <a:latin typeface="Arial" panose="020B0604020202020204" pitchFamily="34" charset="0"/>
              <a:cs typeface="Arial" panose="020B0604020202020204" pitchFamily="34" charset="0"/>
            </a:endParaRPr>
          </a:p>
        </p:txBody>
      </p:sp>
      <p:pic>
        <p:nvPicPr>
          <p:cNvPr id="4" name="Immagine 3"/>
          <p:cNvPicPr>
            <a:picLocks noChangeAspect="1"/>
          </p:cNvPicPr>
          <p:nvPr/>
        </p:nvPicPr>
        <p:blipFill>
          <a:blip r:embed="rId2"/>
          <a:stretch>
            <a:fillRect/>
          </a:stretch>
        </p:blipFill>
        <p:spPr>
          <a:xfrm>
            <a:off x="1177154" y="2472343"/>
            <a:ext cx="8773396" cy="3641073"/>
          </a:xfrm>
          <a:prstGeom prst="rect">
            <a:avLst/>
          </a:prstGeom>
        </p:spPr>
      </p:pic>
    </p:spTree>
    <p:extLst>
      <p:ext uri="{BB962C8B-B14F-4D97-AF65-F5344CB8AC3E}">
        <p14:creationId xmlns:p14="http://schemas.microsoft.com/office/powerpoint/2010/main" val="421947771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92500" lnSpcReduction="20000"/>
          </a:bodyPr>
          <a:lstStyle/>
          <a:p>
            <a:pPr marL="36900" indent="0" algn="just">
              <a:buNone/>
            </a:pPr>
            <a:r>
              <a:rPr lang="it-IT" dirty="0" smtClean="0">
                <a:effectLst/>
                <a:latin typeface="Arial" panose="020B0604020202020204" pitchFamily="34" charset="0"/>
                <a:cs typeface="Arial" panose="020B0604020202020204" pitchFamily="34" charset="0"/>
              </a:rPr>
              <a:t>ART</a:t>
            </a:r>
            <a:r>
              <a:rPr lang="it-IT" dirty="0">
                <a:effectLst/>
                <a:latin typeface="Arial" panose="020B0604020202020204" pitchFamily="34" charset="0"/>
                <a:cs typeface="Arial" panose="020B0604020202020204" pitchFamily="34" charset="0"/>
              </a:rPr>
              <a:t>. 11 FINITURE DEI FRONTI DEGLI </a:t>
            </a:r>
            <a:r>
              <a:rPr lang="it-IT" dirty="0" smtClean="0">
                <a:effectLst/>
                <a:latin typeface="Arial" panose="020B0604020202020204" pitchFamily="34" charset="0"/>
                <a:cs typeface="Arial" panose="020B0604020202020204" pitchFamily="34" charset="0"/>
              </a:rPr>
              <a:t>EDIFICI</a:t>
            </a:r>
            <a:endParaRPr lang="it-IT" dirty="0">
              <a:effectLst/>
              <a:latin typeface="Arial" panose="020B0604020202020204" pitchFamily="34" charset="0"/>
              <a:cs typeface="Arial" panose="020B0604020202020204" pitchFamily="34" charset="0"/>
            </a:endParaRPr>
          </a:p>
          <a:p>
            <a:pPr marL="36900" indent="0" algn="just">
              <a:buNone/>
            </a:pPr>
            <a:r>
              <a:rPr lang="it-IT" b="1" dirty="0">
                <a:effectLst/>
                <a:latin typeface="Arial" panose="020B0604020202020204" pitchFamily="34" charset="0"/>
                <a:cs typeface="Arial" panose="020B0604020202020204" pitchFamily="34" charset="0"/>
              </a:rPr>
              <a:t>a) Obbligo di conservazione degli intonaci esistenti</a:t>
            </a:r>
            <a:endParaRPr lang="it-IT" dirty="0">
              <a:effectLst/>
              <a:latin typeface="Arial" panose="020B0604020202020204" pitchFamily="34" charset="0"/>
              <a:cs typeface="Arial" panose="020B0604020202020204" pitchFamily="34" charset="0"/>
            </a:endParaRPr>
          </a:p>
          <a:p>
            <a:pPr marL="36900" indent="0" algn="just">
              <a:buNone/>
            </a:pPr>
            <a:r>
              <a:rPr lang="it-IT" dirty="0">
                <a:effectLst/>
                <a:latin typeface="Arial" panose="020B0604020202020204" pitchFamily="34" charset="0"/>
                <a:cs typeface="Arial" panose="020B0604020202020204" pitchFamily="34" charset="0"/>
              </a:rPr>
              <a:t>Negli edifici soggetti a "restauro scientifico" e a "restauro e risanamento conservativo” è necessario </a:t>
            </a:r>
            <a:r>
              <a:rPr lang="it-IT" u="sng" dirty="0">
                <a:effectLst/>
                <a:latin typeface="Arial" panose="020B0604020202020204" pitchFamily="34" charset="0"/>
                <a:cs typeface="Arial" panose="020B0604020202020204" pitchFamily="34" charset="0"/>
              </a:rPr>
              <a:t>conservare</a:t>
            </a:r>
            <a:r>
              <a:rPr lang="it-IT" dirty="0">
                <a:effectLst/>
                <a:latin typeface="Arial" panose="020B0604020202020204" pitchFamily="34" charset="0"/>
                <a:cs typeface="Arial" panose="020B0604020202020204" pitchFamily="34" charset="0"/>
              </a:rPr>
              <a:t>, mediante pulitura e fissaggio, gli intonaci esistenti di malta di calce rappresentanti la </a:t>
            </a:r>
            <a:r>
              <a:rPr lang="it-IT" u="sng" dirty="0">
                <a:effectLst/>
                <a:latin typeface="Arial" panose="020B0604020202020204" pitchFamily="34" charset="0"/>
                <a:cs typeface="Arial" panose="020B0604020202020204" pitchFamily="34" charset="0"/>
              </a:rPr>
              <a:t>patina storica dell’edificio</a:t>
            </a:r>
            <a:r>
              <a:rPr lang="it-IT" dirty="0">
                <a:effectLst/>
                <a:latin typeface="Arial" panose="020B0604020202020204" pitchFamily="34" charset="0"/>
                <a:cs typeface="Arial" panose="020B0604020202020204" pitchFamily="34" charset="0"/>
              </a:rPr>
              <a:t> a meno che il loro degrado non risulti irreversibile. </a:t>
            </a:r>
          </a:p>
          <a:p>
            <a:pPr marL="36900" indent="0" algn="just">
              <a:buNone/>
            </a:pPr>
            <a:r>
              <a:rPr lang="it-IT" dirty="0">
                <a:effectLst/>
                <a:latin typeface="Arial" panose="020B0604020202020204" pitchFamily="34" charset="0"/>
                <a:cs typeface="Arial" panose="020B0604020202020204" pitchFamily="34" charset="0"/>
              </a:rPr>
              <a:t>Le eventuali integrazioni devono essere realizzate con materiali, granulometrie e tecniche analoghi a quelli degli intonaci storici conservati.</a:t>
            </a:r>
          </a:p>
          <a:p>
            <a:pPr marL="36900" indent="0" algn="just">
              <a:buNone/>
            </a:pPr>
            <a:r>
              <a:rPr lang="it-IT" b="1" dirty="0">
                <a:effectLst/>
                <a:latin typeface="Arial" panose="020B0604020202020204" pitchFamily="34" charset="0"/>
                <a:cs typeface="Arial" panose="020B0604020202020204" pitchFamily="34" charset="0"/>
              </a:rPr>
              <a:t> </a:t>
            </a:r>
            <a:endParaRPr lang="it-IT" dirty="0">
              <a:effectLst/>
              <a:latin typeface="Arial" panose="020B0604020202020204" pitchFamily="34" charset="0"/>
              <a:cs typeface="Arial" panose="020B0604020202020204" pitchFamily="34" charset="0"/>
            </a:endParaRPr>
          </a:p>
          <a:p>
            <a:pPr marL="36900" indent="0" algn="just">
              <a:buNone/>
            </a:pPr>
            <a:r>
              <a:rPr lang="it-IT" b="1" dirty="0">
                <a:effectLst/>
                <a:latin typeface="Arial" panose="020B0604020202020204" pitchFamily="34" charset="0"/>
                <a:cs typeface="Arial" panose="020B0604020202020204" pitchFamily="34" charset="0"/>
              </a:rPr>
              <a:t>b) Divieto di utilizzare rivestimenti di qualsiasi genere</a:t>
            </a:r>
            <a:endParaRPr lang="it-IT" dirty="0">
              <a:effectLst/>
              <a:latin typeface="Arial" panose="020B0604020202020204" pitchFamily="34" charset="0"/>
              <a:cs typeface="Arial" panose="020B0604020202020204" pitchFamily="34" charset="0"/>
            </a:endParaRPr>
          </a:p>
          <a:p>
            <a:pPr marL="36900" indent="0" algn="just">
              <a:buNone/>
            </a:pPr>
            <a:r>
              <a:rPr lang="it-IT" b="1" dirty="0">
                <a:effectLst/>
                <a:latin typeface="Arial" panose="020B0604020202020204" pitchFamily="34" charset="0"/>
                <a:cs typeface="Arial" panose="020B0604020202020204" pitchFamily="34" charset="0"/>
              </a:rPr>
              <a:t> </a:t>
            </a:r>
            <a:endParaRPr lang="it-IT" dirty="0">
              <a:effectLst/>
              <a:latin typeface="Arial" panose="020B0604020202020204" pitchFamily="34" charset="0"/>
              <a:cs typeface="Arial" panose="020B0604020202020204" pitchFamily="34" charset="0"/>
            </a:endParaRPr>
          </a:p>
          <a:p>
            <a:pPr marL="36900" indent="0" algn="just">
              <a:buNone/>
            </a:pPr>
            <a:r>
              <a:rPr lang="it-IT" b="1" dirty="0">
                <a:effectLst/>
                <a:latin typeface="Arial" panose="020B0604020202020204" pitchFamily="34" charset="0"/>
                <a:cs typeface="Arial" panose="020B0604020202020204" pitchFamily="34" charset="0"/>
              </a:rPr>
              <a:t>c) Obbligo di tutela dell’integrità materica e cromatica dei fronti e delle finiture degli edifici</a:t>
            </a:r>
            <a:endParaRPr lang="it-IT"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79193874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i="1" dirty="0" smtClean="0">
                <a:latin typeface="Arial" panose="020B0604020202020204" pitchFamily="34" charset="0"/>
                <a:cs typeface="Arial" panose="020B0604020202020204" pitchFamily="34" charset="0"/>
              </a:rPr>
              <a:t>Cappotto</a:t>
            </a:r>
            <a:endParaRPr lang="it-IT" sz="1800" i="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marL="36900" indent="0">
              <a:buNone/>
            </a:pPr>
            <a:r>
              <a:rPr lang="it-IT" dirty="0" smtClean="0">
                <a:effectLst/>
                <a:latin typeface="Arial" panose="020B0604020202020204" pitchFamily="34" charset="0"/>
                <a:cs typeface="Arial" panose="020B0604020202020204" pitchFamily="34" charset="0"/>
              </a:rPr>
              <a:t>ART</a:t>
            </a:r>
            <a:r>
              <a:rPr lang="it-IT" dirty="0">
                <a:effectLst/>
                <a:latin typeface="Arial" panose="020B0604020202020204" pitchFamily="34" charset="0"/>
                <a:cs typeface="Arial" panose="020B0604020202020204" pitchFamily="34" charset="0"/>
              </a:rPr>
              <a:t>. 19 – </a:t>
            </a:r>
            <a:r>
              <a:rPr lang="it-IT" dirty="0" smtClean="0">
                <a:effectLst/>
                <a:latin typeface="Arial" panose="020B0604020202020204" pitchFamily="34" charset="0"/>
                <a:cs typeface="Arial" panose="020B0604020202020204" pitchFamily="34" charset="0"/>
              </a:rPr>
              <a:t>COPERTURE</a:t>
            </a:r>
            <a:endParaRPr lang="it-IT" dirty="0">
              <a:effectLst/>
              <a:latin typeface="Arial" panose="020B0604020202020204" pitchFamily="34" charset="0"/>
              <a:cs typeface="Arial" panose="020B0604020202020204" pitchFamily="34" charset="0"/>
            </a:endParaRPr>
          </a:p>
          <a:p>
            <a:pPr marL="36900" indent="0">
              <a:buNone/>
            </a:pPr>
            <a:r>
              <a:rPr lang="it-IT" b="1" dirty="0">
                <a:effectLst/>
                <a:latin typeface="Arial" panose="020B0604020202020204" pitchFamily="34" charset="0"/>
                <a:cs typeface="Arial" panose="020B0604020202020204" pitchFamily="34" charset="0"/>
              </a:rPr>
              <a:t>Coibentazioni ammesse</a:t>
            </a:r>
            <a:endParaRPr lang="it-IT" dirty="0">
              <a:effectLst/>
              <a:latin typeface="Arial" panose="020B0604020202020204" pitchFamily="34" charset="0"/>
              <a:cs typeface="Arial" panose="020B0604020202020204" pitchFamily="34" charset="0"/>
            </a:endParaRPr>
          </a:p>
          <a:p>
            <a:pPr marL="36900" indent="0">
              <a:buNone/>
            </a:pPr>
            <a:r>
              <a:rPr lang="it-IT" u="sng" dirty="0">
                <a:effectLst/>
                <a:latin typeface="Arial" panose="020B0604020202020204" pitchFamily="34" charset="0"/>
                <a:cs typeface="Arial" panose="020B0604020202020204" pitchFamily="34" charset="0"/>
              </a:rPr>
              <a:t>La coibentazione del tetto</a:t>
            </a:r>
            <a:r>
              <a:rPr lang="it-IT" dirty="0">
                <a:effectLst/>
                <a:latin typeface="Arial" panose="020B0604020202020204" pitchFamily="34" charset="0"/>
                <a:cs typeface="Arial" panose="020B0604020202020204" pitchFamily="34" charset="0"/>
              </a:rPr>
              <a:t> anche con spostamento dell’estradosso della copertura e variazione della quota della linea di gronda </a:t>
            </a:r>
            <a:r>
              <a:rPr lang="it-IT" u="sng" dirty="0">
                <a:effectLst/>
                <a:latin typeface="Arial" panose="020B0604020202020204" pitchFamily="34" charset="0"/>
                <a:cs typeface="Arial" panose="020B0604020202020204" pitchFamily="34" charset="0"/>
              </a:rPr>
              <a:t>alle seguenti condizioni</a:t>
            </a:r>
            <a:r>
              <a:rPr lang="it-IT" dirty="0">
                <a:effectLst/>
                <a:latin typeface="Arial" panose="020B0604020202020204" pitchFamily="34" charset="0"/>
                <a:cs typeface="Arial" panose="020B0604020202020204" pitchFamily="34" charset="0"/>
              </a:rPr>
              <a:t>:</a:t>
            </a:r>
          </a:p>
          <a:p>
            <a:pPr marL="36900" indent="0">
              <a:buNone/>
            </a:pPr>
            <a:r>
              <a:rPr lang="it-IT" dirty="0">
                <a:effectLst/>
                <a:latin typeface="Arial" panose="020B0604020202020204" pitchFamily="34" charset="0"/>
                <a:cs typeface="Arial" panose="020B0604020202020204" pitchFamily="34" charset="0"/>
              </a:rPr>
              <a:t>a)	mantenimento o diminuzione della quota d’imposta dell’orditura primaria del tetto;</a:t>
            </a:r>
          </a:p>
          <a:p>
            <a:pPr marL="36900" indent="0">
              <a:buNone/>
            </a:pPr>
            <a:r>
              <a:rPr lang="it-IT" dirty="0">
                <a:effectLst/>
                <a:latin typeface="Arial" panose="020B0604020202020204" pitchFamily="34" charset="0"/>
                <a:cs typeface="Arial" panose="020B0604020202020204" pitchFamily="34" charset="0"/>
              </a:rPr>
              <a:t>b)	mantenimento della pendenza originaria;</a:t>
            </a:r>
          </a:p>
          <a:p>
            <a:pPr marL="36900" indent="0">
              <a:buNone/>
            </a:pPr>
            <a:r>
              <a:rPr lang="it-IT" dirty="0">
                <a:effectLst/>
                <a:latin typeface="Arial" panose="020B0604020202020204" pitchFamily="34" charset="0"/>
                <a:cs typeface="Arial" panose="020B0604020202020204" pitchFamily="34" charset="0"/>
              </a:rPr>
              <a:t>c)	mantenimento della forma del canale di gronda.</a:t>
            </a:r>
          </a:p>
          <a:p>
            <a:pPr marL="36900" indent="0">
              <a:buNone/>
            </a:pPr>
            <a:r>
              <a:rPr lang="it-IT" dirty="0">
                <a:effectLst/>
                <a:latin typeface="Arial" panose="020B0604020202020204" pitchFamily="34" charset="0"/>
                <a:cs typeface="Arial" panose="020B0604020202020204" pitchFamily="34" charset="0"/>
              </a:rPr>
              <a:t>e)	deposito della Legge 10</a:t>
            </a:r>
          </a:p>
          <a:p>
            <a:endParaRPr lang="it-IT" dirty="0"/>
          </a:p>
        </p:txBody>
      </p:sp>
    </p:spTree>
    <p:extLst>
      <p:ext uri="{BB962C8B-B14F-4D97-AF65-F5344CB8AC3E}">
        <p14:creationId xmlns:p14="http://schemas.microsoft.com/office/powerpoint/2010/main" val="25948290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461</TotalTime>
  <Words>1825</Words>
  <Application>Microsoft Office PowerPoint</Application>
  <PresentationFormat>Widescreen</PresentationFormat>
  <Paragraphs>125</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Calibri Light</vt:lpstr>
      <vt:lpstr>Wingdings</vt:lpstr>
      <vt:lpstr>Retrospettivo</vt:lpstr>
      <vt:lpstr>La normativa urbanistico/edilizia di riferimento per le diverse tipologie di interventi alla luce delle novità introdotte dal DL Semplificazione e di quelle di imminente adozione da parte della Regione Emilia Romagna </vt:lpstr>
      <vt:lpstr>Stato legittimo degli immobili</vt:lpstr>
      <vt:lpstr>Stato legittimo degli immobili</vt:lpstr>
      <vt:lpstr>Stato legittimo degli immobili</vt:lpstr>
      <vt:lpstr>Stato legittimo degli immobili</vt:lpstr>
      <vt:lpstr>Cappotto</vt:lpstr>
      <vt:lpstr>Cappotto</vt:lpstr>
      <vt:lpstr>Cappotto</vt:lpstr>
      <vt:lpstr>Cappotto</vt:lpstr>
      <vt:lpstr>Cappotto</vt:lpstr>
      <vt:lpstr>Cappotto</vt:lpstr>
      <vt:lpstr>Cappotto</vt:lpstr>
      <vt:lpstr>Cappotto</vt:lpstr>
      <vt:lpstr>Ristrutturazione</vt:lpstr>
      <vt:lpstr>Ristrutturazione</vt:lpstr>
      <vt:lpstr>Ristrutturazione</vt:lpstr>
      <vt:lpstr>Manutenzione straordinaria</vt:lpstr>
      <vt:lpstr>Grazie dell’attenzione e buon lavoro</vt:lpstr>
    </vt:vector>
  </TitlesOfParts>
  <Company>Comune di Parma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normativa urbanistico/edilizia di riferimento per le diverse tipologie di interventi alla luce delle novità introdotte dal DL Semplificazione e di quelle di imminente adozione da parte della Regione Emilia Romagna </dc:title>
  <dc:creator>Rossi Daniela</dc:creator>
  <cp:lastModifiedBy>Rossi Daniela</cp:lastModifiedBy>
  <cp:revision>78</cp:revision>
  <dcterms:created xsi:type="dcterms:W3CDTF">2020-11-19T13:17:25Z</dcterms:created>
  <dcterms:modified xsi:type="dcterms:W3CDTF">2020-11-30T11:11:48Z</dcterms:modified>
</cp:coreProperties>
</file>