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87" r:id="rId6"/>
    <p:sldId id="291" r:id="rId7"/>
    <p:sldId id="285" r:id="rId8"/>
    <p:sldId id="277" r:id="rId9"/>
    <p:sldId id="269" r:id="rId10"/>
    <p:sldId id="278" r:id="rId11"/>
    <p:sldId id="280" r:id="rId12"/>
    <p:sldId id="286" r:id="rId13"/>
    <p:sldId id="281" r:id="rId14"/>
    <p:sldId id="284" r:id="rId15"/>
    <p:sldId id="292" r:id="rId16"/>
    <p:sldId id="293" r:id="rId17"/>
    <p:sldId id="289"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3F1DC1-2476-46CC-B186-783262D7CB4E}" v="6" dt="2020-07-12T16:03:34.336"/>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34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9166C-292D-47FC-AB1E-0D17ABB89E37}" type="datetimeFigureOut">
              <a:rPr lang="it-IT" smtClean="0"/>
              <a:t>02/12/2020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59AB9F-522F-4563-ACB4-8CC70DF52410}" type="slidenum">
              <a:rPr lang="it-IT" smtClean="0"/>
              <a:t>‹N›</a:t>
            </a:fld>
            <a:endParaRPr lang="it-IT"/>
          </a:p>
        </p:txBody>
      </p:sp>
    </p:spTree>
    <p:extLst>
      <p:ext uri="{BB962C8B-B14F-4D97-AF65-F5344CB8AC3E}">
        <p14:creationId xmlns:p14="http://schemas.microsoft.com/office/powerpoint/2010/main" val="2458951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D7E8EFD-2C3E-4642-87E9-94D69769D0D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xmlns="" id="{BCCF01FD-CFB9-4774-AA69-AA1B0AEA6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xmlns="" id="{2F1B6DA9-F20B-4B83-B5F9-E8E72AF85675}"/>
              </a:ext>
            </a:extLst>
          </p:cNvPr>
          <p:cNvSpPr>
            <a:spLocks noGrp="1"/>
          </p:cNvSpPr>
          <p:nvPr>
            <p:ph type="dt" sz="half" idx="10"/>
          </p:nvPr>
        </p:nvSpPr>
        <p:spPr/>
        <p:txBody>
          <a:bodyPr/>
          <a:lstStyle/>
          <a:p>
            <a:fld id="{E3242CA6-F5D6-499B-B409-0FF84FE72378}" type="datetimeFigureOut">
              <a:rPr lang="en-GB" smtClean="0"/>
              <a:t>02/12/2020</a:t>
            </a:fld>
            <a:endParaRPr lang="en-GB"/>
          </a:p>
        </p:txBody>
      </p:sp>
      <p:sp>
        <p:nvSpPr>
          <p:cNvPr id="5" name="Segnaposto piè di pagina 4">
            <a:extLst>
              <a:ext uri="{FF2B5EF4-FFF2-40B4-BE49-F238E27FC236}">
                <a16:creationId xmlns:a16="http://schemas.microsoft.com/office/drawing/2014/main" xmlns="" id="{5CB065B8-6E98-4195-BE96-0C9458ABA379}"/>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xmlns="" id="{31AC7867-1DD2-468F-BFC9-D48C2B34CD38}"/>
              </a:ext>
            </a:extLst>
          </p:cNvPr>
          <p:cNvSpPr>
            <a:spLocks noGrp="1"/>
          </p:cNvSpPr>
          <p:nvPr>
            <p:ph type="sldNum" sz="quarter" idx="12"/>
          </p:nvPr>
        </p:nvSpPr>
        <p:spPr/>
        <p:txBody>
          <a:bodyPr/>
          <a:lstStyle/>
          <a:p>
            <a:fld id="{A93E7C3A-0202-4661-8AAB-88E6FD2EB3FB}" type="slidenum">
              <a:rPr lang="en-GB" smtClean="0"/>
              <a:t>‹N›</a:t>
            </a:fld>
            <a:endParaRPr lang="en-GB"/>
          </a:p>
        </p:txBody>
      </p:sp>
    </p:spTree>
    <p:extLst>
      <p:ext uri="{BB962C8B-B14F-4D97-AF65-F5344CB8AC3E}">
        <p14:creationId xmlns:p14="http://schemas.microsoft.com/office/powerpoint/2010/main" val="427904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381EDFC-72D8-407C-99A9-1A3BC3D194C7}"/>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xmlns="" id="{49CC9DA1-3DA1-48CF-A1EC-D4AF203420D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xmlns="" id="{906082B3-CD34-4E40-B8E4-5ED2BEA9FD14}"/>
              </a:ext>
            </a:extLst>
          </p:cNvPr>
          <p:cNvSpPr>
            <a:spLocks noGrp="1"/>
          </p:cNvSpPr>
          <p:nvPr>
            <p:ph type="dt" sz="half" idx="10"/>
          </p:nvPr>
        </p:nvSpPr>
        <p:spPr/>
        <p:txBody>
          <a:bodyPr/>
          <a:lstStyle/>
          <a:p>
            <a:fld id="{E3242CA6-F5D6-499B-B409-0FF84FE72378}" type="datetimeFigureOut">
              <a:rPr lang="en-GB" smtClean="0"/>
              <a:t>02/12/2020</a:t>
            </a:fld>
            <a:endParaRPr lang="en-GB"/>
          </a:p>
        </p:txBody>
      </p:sp>
      <p:sp>
        <p:nvSpPr>
          <p:cNvPr id="5" name="Segnaposto piè di pagina 4">
            <a:extLst>
              <a:ext uri="{FF2B5EF4-FFF2-40B4-BE49-F238E27FC236}">
                <a16:creationId xmlns:a16="http://schemas.microsoft.com/office/drawing/2014/main" xmlns="" id="{9EF16D60-4825-47B5-81C1-9892D8612D7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xmlns="" id="{8D1CE2A1-61D9-4E46-9505-64C720257F92}"/>
              </a:ext>
            </a:extLst>
          </p:cNvPr>
          <p:cNvSpPr>
            <a:spLocks noGrp="1"/>
          </p:cNvSpPr>
          <p:nvPr>
            <p:ph type="sldNum" sz="quarter" idx="12"/>
          </p:nvPr>
        </p:nvSpPr>
        <p:spPr/>
        <p:txBody>
          <a:bodyPr/>
          <a:lstStyle/>
          <a:p>
            <a:fld id="{A93E7C3A-0202-4661-8AAB-88E6FD2EB3FB}" type="slidenum">
              <a:rPr lang="en-GB" smtClean="0"/>
              <a:t>‹N›</a:t>
            </a:fld>
            <a:endParaRPr lang="en-GB"/>
          </a:p>
        </p:txBody>
      </p:sp>
    </p:spTree>
    <p:extLst>
      <p:ext uri="{BB962C8B-B14F-4D97-AF65-F5344CB8AC3E}">
        <p14:creationId xmlns:p14="http://schemas.microsoft.com/office/powerpoint/2010/main" val="274477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86C8CF01-DD25-4B5C-A40D-3F87EE3DB41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xmlns="" id="{0C5F472A-01DA-460E-98A8-0A184F6EF56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xmlns="" id="{A90510D5-21C3-4E04-A3B7-8ED69D663772}"/>
              </a:ext>
            </a:extLst>
          </p:cNvPr>
          <p:cNvSpPr>
            <a:spLocks noGrp="1"/>
          </p:cNvSpPr>
          <p:nvPr>
            <p:ph type="dt" sz="half" idx="10"/>
          </p:nvPr>
        </p:nvSpPr>
        <p:spPr/>
        <p:txBody>
          <a:bodyPr/>
          <a:lstStyle/>
          <a:p>
            <a:fld id="{E3242CA6-F5D6-499B-B409-0FF84FE72378}" type="datetimeFigureOut">
              <a:rPr lang="en-GB" smtClean="0"/>
              <a:t>02/12/2020</a:t>
            </a:fld>
            <a:endParaRPr lang="en-GB"/>
          </a:p>
        </p:txBody>
      </p:sp>
      <p:sp>
        <p:nvSpPr>
          <p:cNvPr id="5" name="Segnaposto piè di pagina 4">
            <a:extLst>
              <a:ext uri="{FF2B5EF4-FFF2-40B4-BE49-F238E27FC236}">
                <a16:creationId xmlns:a16="http://schemas.microsoft.com/office/drawing/2014/main" xmlns="" id="{4D512DD6-BE18-47AA-9787-C62B66E695F1}"/>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xmlns="" id="{1D78DE10-AB4F-48EC-BFC4-8DDFD621966F}"/>
              </a:ext>
            </a:extLst>
          </p:cNvPr>
          <p:cNvSpPr>
            <a:spLocks noGrp="1"/>
          </p:cNvSpPr>
          <p:nvPr>
            <p:ph type="sldNum" sz="quarter" idx="12"/>
          </p:nvPr>
        </p:nvSpPr>
        <p:spPr/>
        <p:txBody>
          <a:bodyPr/>
          <a:lstStyle/>
          <a:p>
            <a:fld id="{A93E7C3A-0202-4661-8AAB-88E6FD2EB3FB}" type="slidenum">
              <a:rPr lang="en-GB" smtClean="0"/>
              <a:t>‹N›</a:t>
            </a:fld>
            <a:endParaRPr lang="en-GB"/>
          </a:p>
        </p:txBody>
      </p:sp>
    </p:spTree>
    <p:extLst>
      <p:ext uri="{BB962C8B-B14F-4D97-AF65-F5344CB8AC3E}">
        <p14:creationId xmlns:p14="http://schemas.microsoft.com/office/powerpoint/2010/main" val="102150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5C1DE05-938A-4693-B437-30E2F74FC552}"/>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xmlns="" id="{E395B97F-911C-49D3-A62D-E74DC1C00D5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xmlns="" id="{F8582007-5A84-42B3-A7E1-3D053940CE13}"/>
              </a:ext>
            </a:extLst>
          </p:cNvPr>
          <p:cNvSpPr>
            <a:spLocks noGrp="1"/>
          </p:cNvSpPr>
          <p:nvPr>
            <p:ph type="dt" sz="half" idx="10"/>
          </p:nvPr>
        </p:nvSpPr>
        <p:spPr/>
        <p:txBody>
          <a:bodyPr/>
          <a:lstStyle/>
          <a:p>
            <a:fld id="{E3242CA6-F5D6-499B-B409-0FF84FE72378}" type="datetimeFigureOut">
              <a:rPr lang="en-GB" smtClean="0"/>
              <a:t>02/12/2020</a:t>
            </a:fld>
            <a:endParaRPr lang="en-GB"/>
          </a:p>
        </p:txBody>
      </p:sp>
      <p:sp>
        <p:nvSpPr>
          <p:cNvPr id="5" name="Segnaposto piè di pagina 4">
            <a:extLst>
              <a:ext uri="{FF2B5EF4-FFF2-40B4-BE49-F238E27FC236}">
                <a16:creationId xmlns:a16="http://schemas.microsoft.com/office/drawing/2014/main" xmlns="" id="{F8DDCB1A-C594-4E81-A65F-A2FE6F462C7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xmlns="" id="{EE43A730-A621-42EA-8193-F463B8EC9E4B}"/>
              </a:ext>
            </a:extLst>
          </p:cNvPr>
          <p:cNvSpPr>
            <a:spLocks noGrp="1"/>
          </p:cNvSpPr>
          <p:nvPr>
            <p:ph type="sldNum" sz="quarter" idx="12"/>
          </p:nvPr>
        </p:nvSpPr>
        <p:spPr/>
        <p:txBody>
          <a:bodyPr/>
          <a:lstStyle/>
          <a:p>
            <a:fld id="{A93E7C3A-0202-4661-8AAB-88E6FD2EB3FB}" type="slidenum">
              <a:rPr lang="en-GB" smtClean="0"/>
              <a:t>‹N›</a:t>
            </a:fld>
            <a:endParaRPr lang="en-GB"/>
          </a:p>
        </p:txBody>
      </p:sp>
    </p:spTree>
    <p:extLst>
      <p:ext uri="{BB962C8B-B14F-4D97-AF65-F5344CB8AC3E}">
        <p14:creationId xmlns:p14="http://schemas.microsoft.com/office/powerpoint/2010/main" val="251642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1C7709D-F2DE-4351-AE74-6F23CA0769E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xmlns="" id="{CA7C6931-2BC5-409B-B40F-CA64610970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8ADDB102-5258-44C4-BE93-769CF0226FE4}"/>
              </a:ext>
            </a:extLst>
          </p:cNvPr>
          <p:cNvSpPr>
            <a:spLocks noGrp="1"/>
          </p:cNvSpPr>
          <p:nvPr>
            <p:ph type="dt" sz="half" idx="10"/>
          </p:nvPr>
        </p:nvSpPr>
        <p:spPr/>
        <p:txBody>
          <a:bodyPr/>
          <a:lstStyle/>
          <a:p>
            <a:fld id="{E3242CA6-F5D6-499B-B409-0FF84FE72378}" type="datetimeFigureOut">
              <a:rPr lang="en-GB" smtClean="0"/>
              <a:t>02/12/2020</a:t>
            </a:fld>
            <a:endParaRPr lang="en-GB"/>
          </a:p>
        </p:txBody>
      </p:sp>
      <p:sp>
        <p:nvSpPr>
          <p:cNvPr id="5" name="Segnaposto piè di pagina 4">
            <a:extLst>
              <a:ext uri="{FF2B5EF4-FFF2-40B4-BE49-F238E27FC236}">
                <a16:creationId xmlns:a16="http://schemas.microsoft.com/office/drawing/2014/main" xmlns="" id="{F2360B95-28E9-45F7-9280-F6681573AA2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xmlns="" id="{F7FE464D-F585-4808-A320-A76D545619EA}"/>
              </a:ext>
            </a:extLst>
          </p:cNvPr>
          <p:cNvSpPr>
            <a:spLocks noGrp="1"/>
          </p:cNvSpPr>
          <p:nvPr>
            <p:ph type="sldNum" sz="quarter" idx="12"/>
          </p:nvPr>
        </p:nvSpPr>
        <p:spPr/>
        <p:txBody>
          <a:bodyPr/>
          <a:lstStyle/>
          <a:p>
            <a:fld id="{A93E7C3A-0202-4661-8AAB-88E6FD2EB3FB}" type="slidenum">
              <a:rPr lang="en-GB" smtClean="0"/>
              <a:t>‹N›</a:t>
            </a:fld>
            <a:endParaRPr lang="en-GB"/>
          </a:p>
        </p:txBody>
      </p:sp>
    </p:spTree>
    <p:extLst>
      <p:ext uri="{BB962C8B-B14F-4D97-AF65-F5344CB8AC3E}">
        <p14:creationId xmlns:p14="http://schemas.microsoft.com/office/powerpoint/2010/main" val="267999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30C548B-C976-45ED-85CE-14C698560F96}"/>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xmlns="" id="{77FBB12C-A7D5-43F6-A4E0-906EA748C38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xmlns="" id="{2F00D3BF-7C16-4894-BD7C-BBB34FEFBFE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xmlns="" id="{8C5B3445-E2C9-4FF4-8FF1-0ADADEFC221A}"/>
              </a:ext>
            </a:extLst>
          </p:cNvPr>
          <p:cNvSpPr>
            <a:spLocks noGrp="1"/>
          </p:cNvSpPr>
          <p:nvPr>
            <p:ph type="dt" sz="half" idx="10"/>
          </p:nvPr>
        </p:nvSpPr>
        <p:spPr/>
        <p:txBody>
          <a:bodyPr/>
          <a:lstStyle/>
          <a:p>
            <a:fld id="{E3242CA6-F5D6-499B-B409-0FF84FE72378}" type="datetimeFigureOut">
              <a:rPr lang="en-GB" smtClean="0"/>
              <a:t>02/12/2020</a:t>
            </a:fld>
            <a:endParaRPr lang="en-GB"/>
          </a:p>
        </p:txBody>
      </p:sp>
      <p:sp>
        <p:nvSpPr>
          <p:cNvPr id="6" name="Segnaposto piè di pagina 5">
            <a:extLst>
              <a:ext uri="{FF2B5EF4-FFF2-40B4-BE49-F238E27FC236}">
                <a16:creationId xmlns:a16="http://schemas.microsoft.com/office/drawing/2014/main" xmlns="" id="{10DABD6A-C2A6-41B9-90AC-1718C45D69F9}"/>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xmlns="" id="{562373EA-4953-4514-8533-157FCBC899FC}"/>
              </a:ext>
            </a:extLst>
          </p:cNvPr>
          <p:cNvSpPr>
            <a:spLocks noGrp="1"/>
          </p:cNvSpPr>
          <p:nvPr>
            <p:ph type="sldNum" sz="quarter" idx="12"/>
          </p:nvPr>
        </p:nvSpPr>
        <p:spPr/>
        <p:txBody>
          <a:bodyPr/>
          <a:lstStyle/>
          <a:p>
            <a:fld id="{A93E7C3A-0202-4661-8AAB-88E6FD2EB3FB}" type="slidenum">
              <a:rPr lang="en-GB" smtClean="0"/>
              <a:t>‹N›</a:t>
            </a:fld>
            <a:endParaRPr lang="en-GB"/>
          </a:p>
        </p:txBody>
      </p:sp>
    </p:spTree>
    <p:extLst>
      <p:ext uri="{BB962C8B-B14F-4D97-AF65-F5344CB8AC3E}">
        <p14:creationId xmlns:p14="http://schemas.microsoft.com/office/powerpoint/2010/main" val="394413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CED5EF0-BA3E-493A-B950-C1C50A7BCE41}"/>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xmlns="" id="{DCE7AFE1-E1AD-4884-AC9B-CC97D162E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F16794FA-87CE-4F6F-AB56-4A4605D0686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xmlns="" id="{1531B02C-9FE1-472F-B4F4-A00D5C9B69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FAAFB770-B41C-4BF6-A7F9-0900198F5FE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xmlns="" id="{12BDC5C1-B660-4433-BC9C-DE044763C89B}"/>
              </a:ext>
            </a:extLst>
          </p:cNvPr>
          <p:cNvSpPr>
            <a:spLocks noGrp="1"/>
          </p:cNvSpPr>
          <p:nvPr>
            <p:ph type="dt" sz="half" idx="10"/>
          </p:nvPr>
        </p:nvSpPr>
        <p:spPr/>
        <p:txBody>
          <a:bodyPr/>
          <a:lstStyle/>
          <a:p>
            <a:fld id="{E3242CA6-F5D6-499B-B409-0FF84FE72378}" type="datetimeFigureOut">
              <a:rPr lang="en-GB" smtClean="0"/>
              <a:t>02/12/2020</a:t>
            </a:fld>
            <a:endParaRPr lang="en-GB"/>
          </a:p>
        </p:txBody>
      </p:sp>
      <p:sp>
        <p:nvSpPr>
          <p:cNvPr id="8" name="Segnaposto piè di pagina 7">
            <a:extLst>
              <a:ext uri="{FF2B5EF4-FFF2-40B4-BE49-F238E27FC236}">
                <a16:creationId xmlns:a16="http://schemas.microsoft.com/office/drawing/2014/main" xmlns="" id="{BE8FC76C-9558-436F-A904-53DA3DBD16C7}"/>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xmlns="" id="{106575C0-F87B-4143-A4F2-CCE4970BFB88}"/>
              </a:ext>
            </a:extLst>
          </p:cNvPr>
          <p:cNvSpPr>
            <a:spLocks noGrp="1"/>
          </p:cNvSpPr>
          <p:nvPr>
            <p:ph type="sldNum" sz="quarter" idx="12"/>
          </p:nvPr>
        </p:nvSpPr>
        <p:spPr/>
        <p:txBody>
          <a:bodyPr/>
          <a:lstStyle/>
          <a:p>
            <a:fld id="{A93E7C3A-0202-4661-8AAB-88E6FD2EB3FB}" type="slidenum">
              <a:rPr lang="en-GB" smtClean="0"/>
              <a:t>‹N›</a:t>
            </a:fld>
            <a:endParaRPr lang="en-GB"/>
          </a:p>
        </p:txBody>
      </p:sp>
    </p:spTree>
    <p:extLst>
      <p:ext uri="{BB962C8B-B14F-4D97-AF65-F5344CB8AC3E}">
        <p14:creationId xmlns:p14="http://schemas.microsoft.com/office/powerpoint/2010/main" val="355412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54865C0-C87B-4F62-8BED-83319A984F49}"/>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xmlns="" id="{5A67346B-3A95-4731-AC97-98B8703057CF}"/>
              </a:ext>
            </a:extLst>
          </p:cNvPr>
          <p:cNvSpPr>
            <a:spLocks noGrp="1"/>
          </p:cNvSpPr>
          <p:nvPr>
            <p:ph type="dt" sz="half" idx="10"/>
          </p:nvPr>
        </p:nvSpPr>
        <p:spPr/>
        <p:txBody>
          <a:bodyPr/>
          <a:lstStyle/>
          <a:p>
            <a:fld id="{E3242CA6-F5D6-499B-B409-0FF84FE72378}" type="datetimeFigureOut">
              <a:rPr lang="en-GB" smtClean="0"/>
              <a:t>02/12/2020</a:t>
            </a:fld>
            <a:endParaRPr lang="en-GB"/>
          </a:p>
        </p:txBody>
      </p:sp>
      <p:sp>
        <p:nvSpPr>
          <p:cNvPr id="4" name="Segnaposto piè di pagina 3">
            <a:extLst>
              <a:ext uri="{FF2B5EF4-FFF2-40B4-BE49-F238E27FC236}">
                <a16:creationId xmlns:a16="http://schemas.microsoft.com/office/drawing/2014/main" xmlns="" id="{8304F84E-D284-4954-95E4-E1F0AB584088}"/>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xmlns="" id="{57006303-D963-40B6-8AD0-1699F7C4D769}"/>
              </a:ext>
            </a:extLst>
          </p:cNvPr>
          <p:cNvSpPr>
            <a:spLocks noGrp="1"/>
          </p:cNvSpPr>
          <p:nvPr>
            <p:ph type="sldNum" sz="quarter" idx="12"/>
          </p:nvPr>
        </p:nvSpPr>
        <p:spPr/>
        <p:txBody>
          <a:bodyPr/>
          <a:lstStyle/>
          <a:p>
            <a:fld id="{A93E7C3A-0202-4661-8AAB-88E6FD2EB3FB}" type="slidenum">
              <a:rPr lang="en-GB" smtClean="0"/>
              <a:t>‹N›</a:t>
            </a:fld>
            <a:endParaRPr lang="en-GB"/>
          </a:p>
        </p:txBody>
      </p:sp>
    </p:spTree>
    <p:extLst>
      <p:ext uri="{BB962C8B-B14F-4D97-AF65-F5344CB8AC3E}">
        <p14:creationId xmlns:p14="http://schemas.microsoft.com/office/powerpoint/2010/main" val="380257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C31843F3-3472-4912-B509-8C62BF6B18AC}"/>
              </a:ext>
            </a:extLst>
          </p:cNvPr>
          <p:cNvSpPr>
            <a:spLocks noGrp="1"/>
          </p:cNvSpPr>
          <p:nvPr>
            <p:ph type="dt" sz="half" idx="10"/>
          </p:nvPr>
        </p:nvSpPr>
        <p:spPr/>
        <p:txBody>
          <a:bodyPr/>
          <a:lstStyle/>
          <a:p>
            <a:fld id="{E3242CA6-F5D6-499B-B409-0FF84FE72378}" type="datetimeFigureOut">
              <a:rPr lang="en-GB" smtClean="0"/>
              <a:t>02/12/2020</a:t>
            </a:fld>
            <a:endParaRPr lang="en-GB"/>
          </a:p>
        </p:txBody>
      </p:sp>
      <p:sp>
        <p:nvSpPr>
          <p:cNvPr id="3" name="Segnaposto piè di pagina 2">
            <a:extLst>
              <a:ext uri="{FF2B5EF4-FFF2-40B4-BE49-F238E27FC236}">
                <a16:creationId xmlns:a16="http://schemas.microsoft.com/office/drawing/2014/main" xmlns="" id="{7A34F59B-1E04-45C2-8522-9F5BAB343703}"/>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xmlns="" id="{1F6EAD03-8344-4E48-9AA9-9A80D7DACF7B}"/>
              </a:ext>
            </a:extLst>
          </p:cNvPr>
          <p:cNvSpPr>
            <a:spLocks noGrp="1"/>
          </p:cNvSpPr>
          <p:nvPr>
            <p:ph type="sldNum" sz="quarter" idx="12"/>
          </p:nvPr>
        </p:nvSpPr>
        <p:spPr/>
        <p:txBody>
          <a:bodyPr/>
          <a:lstStyle/>
          <a:p>
            <a:fld id="{A93E7C3A-0202-4661-8AAB-88E6FD2EB3FB}" type="slidenum">
              <a:rPr lang="en-GB" smtClean="0"/>
              <a:t>‹N›</a:t>
            </a:fld>
            <a:endParaRPr lang="en-GB"/>
          </a:p>
        </p:txBody>
      </p:sp>
    </p:spTree>
    <p:extLst>
      <p:ext uri="{BB962C8B-B14F-4D97-AF65-F5344CB8AC3E}">
        <p14:creationId xmlns:p14="http://schemas.microsoft.com/office/powerpoint/2010/main" val="413193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27FFAA-F7FE-45D0-85BF-386BE23CEAC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xmlns="" id="{CB012911-DBFE-4180-BA69-38E13F783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xmlns="" id="{1EA69B38-6552-4A70-B15C-E2D89C176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360CDBD1-3450-4004-8738-692E4F49C322}"/>
              </a:ext>
            </a:extLst>
          </p:cNvPr>
          <p:cNvSpPr>
            <a:spLocks noGrp="1"/>
          </p:cNvSpPr>
          <p:nvPr>
            <p:ph type="dt" sz="half" idx="10"/>
          </p:nvPr>
        </p:nvSpPr>
        <p:spPr/>
        <p:txBody>
          <a:bodyPr/>
          <a:lstStyle/>
          <a:p>
            <a:fld id="{E3242CA6-F5D6-499B-B409-0FF84FE72378}" type="datetimeFigureOut">
              <a:rPr lang="en-GB" smtClean="0"/>
              <a:t>02/12/2020</a:t>
            </a:fld>
            <a:endParaRPr lang="en-GB"/>
          </a:p>
        </p:txBody>
      </p:sp>
      <p:sp>
        <p:nvSpPr>
          <p:cNvPr id="6" name="Segnaposto piè di pagina 5">
            <a:extLst>
              <a:ext uri="{FF2B5EF4-FFF2-40B4-BE49-F238E27FC236}">
                <a16:creationId xmlns:a16="http://schemas.microsoft.com/office/drawing/2014/main" xmlns="" id="{38F23AF7-CBE6-4BC1-BBE1-32C826FEACD1}"/>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xmlns="" id="{970BF6E7-0E9A-4A5E-8AC7-9DB53674F226}"/>
              </a:ext>
            </a:extLst>
          </p:cNvPr>
          <p:cNvSpPr>
            <a:spLocks noGrp="1"/>
          </p:cNvSpPr>
          <p:nvPr>
            <p:ph type="sldNum" sz="quarter" idx="12"/>
          </p:nvPr>
        </p:nvSpPr>
        <p:spPr/>
        <p:txBody>
          <a:bodyPr/>
          <a:lstStyle/>
          <a:p>
            <a:fld id="{A93E7C3A-0202-4661-8AAB-88E6FD2EB3FB}" type="slidenum">
              <a:rPr lang="en-GB" smtClean="0"/>
              <a:t>‹N›</a:t>
            </a:fld>
            <a:endParaRPr lang="en-GB"/>
          </a:p>
        </p:txBody>
      </p:sp>
    </p:spTree>
    <p:extLst>
      <p:ext uri="{BB962C8B-B14F-4D97-AF65-F5344CB8AC3E}">
        <p14:creationId xmlns:p14="http://schemas.microsoft.com/office/powerpoint/2010/main" val="73826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217680D-5C8F-40F9-BF92-BCE5CCAE740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xmlns="" id="{75D8E3AE-FC57-49C1-862D-5263D7524B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xmlns="" id="{55151966-1050-4633-A960-7CC4B113F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3B86E89-A8A5-44A8-B13E-54057E804CE8}"/>
              </a:ext>
            </a:extLst>
          </p:cNvPr>
          <p:cNvSpPr>
            <a:spLocks noGrp="1"/>
          </p:cNvSpPr>
          <p:nvPr>
            <p:ph type="dt" sz="half" idx="10"/>
          </p:nvPr>
        </p:nvSpPr>
        <p:spPr/>
        <p:txBody>
          <a:bodyPr/>
          <a:lstStyle/>
          <a:p>
            <a:fld id="{E3242CA6-F5D6-499B-B409-0FF84FE72378}" type="datetimeFigureOut">
              <a:rPr lang="en-GB" smtClean="0"/>
              <a:t>02/12/2020</a:t>
            </a:fld>
            <a:endParaRPr lang="en-GB"/>
          </a:p>
        </p:txBody>
      </p:sp>
      <p:sp>
        <p:nvSpPr>
          <p:cNvPr id="6" name="Segnaposto piè di pagina 5">
            <a:extLst>
              <a:ext uri="{FF2B5EF4-FFF2-40B4-BE49-F238E27FC236}">
                <a16:creationId xmlns:a16="http://schemas.microsoft.com/office/drawing/2014/main" xmlns="" id="{4E6A45B3-8473-46A3-9080-B6A9C0E84258}"/>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xmlns="" id="{89899A74-3DB9-4E80-AE23-4EB2A3081031}"/>
              </a:ext>
            </a:extLst>
          </p:cNvPr>
          <p:cNvSpPr>
            <a:spLocks noGrp="1"/>
          </p:cNvSpPr>
          <p:nvPr>
            <p:ph type="sldNum" sz="quarter" idx="12"/>
          </p:nvPr>
        </p:nvSpPr>
        <p:spPr/>
        <p:txBody>
          <a:bodyPr/>
          <a:lstStyle/>
          <a:p>
            <a:fld id="{A93E7C3A-0202-4661-8AAB-88E6FD2EB3FB}" type="slidenum">
              <a:rPr lang="en-GB" smtClean="0"/>
              <a:t>‹N›</a:t>
            </a:fld>
            <a:endParaRPr lang="en-GB"/>
          </a:p>
        </p:txBody>
      </p:sp>
    </p:spTree>
    <p:extLst>
      <p:ext uri="{BB962C8B-B14F-4D97-AF65-F5344CB8AC3E}">
        <p14:creationId xmlns:p14="http://schemas.microsoft.com/office/powerpoint/2010/main" val="139486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B1879C35-0790-4BC3-BED2-D42230569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xmlns="" id="{BBA940A0-5118-47B9-8D89-A91046111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xmlns="" id="{3A5A5AE2-C107-4177-BC3E-038D0803B2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42CA6-F5D6-499B-B409-0FF84FE72378}" type="datetimeFigureOut">
              <a:rPr lang="en-GB" smtClean="0"/>
              <a:t>02/12/2020</a:t>
            </a:fld>
            <a:endParaRPr lang="en-GB"/>
          </a:p>
        </p:txBody>
      </p:sp>
      <p:sp>
        <p:nvSpPr>
          <p:cNvPr id="5" name="Segnaposto piè di pagina 4">
            <a:extLst>
              <a:ext uri="{FF2B5EF4-FFF2-40B4-BE49-F238E27FC236}">
                <a16:creationId xmlns:a16="http://schemas.microsoft.com/office/drawing/2014/main" xmlns="" id="{E00243A3-9849-4ED9-9054-656101D360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xmlns="" id="{C4BF78A3-3130-4276-A034-1A9EEF557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E7C3A-0202-4661-8AAB-88E6FD2EB3FB}" type="slidenum">
              <a:rPr lang="en-GB" smtClean="0"/>
              <a:t>‹N›</a:t>
            </a:fld>
            <a:endParaRPr lang="en-GB"/>
          </a:p>
        </p:txBody>
      </p:sp>
    </p:spTree>
    <p:extLst>
      <p:ext uri="{BB962C8B-B14F-4D97-AF65-F5344CB8AC3E}">
        <p14:creationId xmlns:p14="http://schemas.microsoft.com/office/powerpoint/2010/main" val="177732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portelloenergia@atesparma.it" TargetMode="External"/><Relationship Id="rId2" Type="http://schemas.openxmlformats.org/officeDocument/2006/relationships/hyperlink" Target="http://www.atesparma.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739E93DA-BA0C-4FFD-8859-C0D19FF5C0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D8B6E156-9811-412C-A323-BB84EA99D1CA}"/>
              </a:ext>
            </a:extLst>
          </p:cNvPr>
          <p:cNvSpPr>
            <a:spLocks noGrp="1"/>
          </p:cNvSpPr>
          <p:nvPr>
            <p:ph type="ctrTitle"/>
          </p:nvPr>
        </p:nvSpPr>
        <p:spPr>
          <a:xfrm>
            <a:off x="7331384" y="679731"/>
            <a:ext cx="4171994" cy="3736540"/>
          </a:xfrm>
        </p:spPr>
        <p:txBody>
          <a:bodyPr>
            <a:normAutofit/>
          </a:bodyPr>
          <a:lstStyle/>
          <a:p>
            <a:pPr algn="l"/>
            <a:r>
              <a:rPr lang="en-GB" dirty="0"/>
              <a:t>FEASIBLE Project </a:t>
            </a:r>
          </a:p>
        </p:txBody>
      </p:sp>
      <p:sp>
        <p:nvSpPr>
          <p:cNvPr id="3" name="Sottotitolo 2">
            <a:extLst>
              <a:ext uri="{FF2B5EF4-FFF2-40B4-BE49-F238E27FC236}">
                <a16:creationId xmlns:a16="http://schemas.microsoft.com/office/drawing/2014/main" xmlns="" id="{525B21AB-C29D-46AA-99C6-B14C446507F3}"/>
              </a:ext>
            </a:extLst>
          </p:cNvPr>
          <p:cNvSpPr>
            <a:spLocks noGrp="1"/>
          </p:cNvSpPr>
          <p:nvPr>
            <p:ph type="subTitle" idx="1"/>
          </p:nvPr>
        </p:nvSpPr>
        <p:spPr>
          <a:xfrm>
            <a:off x="7331384" y="4685288"/>
            <a:ext cx="4171994" cy="1035781"/>
          </a:xfrm>
        </p:spPr>
        <p:txBody>
          <a:bodyPr>
            <a:normAutofit fontScale="92500" lnSpcReduction="10000"/>
          </a:bodyPr>
          <a:lstStyle/>
          <a:p>
            <a:pPr algn="l"/>
            <a:r>
              <a:rPr lang="en-GB" dirty="0" err="1"/>
              <a:t>Attività</a:t>
            </a:r>
            <a:r>
              <a:rPr lang="en-GB" dirty="0"/>
              <a:t> </a:t>
            </a:r>
            <a:r>
              <a:rPr lang="en-GB" dirty="0" smtClean="0"/>
              <a:t>One Stop Shop: </a:t>
            </a:r>
            <a:r>
              <a:rPr lang="en-GB" dirty="0" err="1" smtClean="0"/>
              <a:t>Sportello</a:t>
            </a:r>
            <a:r>
              <a:rPr lang="en-GB" dirty="0" smtClean="0"/>
              <a:t> </a:t>
            </a:r>
            <a:r>
              <a:rPr lang="en-GB" dirty="0" err="1" smtClean="0"/>
              <a:t>Energia&amp;Condomini</a:t>
            </a:r>
            <a:endParaRPr lang="en-GB" dirty="0" smtClean="0"/>
          </a:p>
          <a:p>
            <a:pPr algn="l"/>
            <a:r>
              <a:rPr lang="en-GB" dirty="0" smtClean="0"/>
              <a:t>ATES PARMA e S.O. </a:t>
            </a:r>
            <a:r>
              <a:rPr lang="en-GB" dirty="0" err="1" smtClean="0"/>
              <a:t>Energia</a:t>
            </a:r>
            <a:r>
              <a:rPr lang="en-GB" dirty="0" smtClean="0"/>
              <a:t> e </a:t>
            </a:r>
            <a:r>
              <a:rPr lang="en-GB" dirty="0" err="1" smtClean="0"/>
              <a:t>Clima</a:t>
            </a:r>
            <a:endParaRPr lang="en-GB" dirty="0"/>
          </a:p>
        </p:txBody>
      </p:sp>
      <p:grpSp>
        <p:nvGrpSpPr>
          <p:cNvPr id="26" name="Group 25">
            <a:extLst>
              <a:ext uri="{FF2B5EF4-FFF2-40B4-BE49-F238E27FC236}">
                <a16:creationId xmlns:a16="http://schemas.microsoft.com/office/drawing/2014/main" xmlns="" id="{3AF6A671-C637-4547-85F4-51B6D18813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184" y="1"/>
            <a:ext cx="2446384" cy="5777808"/>
            <a:chOff x="329184" y="1"/>
            <a:chExt cx="524256" cy="5777808"/>
          </a:xfrm>
        </p:grpSpPr>
        <p:cxnSp>
          <p:nvCxnSpPr>
            <p:cNvPr id="27" name="Straight Connector 26">
              <a:extLst>
                <a:ext uri="{FF2B5EF4-FFF2-40B4-BE49-F238E27FC236}">
                  <a16:creationId xmlns:a16="http://schemas.microsoft.com/office/drawing/2014/main" xmlns="" id="{C575CF26-3D3C-4C5A-A2B7-00432016EF6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xmlns="" id="{99413ED5-9ED4-4772-BCE4-2BCAE6B12E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8623" y="269325"/>
            <a:ext cx="6116779" cy="62062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xmlns="" id="{0090B468-B002-46DA-839B-7B6EB7410EAE}"/>
              </a:ext>
            </a:extLst>
          </p:cNvPr>
          <p:cNvPicPr>
            <a:picLocks noChangeAspect="1"/>
          </p:cNvPicPr>
          <p:nvPr/>
        </p:nvPicPr>
        <p:blipFill rotWithShape="1">
          <a:blip r:embed="rId2"/>
          <a:srcRect l="5308" r="805"/>
          <a:stretch/>
        </p:blipFill>
        <p:spPr>
          <a:xfrm>
            <a:off x="1151542" y="654908"/>
            <a:ext cx="4944457" cy="4965503"/>
          </a:xfrm>
          <a:prstGeom prst="rect">
            <a:avLst/>
          </a:prstGeom>
        </p:spPr>
      </p:pic>
    </p:spTree>
    <p:extLst>
      <p:ext uri="{BB962C8B-B14F-4D97-AF65-F5344CB8AC3E}">
        <p14:creationId xmlns:p14="http://schemas.microsoft.com/office/powerpoint/2010/main" val="2663058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D4AC6244-AB03-4FD0-AEE8-EEFC191065D3}"/>
              </a:ext>
            </a:extLst>
          </p:cNvPr>
          <p:cNvSpPr>
            <a:spLocks noGrp="1"/>
          </p:cNvSpPr>
          <p:nvPr>
            <p:ph type="title"/>
          </p:nvPr>
        </p:nvSpPr>
        <p:spPr>
          <a:xfrm>
            <a:off x="838200" y="68557"/>
            <a:ext cx="10515600" cy="1325563"/>
          </a:xfrm>
        </p:spPr>
        <p:txBody>
          <a:bodyPr>
            <a:normAutofit/>
          </a:bodyPr>
          <a:lstStyle/>
          <a:p>
            <a:r>
              <a:rPr lang="en-GB" dirty="0"/>
              <a:t>Sportello Energia &amp; </a:t>
            </a:r>
            <a:r>
              <a:rPr lang="en-GB" dirty="0" err="1" smtClean="0"/>
              <a:t>Condomini</a:t>
            </a:r>
            <a:r>
              <a:rPr lang="en-GB" dirty="0" smtClean="0"/>
              <a:t> - </a:t>
            </a:r>
            <a:r>
              <a:rPr lang="en-GB" dirty="0" err="1" smtClean="0"/>
              <a:t>offerta</a:t>
            </a:r>
            <a:endParaRPr lang="en-GB"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xmlns="" id="{ACB7FFF7-80D2-4A0D-8BDF-B9256858D3D8}"/>
              </a:ext>
            </a:extLst>
          </p:cNvPr>
          <p:cNvSpPr>
            <a:spLocks noGrp="1"/>
          </p:cNvSpPr>
          <p:nvPr>
            <p:ph idx="1"/>
          </p:nvPr>
        </p:nvSpPr>
        <p:spPr>
          <a:xfrm>
            <a:off x="1285495" y="2661220"/>
            <a:ext cx="10330248" cy="3395285"/>
          </a:xfrm>
        </p:spPr>
        <p:txBody>
          <a:bodyPr>
            <a:normAutofit/>
          </a:bodyPr>
          <a:lstStyle/>
          <a:p>
            <a:pPr marL="0" indent="0">
              <a:buNone/>
            </a:pPr>
            <a:endParaRPr lang="en-GB" dirty="0" smtClean="0"/>
          </a:p>
          <a:p>
            <a:pPr marL="0" indent="0">
              <a:buNone/>
            </a:pPr>
            <a:endParaRPr lang="en-GB" dirty="0"/>
          </a:p>
        </p:txBody>
      </p:sp>
      <p:sp>
        <p:nvSpPr>
          <p:cNvPr id="13" name="Segnaposto contenuto 2"/>
          <p:cNvSpPr txBox="1">
            <a:spLocks/>
          </p:cNvSpPr>
          <p:nvPr/>
        </p:nvSpPr>
        <p:spPr>
          <a:xfrm>
            <a:off x="1388272" y="2518838"/>
            <a:ext cx="10515600" cy="41809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it-IT" b="1" dirty="0" smtClean="0"/>
              <a:t>SUPPORTO INFORMATIVO</a:t>
            </a:r>
            <a:r>
              <a:rPr lang="it-IT" dirty="0" smtClean="0"/>
              <a:t>:</a:t>
            </a:r>
          </a:p>
          <a:p>
            <a:pPr lvl="0"/>
            <a:r>
              <a:rPr lang="it-IT" dirty="0" smtClean="0"/>
              <a:t>I servizi riservati ai tecnici dei Condomini aderenti al progetto, potranno consentire una facilitazione delle dinamiche relative alla presentazione delle pratiche edilizie o alla verifica della conformità urbanistica ed edilizia in collaborazione con i Comuni di Parma, Sissa Trecasali, Fornovo Taro e San Secondo.</a:t>
            </a:r>
          </a:p>
          <a:p>
            <a:pPr lvl="0"/>
            <a:r>
              <a:rPr lang="it-IT" dirty="0" smtClean="0"/>
              <a:t>Si potrà attivare una collaborazione per lo scambio di informazioni e per la presenza allo Sportello Energia &amp; Condomini degli Ordini professionali</a:t>
            </a:r>
          </a:p>
          <a:p>
            <a:pPr lvl="0"/>
            <a:r>
              <a:rPr lang="it-IT" dirty="0" smtClean="0"/>
              <a:t>Per i condomini che usufruiranno del </a:t>
            </a:r>
            <a:r>
              <a:rPr lang="it-IT" dirty="0" err="1" smtClean="0"/>
              <a:t>Commissioning</a:t>
            </a:r>
            <a:r>
              <a:rPr lang="it-IT" dirty="0" smtClean="0"/>
              <a:t>, verrà resa disponibile una piattaforma guidata per il controllo dei </a:t>
            </a:r>
            <a:r>
              <a:rPr lang="it-IT" dirty="0" err="1" smtClean="0"/>
              <a:t>documeti</a:t>
            </a:r>
            <a:r>
              <a:rPr lang="it-IT" dirty="0" smtClean="0"/>
              <a:t> e della corretta procedura per la richiesta delle detrazioni previste dal </a:t>
            </a:r>
            <a:r>
              <a:rPr lang="it-IT" dirty="0" err="1" smtClean="0"/>
              <a:t>Superbonus</a:t>
            </a:r>
            <a:r>
              <a:rPr lang="it-IT" dirty="0" smtClean="0"/>
              <a:t>.</a:t>
            </a:r>
          </a:p>
          <a:p>
            <a:pPr lvl="0"/>
            <a:endParaRPr lang="it-IT" dirty="0"/>
          </a:p>
        </p:txBody>
      </p:sp>
      <p:graphicFrame>
        <p:nvGraphicFramePr>
          <p:cNvPr id="9" name="Tabella 8"/>
          <p:cNvGraphicFramePr>
            <a:graphicFrameLocks noGrp="1"/>
          </p:cNvGraphicFramePr>
          <p:nvPr>
            <p:extLst>
              <p:ext uri="{D42A27DB-BD31-4B8C-83A1-F6EECF244321}">
                <p14:modId xmlns:p14="http://schemas.microsoft.com/office/powerpoint/2010/main" val="742605245"/>
              </p:ext>
            </p:extLst>
          </p:nvPr>
        </p:nvGraphicFramePr>
        <p:xfrm>
          <a:off x="19282" y="1088099"/>
          <a:ext cx="12207777" cy="1010920"/>
        </p:xfrm>
        <a:graphic>
          <a:graphicData uri="http://schemas.openxmlformats.org/drawingml/2006/table">
            <a:tbl>
              <a:tblPr firstRow="1" bandRow="1">
                <a:tableStyleId>{5C22544A-7EE6-4342-B048-85BDC9FD1C3A}</a:tableStyleId>
              </a:tblPr>
              <a:tblGrid>
                <a:gridCol w="2380116"/>
                <a:gridCol w="6667853"/>
                <a:gridCol w="315980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DESTINATARI</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COSA OFFRIAMO</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CHI</a:t>
                      </a:r>
                      <a:endParaRPr lang="it-IT" dirty="0"/>
                    </a:p>
                  </a:txBody>
                  <a:tcPr/>
                </a:tc>
              </a:tr>
              <a:tr h="489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Tecnici</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 affiancamento nella verifica documentale</a:t>
                      </a:r>
                      <a:r>
                        <a:rPr lang="it-IT" sz="1800" u="none" strike="noStrike" baseline="0" dirty="0" smtClean="0">
                          <a:effectLst/>
                          <a:latin typeface="+mn-lt"/>
                        </a:rPr>
                        <a:t> durante le attività previste per i Condomini che aderiscono ai servizi</a:t>
                      </a:r>
                      <a:endParaRPr lang="it-IT" dirty="0"/>
                    </a:p>
                  </a:txBody>
                  <a:tcPr/>
                </a:tc>
                <a:tc>
                  <a:txBody>
                    <a:bodyPr/>
                    <a:lstStyle/>
                    <a:p>
                      <a:r>
                        <a:rPr lang="it-IT" dirty="0" smtClean="0"/>
                        <a:t>COMUNE</a:t>
                      </a:r>
                      <a:endParaRPr lang="it-IT" dirty="0"/>
                    </a:p>
                  </a:txBody>
                  <a:tcPr/>
                </a:tc>
              </a:tr>
            </a:tbl>
          </a:graphicData>
        </a:graphic>
      </p:graphicFrame>
    </p:spTree>
    <p:extLst>
      <p:ext uri="{BB962C8B-B14F-4D97-AF65-F5344CB8AC3E}">
        <p14:creationId xmlns:p14="http://schemas.microsoft.com/office/powerpoint/2010/main" val="225754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D4AC6244-AB03-4FD0-AEE8-EEFC191065D3}"/>
              </a:ext>
            </a:extLst>
          </p:cNvPr>
          <p:cNvSpPr>
            <a:spLocks noGrp="1"/>
          </p:cNvSpPr>
          <p:nvPr>
            <p:ph type="title"/>
          </p:nvPr>
        </p:nvSpPr>
        <p:spPr>
          <a:xfrm>
            <a:off x="838200" y="68557"/>
            <a:ext cx="10515600" cy="1325563"/>
          </a:xfrm>
        </p:spPr>
        <p:txBody>
          <a:bodyPr>
            <a:normAutofit/>
          </a:bodyPr>
          <a:lstStyle/>
          <a:p>
            <a:pPr algn="ctr"/>
            <a:r>
              <a:rPr lang="en-GB" b="1" dirty="0"/>
              <a:t>Sportello </a:t>
            </a:r>
            <a:r>
              <a:rPr lang="en-GB" b="1" dirty="0" err="1"/>
              <a:t>Energia</a:t>
            </a:r>
            <a:r>
              <a:rPr lang="en-GB" b="1" dirty="0"/>
              <a:t> </a:t>
            </a:r>
            <a:r>
              <a:rPr lang="en-GB" b="1" dirty="0" smtClean="0"/>
              <a:t>&amp;</a:t>
            </a:r>
            <a:r>
              <a:rPr lang="en-GB" b="1" dirty="0" err="1" smtClean="0"/>
              <a:t>Condomini</a:t>
            </a:r>
            <a:r>
              <a:rPr lang="en-GB" b="1" dirty="0" smtClean="0"/>
              <a:t> </a:t>
            </a:r>
            <a:r>
              <a:rPr lang="en-GB" b="1" dirty="0" smtClean="0"/>
              <a:t>– </a:t>
            </a:r>
            <a:br>
              <a:rPr lang="en-GB" b="1" dirty="0" smtClean="0"/>
            </a:br>
            <a:r>
              <a:rPr lang="en-GB" b="1" dirty="0" err="1" smtClean="0"/>
              <a:t>conclusione</a:t>
            </a:r>
            <a:r>
              <a:rPr lang="en-GB" b="1" dirty="0" smtClean="0"/>
              <a:t> </a:t>
            </a:r>
            <a:r>
              <a:rPr lang="en-GB" b="1" dirty="0" err="1" smtClean="0"/>
              <a:t>percorso</a:t>
            </a:r>
            <a:endParaRPr lang="en-GB" b="1"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Segnaposto contenuto 2"/>
          <p:cNvSpPr txBox="1">
            <a:spLocks/>
          </p:cNvSpPr>
          <p:nvPr/>
        </p:nvSpPr>
        <p:spPr>
          <a:xfrm>
            <a:off x="1163053" y="1462676"/>
            <a:ext cx="10515600" cy="39083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smtClean="0"/>
          </a:p>
          <a:p>
            <a:r>
              <a:rPr lang="it-IT" dirty="0" smtClean="0"/>
              <a:t>Riconoscimento</a:t>
            </a:r>
            <a:r>
              <a:rPr lang="it-IT" dirty="0"/>
              <a:t>, a fine percorso, della virtuosità del condominio attraverso l’apposizione di targa e, se riusciamo, un gadget per i condomini da definire (magari una facilitazione per l’accesso ad alcuni servizi che vanno nella direzione «green» es. sconto su primo accesso a car </a:t>
            </a:r>
            <a:r>
              <a:rPr lang="it-IT" dirty="0" err="1"/>
              <a:t>sharing</a:t>
            </a:r>
            <a:r>
              <a:rPr lang="it-IT" dirty="0"/>
              <a:t> o a bike </a:t>
            </a:r>
            <a:r>
              <a:rPr lang="it-IT" dirty="0" err="1"/>
              <a:t>sharing</a:t>
            </a:r>
            <a:r>
              <a:rPr lang="it-IT" dirty="0"/>
              <a:t> o ad abbonamento mezzi </a:t>
            </a:r>
            <a:r>
              <a:rPr lang="it-IT" dirty="0" smtClean="0"/>
              <a:t>pubblici, inoltre supporto </a:t>
            </a:r>
            <a:r>
              <a:rPr lang="it-IT" dirty="0" smtClean="0"/>
              <a:t>al</a:t>
            </a:r>
            <a:r>
              <a:rPr lang="it-IT" dirty="0" smtClean="0"/>
              <a:t>la </a:t>
            </a:r>
            <a:r>
              <a:rPr lang="it-IT" dirty="0" smtClean="0"/>
              <a:t>creazione di </a:t>
            </a:r>
            <a:r>
              <a:rPr lang="it-IT" dirty="0"/>
              <a:t>C</a:t>
            </a:r>
            <a:r>
              <a:rPr lang="it-IT" dirty="0" smtClean="0"/>
              <a:t>omunità Energetiche in sinergia </a:t>
            </a:r>
            <a:r>
              <a:rPr lang="it-IT" dirty="0" smtClean="0"/>
              <a:t>allo sviluppo dello Smart </a:t>
            </a:r>
            <a:r>
              <a:rPr lang="it-IT" dirty="0" smtClean="0"/>
              <a:t>Building</a:t>
            </a:r>
            <a:r>
              <a:rPr lang="it-IT" dirty="0" smtClean="0"/>
              <a:t>).</a:t>
            </a:r>
          </a:p>
          <a:p>
            <a:r>
              <a:rPr lang="it-IT" b="1" dirty="0" smtClean="0">
                <a:hlinkClick r:id="rId2"/>
              </a:rPr>
              <a:t>www.atesparma.it</a:t>
            </a:r>
            <a:r>
              <a:rPr lang="it-IT" b="1" dirty="0" smtClean="0"/>
              <a:t>; </a:t>
            </a:r>
            <a:r>
              <a:rPr lang="it-IT" b="1" dirty="0" smtClean="0">
                <a:hlinkClick r:id="rId3"/>
              </a:rPr>
              <a:t>sportelloenergia@atesparma.it</a:t>
            </a:r>
            <a:r>
              <a:rPr lang="it-IT" b="1" dirty="0" smtClean="0"/>
              <a:t>; </a:t>
            </a:r>
            <a:r>
              <a:rPr lang="it-IT" b="1" dirty="0" err="1" smtClean="0"/>
              <a:t>tel</a:t>
            </a:r>
            <a:r>
              <a:rPr lang="it-IT" b="1" dirty="0" smtClean="0"/>
              <a:t> 0521922194</a:t>
            </a:r>
          </a:p>
          <a:p>
            <a:endParaRPr lang="it-IT" dirty="0" smtClean="0"/>
          </a:p>
          <a:p>
            <a:endParaRPr lang="it-IT" dirty="0"/>
          </a:p>
        </p:txBody>
      </p:sp>
    </p:spTree>
    <p:extLst>
      <p:ext uri="{BB962C8B-B14F-4D97-AF65-F5344CB8AC3E}">
        <p14:creationId xmlns:p14="http://schemas.microsoft.com/office/powerpoint/2010/main" val="186353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QUESITI ORDINE ARCHITETTI:</a:t>
            </a:r>
            <a:endParaRPr lang="it-IT" dirty="0"/>
          </a:p>
        </p:txBody>
      </p:sp>
      <p:sp>
        <p:nvSpPr>
          <p:cNvPr id="3" name="Segnaposto contenuto 2"/>
          <p:cNvSpPr>
            <a:spLocks noGrp="1"/>
          </p:cNvSpPr>
          <p:nvPr>
            <p:ph idx="1"/>
          </p:nvPr>
        </p:nvSpPr>
        <p:spPr/>
        <p:txBody>
          <a:bodyPr>
            <a:normAutofit fontScale="70000" lnSpcReduction="20000"/>
          </a:bodyPr>
          <a:lstStyle/>
          <a:p>
            <a:r>
              <a:rPr lang="it-IT" dirty="0"/>
              <a:t>2)	 Il punto 4. DGR 1523/2020 del 02/11/2020 stabilisce che le disposizioni di cui all’articolo 24, comma1, lettera a) delle NTA del PAIR 2020 non trovino applicazione con riferimento alla definizione dei requisiti tecnici degli interventi per l’accesso alle detrazioni fiscali per la riqualificazione energetica degli edifici (c.d. </a:t>
            </a:r>
            <a:r>
              <a:rPr lang="it-IT" dirty="0" err="1"/>
              <a:t>Ecobonus</a:t>
            </a:r>
            <a:r>
              <a:rPr lang="it-IT" dirty="0"/>
              <a:t>) stabiliti dall’articolo 2, del D.M. 6 agosto 2020. Cioè laddove si abbia un sottotetto, una cantina o un garage legittimamente riscaldati oppure perché non esisteva il PAIR, in caso in cui non esista una legge 10 o simili comprovante l'involucro riscaldato neanche per le parti dichiarate abitabili, è possibili coibentare o cambiare l'impianto di riscaldamento in codesti locali? Il presupposto per poter accedere al </a:t>
            </a:r>
            <a:r>
              <a:rPr lang="it-IT" dirty="0" err="1"/>
              <a:t>superbonus</a:t>
            </a:r>
            <a:r>
              <a:rPr lang="it-IT" dirty="0"/>
              <a:t> è che si tratti di involucro riscaldato per cui si chiede se è </a:t>
            </a:r>
            <a:r>
              <a:rPr lang="it-IT" dirty="0" err="1"/>
              <a:t>leggittimo</a:t>
            </a:r>
            <a:r>
              <a:rPr lang="it-IT" dirty="0"/>
              <a:t> rispetto agli strumenti urbanistici vigenti, a monte della precisazione del  DGR 1523/2020 del 02/11/2020, mantenere i locali accessori riscaldati. </a:t>
            </a:r>
            <a:endParaRPr lang="it-IT" dirty="0" smtClean="0"/>
          </a:p>
          <a:p>
            <a:r>
              <a:rPr lang="it-IT" dirty="0"/>
              <a:t>3)	Ipotizzando di avere, in un edificio monofamiliare o plurifamiliare, un locale con altezze medie superiori a 2,40 - 2,70metri classificato come sottotetto, o una taverna, riscaldati, considerando che la legge regionale oggi (non allora) prevede che gli accessori quali cantine, sottotetti,... non possano essere riscaldati, si chiede se per gli interventi realizzati su tali locali e sui locali abitativi sia possibile mantenerli riscaldati, come la norma concedeva all’epoca della loro realizzazione, per poter così accedere alle detrazioni fiscali previste dal </a:t>
            </a:r>
            <a:r>
              <a:rPr lang="it-IT" dirty="0" err="1"/>
              <a:t>Superbonus</a:t>
            </a:r>
            <a:r>
              <a:rPr lang="it-IT" dirty="0"/>
              <a:t> 110% (</a:t>
            </a:r>
            <a:r>
              <a:rPr lang="it-IT" dirty="0" err="1"/>
              <a:t>ecobonus</a:t>
            </a:r>
            <a:r>
              <a:rPr lang="it-IT" dirty="0"/>
              <a:t>).</a:t>
            </a:r>
          </a:p>
        </p:txBody>
      </p:sp>
    </p:spTree>
    <p:extLst>
      <p:ext uri="{BB962C8B-B14F-4D97-AF65-F5344CB8AC3E}">
        <p14:creationId xmlns:p14="http://schemas.microsoft.com/office/powerpoint/2010/main" val="2124416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219082" y="0"/>
            <a:ext cx="9753835" cy="6858000"/>
          </a:xfrm>
          <a:prstGeom prst="rect">
            <a:avLst/>
          </a:prstGeom>
        </p:spPr>
      </p:pic>
    </p:spTree>
    <p:extLst>
      <p:ext uri="{BB962C8B-B14F-4D97-AF65-F5344CB8AC3E}">
        <p14:creationId xmlns:p14="http://schemas.microsoft.com/office/powerpoint/2010/main" val="1298628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D4AC6244-AB03-4FD0-AEE8-EEFC191065D3}"/>
              </a:ext>
            </a:extLst>
          </p:cNvPr>
          <p:cNvSpPr>
            <a:spLocks noGrp="1"/>
          </p:cNvSpPr>
          <p:nvPr>
            <p:ph type="title"/>
          </p:nvPr>
        </p:nvSpPr>
        <p:spPr>
          <a:xfrm>
            <a:off x="838200" y="68557"/>
            <a:ext cx="10515600" cy="1325563"/>
          </a:xfrm>
        </p:spPr>
        <p:txBody>
          <a:bodyPr>
            <a:normAutofit/>
          </a:bodyPr>
          <a:lstStyle/>
          <a:p>
            <a:endParaRPr lang="en-GB"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Segnaposto contenuto 2"/>
          <p:cNvSpPr txBox="1">
            <a:spLocks/>
          </p:cNvSpPr>
          <p:nvPr/>
        </p:nvSpPr>
        <p:spPr>
          <a:xfrm>
            <a:off x="1163053" y="1462676"/>
            <a:ext cx="10515600" cy="2011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18" y="-1"/>
            <a:ext cx="12188951" cy="6769303"/>
          </a:xfrm>
          <a:prstGeom prst="rect">
            <a:avLst/>
          </a:prstGeom>
        </p:spPr>
      </p:pic>
    </p:spTree>
    <p:extLst>
      <p:ext uri="{BB962C8B-B14F-4D97-AF65-F5344CB8AC3E}">
        <p14:creationId xmlns:p14="http://schemas.microsoft.com/office/powerpoint/2010/main" val="142941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D4AC6244-AB03-4FD0-AEE8-EEFC191065D3}"/>
              </a:ext>
            </a:extLst>
          </p:cNvPr>
          <p:cNvSpPr>
            <a:spLocks noGrp="1"/>
          </p:cNvSpPr>
          <p:nvPr>
            <p:ph type="title"/>
          </p:nvPr>
        </p:nvSpPr>
        <p:spPr>
          <a:xfrm>
            <a:off x="838200" y="68557"/>
            <a:ext cx="10515600" cy="1325563"/>
          </a:xfrm>
        </p:spPr>
        <p:txBody>
          <a:bodyPr>
            <a:normAutofit/>
          </a:bodyPr>
          <a:lstStyle/>
          <a:p>
            <a:endParaRPr lang="en-GB"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Segnaposto contenuto 2"/>
          <p:cNvSpPr txBox="1">
            <a:spLocks/>
          </p:cNvSpPr>
          <p:nvPr/>
        </p:nvSpPr>
        <p:spPr>
          <a:xfrm>
            <a:off x="1163053" y="1462676"/>
            <a:ext cx="10515600" cy="2011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18" y="-1"/>
            <a:ext cx="12188951" cy="6769303"/>
          </a:xfrm>
          <a:prstGeom prst="rect">
            <a:avLst/>
          </a:prstGeom>
        </p:spPr>
      </p:pic>
    </p:spTree>
    <p:extLst>
      <p:ext uri="{BB962C8B-B14F-4D97-AF65-F5344CB8AC3E}">
        <p14:creationId xmlns:p14="http://schemas.microsoft.com/office/powerpoint/2010/main" val="3989906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DOVE SIAMO: AL DUC zona ricevimento tecnici</a:t>
            </a:r>
            <a:endParaRPr lang="it-IT" dirty="0"/>
          </a:p>
        </p:txBody>
      </p:sp>
      <p:pic>
        <p:nvPicPr>
          <p:cNvPr id="3" name="Immagine 2"/>
          <p:cNvPicPr>
            <a:picLocks noChangeAspect="1"/>
          </p:cNvPicPr>
          <p:nvPr/>
        </p:nvPicPr>
        <p:blipFill>
          <a:blip r:embed="rId2"/>
          <a:stretch>
            <a:fillRect/>
          </a:stretch>
        </p:blipFill>
        <p:spPr>
          <a:xfrm>
            <a:off x="0" y="1802650"/>
            <a:ext cx="6001305" cy="5055350"/>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305" y="1802651"/>
            <a:ext cx="6190695" cy="5055350"/>
          </a:xfrm>
          <a:prstGeom prst="rect">
            <a:avLst/>
          </a:prstGeom>
        </p:spPr>
      </p:pic>
    </p:spTree>
    <p:extLst>
      <p:ext uri="{BB962C8B-B14F-4D97-AF65-F5344CB8AC3E}">
        <p14:creationId xmlns:p14="http://schemas.microsoft.com/office/powerpoint/2010/main" val="887113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D4AC6244-AB03-4FD0-AEE8-EEFC191065D3}"/>
              </a:ext>
            </a:extLst>
          </p:cNvPr>
          <p:cNvSpPr>
            <a:spLocks noGrp="1"/>
          </p:cNvSpPr>
          <p:nvPr>
            <p:ph type="title"/>
          </p:nvPr>
        </p:nvSpPr>
        <p:spPr>
          <a:xfrm>
            <a:off x="838200" y="68557"/>
            <a:ext cx="10515600" cy="1325563"/>
          </a:xfrm>
        </p:spPr>
        <p:txBody>
          <a:bodyPr>
            <a:normAutofit/>
          </a:bodyPr>
          <a:lstStyle/>
          <a:p>
            <a:r>
              <a:rPr lang="en-GB" dirty="0" smtClean="0"/>
              <a:t>Sportello Energia &amp; </a:t>
            </a:r>
            <a:r>
              <a:rPr lang="en-GB" dirty="0" err="1" smtClean="0"/>
              <a:t>Condomini</a:t>
            </a:r>
            <a:endParaRPr lang="en-GB"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Segnaposto contenuto 2">
            <a:extLst>
              <a:ext uri="{FF2B5EF4-FFF2-40B4-BE49-F238E27FC236}">
                <a16:creationId xmlns:a16="http://schemas.microsoft.com/office/drawing/2014/main" xmlns="" id="{ACB7FFF7-80D2-4A0D-8BDF-B9256858D3D8}"/>
              </a:ext>
            </a:extLst>
          </p:cNvPr>
          <p:cNvSpPr txBox="1">
            <a:spLocks/>
          </p:cNvSpPr>
          <p:nvPr/>
        </p:nvSpPr>
        <p:spPr>
          <a:xfrm>
            <a:off x="1532238" y="1356059"/>
            <a:ext cx="1033024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graphicFrame>
        <p:nvGraphicFramePr>
          <p:cNvPr id="6" name="Tabella 5"/>
          <p:cNvGraphicFramePr>
            <a:graphicFrameLocks noGrp="1"/>
          </p:cNvGraphicFramePr>
          <p:nvPr>
            <p:extLst>
              <p:ext uri="{D42A27DB-BD31-4B8C-83A1-F6EECF244321}">
                <p14:modId xmlns:p14="http://schemas.microsoft.com/office/powerpoint/2010/main" val="1884542986"/>
              </p:ext>
            </p:extLst>
          </p:nvPr>
        </p:nvGraphicFramePr>
        <p:xfrm>
          <a:off x="-15777" y="1834057"/>
          <a:ext cx="12207777" cy="2656840"/>
        </p:xfrm>
        <a:graphic>
          <a:graphicData uri="http://schemas.openxmlformats.org/drawingml/2006/table">
            <a:tbl>
              <a:tblPr firstRow="1" bandRow="1">
                <a:tableStyleId>{5C22544A-7EE6-4342-B048-85BDC9FD1C3A}</a:tableStyleId>
              </a:tblPr>
              <a:tblGrid>
                <a:gridCol w="2380116"/>
                <a:gridCol w="6667853"/>
                <a:gridCol w="1698436"/>
                <a:gridCol w="146137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DESTINATARI</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COSA OFFRIAMO</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CHI</a:t>
                      </a:r>
                      <a:endParaRPr lang="it-IT" dirty="0"/>
                    </a:p>
                  </a:txBody>
                  <a:tcPr/>
                </a:tc>
                <a:tc>
                  <a:txBody>
                    <a:bodyPr/>
                    <a:lstStyle/>
                    <a:p>
                      <a:r>
                        <a:rPr lang="it-IT" dirty="0" smtClean="0"/>
                        <a:t>QUANDO</a:t>
                      </a:r>
                      <a:endParaRPr lang="it-IT" dirty="0"/>
                    </a:p>
                  </a:txBody>
                  <a:tcPr/>
                </a:tc>
              </a:tr>
              <a:tr h="3200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Abitanti in condominio proprietari / inquilini)</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 informazioni sulle opportunità di riqualificazione energetica</a:t>
                      </a:r>
                      <a:endParaRPr lang="it-IT" dirty="0"/>
                    </a:p>
                  </a:txBody>
                  <a:tcPr/>
                </a:tc>
                <a:tc rowSpan="2">
                  <a:txBody>
                    <a:bodyPr/>
                    <a:lstStyle/>
                    <a:p>
                      <a:r>
                        <a:rPr lang="it-IT" dirty="0" smtClean="0"/>
                        <a:t>ATES</a:t>
                      </a:r>
                      <a:endParaRPr lang="it-IT" dirty="0"/>
                    </a:p>
                  </a:txBody>
                  <a:tcPr/>
                </a:tc>
                <a:tc rowSpan="2">
                  <a:txBody>
                    <a:bodyPr/>
                    <a:lstStyle/>
                    <a:p>
                      <a:r>
                        <a:rPr lang="it-IT" dirty="0" smtClean="0"/>
                        <a:t>DAL 15/10/20</a:t>
                      </a:r>
                      <a:endParaRPr lang="it-IT" dirty="0"/>
                    </a:p>
                  </a:txBody>
                  <a:tcPr/>
                </a:tc>
              </a:tr>
              <a:tr h="320040">
                <a:tc vMerge="1">
                  <a:txBody>
                    <a:bodyPr/>
                    <a:lstStyle/>
                    <a:p>
                      <a:endParaRPr lang="it-IT"/>
                    </a:p>
                  </a:txBody>
                  <a:tcPr/>
                </a:tc>
                <a:tc>
                  <a:txBody>
                    <a:bodyPr/>
                    <a:lstStyle/>
                    <a:p>
                      <a:r>
                        <a:rPr lang="it-IT" sz="1800" u="none" strike="noStrike" dirty="0" smtClean="0">
                          <a:effectLst/>
                          <a:latin typeface="+mn-lt"/>
                        </a:rPr>
                        <a:t>- informazioni sui bonus edilizi (110 e altri)</a:t>
                      </a:r>
                      <a:endParaRPr lang="it-IT" dirty="0"/>
                    </a:p>
                  </a:txBody>
                  <a:tcPr/>
                </a:tc>
                <a:tc vMerge="1">
                  <a:txBody>
                    <a:bodyPr/>
                    <a:lstStyle/>
                    <a:p>
                      <a:endParaRPr lang="it-IT"/>
                    </a:p>
                  </a:txBody>
                  <a:tcPr/>
                </a:tc>
                <a:tc vMerge="1">
                  <a:txBody>
                    <a:bodyPr/>
                    <a:lstStyle/>
                    <a:p>
                      <a:endParaRPr lang="it-IT"/>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Amministratori di condominio</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 percorso assistito con </a:t>
                      </a:r>
                      <a:r>
                        <a:rPr lang="it-IT" sz="1800" b="1" u="none" strike="noStrike" dirty="0" smtClean="0">
                          <a:effectLst/>
                          <a:latin typeface="+mn-lt"/>
                        </a:rPr>
                        <a:t>servizi differenziati </a:t>
                      </a:r>
                      <a:r>
                        <a:rPr lang="it-IT" sz="1800" u="none" strike="noStrike" dirty="0" smtClean="0">
                          <a:effectLst/>
                          <a:latin typeface="+mn-lt"/>
                        </a:rPr>
                        <a:t>(verifiche preliminari, </a:t>
                      </a:r>
                      <a:r>
                        <a:rPr lang="it-IT" sz="1800" u="none" strike="noStrike" dirty="0" err="1" smtClean="0">
                          <a:effectLst/>
                          <a:latin typeface="+mn-lt"/>
                        </a:rPr>
                        <a:t>commissioning</a:t>
                      </a:r>
                      <a:r>
                        <a:rPr lang="it-IT" sz="1800" u="none" strike="noStrike" dirty="0" smtClean="0">
                          <a:effectLst/>
                          <a:latin typeface="+mn-lt"/>
                        </a:rPr>
                        <a:t>, assistenza nelle assemblee condominiali)</a:t>
                      </a:r>
                      <a:endParaRPr lang="it-IT" dirty="0"/>
                    </a:p>
                  </a:txBody>
                  <a:tcPr/>
                </a:tc>
                <a:tc>
                  <a:txBody>
                    <a:bodyPr/>
                    <a:lstStyle/>
                    <a:p>
                      <a:r>
                        <a:rPr lang="it-IT" dirty="0" smtClean="0"/>
                        <a:t>ATES</a:t>
                      </a:r>
                    </a:p>
                    <a:p>
                      <a:r>
                        <a:rPr lang="it-IT" dirty="0" smtClean="0"/>
                        <a:t>FORMATTIVA</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DAL</a:t>
                      </a:r>
                      <a:r>
                        <a:rPr lang="it-IT" baseline="0" dirty="0" smtClean="0"/>
                        <a:t> 15/10/20</a:t>
                      </a:r>
                      <a:endParaRPr lang="it-IT" dirty="0" smtClean="0"/>
                    </a:p>
                    <a:p>
                      <a:endParaRPr lang="it-IT" dirty="0"/>
                    </a:p>
                  </a:txBody>
                  <a:tcPr/>
                </a:tc>
              </a:tr>
              <a:tr h="489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Tecnici</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 - affiancamento nella verifica documentale</a:t>
                      </a:r>
                      <a:r>
                        <a:rPr lang="it-IT" sz="1800" u="none" strike="noStrike" baseline="0" dirty="0" smtClean="0">
                          <a:effectLst/>
                          <a:latin typeface="+mn-lt"/>
                        </a:rPr>
                        <a:t> durante le attività previste per i Condomini che aderiscono ai servizi</a:t>
                      </a:r>
                      <a:endParaRPr lang="it-IT" dirty="0"/>
                    </a:p>
                  </a:txBody>
                  <a:tcPr/>
                </a:tc>
                <a:tc>
                  <a:txBody>
                    <a:bodyPr/>
                    <a:lstStyle/>
                    <a:p>
                      <a:r>
                        <a:rPr lang="it-IT" dirty="0" smtClean="0"/>
                        <a:t>ATES</a:t>
                      </a:r>
                      <a:endParaRPr lang="it-IT" dirty="0"/>
                    </a:p>
                  </a:txBody>
                  <a:tcPr/>
                </a:tc>
                <a:tc>
                  <a:txBody>
                    <a:bodyPr/>
                    <a:lstStyle/>
                    <a:p>
                      <a:r>
                        <a:rPr lang="it-IT" smtClean="0"/>
                        <a:t>DAL 1/12/20</a:t>
                      </a:r>
                      <a:endParaRPr lang="it-IT" dirty="0"/>
                    </a:p>
                  </a:txBody>
                  <a:tcPr/>
                </a:tc>
              </a:tr>
            </a:tbl>
          </a:graphicData>
        </a:graphic>
      </p:graphicFrame>
      <p:sp>
        <p:nvSpPr>
          <p:cNvPr id="13" name="Segnaposto contenuto 2"/>
          <p:cNvSpPr txBox="1">
            <a:spLocks/>
          </p:cNvSpPr>
          <p:nvPr/>
        </p:nvSpPr>
        <p:spPr>
          <a:xfrm>
            <a:off x="411066" y="1248859"/>
            <a:ext cx="10515600" cy="516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smtClean="0"/>
              <a:t>TARGET</a:t>
            </a:r>
            <a:r>
              <a:rPr lang="it-IT" dirty="0" smtClean="0"/>
              <a:t>: edifici condominiali</a:t>
            </a:r>
          </a:p>
        </p:txBody>
      </p:sp>
    </p:spTree>
    <p:extLst>
      <p:ext uri="{BB962C8B-B14F-4D97-AF65-F5344CB8AC3E}">
        <p14:creationId xmlns:p14="http://schemas.microsoft.com/office/powerpoint/2010/main" val="239407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D4AC6244-AB03-4FD0-AEE8-EEFC191065D3}"/>
              </a:ext>
            </a:extLst>
          </p:cNvPr>
          <p:cNvSpPr>
            <a:spLocks noGrp="1"/>
          </p:cNvSpPr>
          <p:nvPr>
            <p:ph type="title"/>
          </p:nvPr>
        </p:nvSpPr>
        <p:spPr>
          <a:xfrm>
            <a:off x="838200" y="68557"/>
            <a:ext cx="10515600" cy="1325563"/>
          </a:xfrm>
        </p:spPr>
        <p:txBody>
          <a:bodyPr>
            <a:normAutofit/>
          </a:bodyPr>
          <a:lstStyle/>
          <a:p>
            <a:r>
              <a:rPr lang="en-GB" dirty="0" smtClean="0"/>
              <a:t>Sportello Energia &amp; </a:t>
            </a:r>
            <a:r>
              <a:rPr lang="en-GB" dirty="0" err="1" smtClean="0"/>
              <a:t>Condomini</a:t>
            </a:r>
            <a:r>
              <a:rPr lang="en-GB" dirty="0" smtClean="0"/>
              <a:t> - </a:t>
            </a:r>
            <a:r>
              <a:rPr lang="en-GB" dirty="0" err="1" smtClean="0"/>
              <a:t>offerta</a:t>
            </a:r>
            <a:endParaRPr lang="en-GB"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Segnaposto contenuto 2">
            <a:extLst>
              <a:ext uri="{FF2B5EF4-FFF2-40B4-BE49-F238E27FC236}">
                <a16:creationId xmlns:a16="http://schemas.microsoft.com/office/drawing/2014/main" xmlns="" id="{ACB7FFF7-80D2-4A0D-8BDF-B9256858D3D8}"/>
              </a:ext>
            </a:extLst>
          </p:cNvPr>
          <p:cNvSpPr txBox="1">
            <a:spLocks/>
          </p:cNvSpPr>
          <p:nvPr/>
        </p:nvSpPr>
        <p:spPr>
          <a:xfrm>
            <a:off x="1532238" y="1356059"/>
            <a:ext cx="1033024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graphicFrame>
        <p:nvGraphicFramePr>
          <p:cNvPr id="6" name="Tabella 5"/>
          <p:cNvGraphicFramePr>
            <a:graphicFrameLocks noGrp="1"/>
          </p:cNvGraphicFramePr>
          <p:nvPr>
            <p:extLst>
              <p:ext uri="{D42A27DB-BD31-4B8C-83A1-F6EECF244321}">
                <p14:modId xmlns:p14="http://schemas.microsoft.com/office/powerpoint/2010/main" val="3250609661"/>
              </p:ext>
            </p:extLst>
          </p:nvPr>
        </p:nvGraphicFramePr>
        <p:xfrm>
          <a:off x="3048" y="1148478"/>
          <a:ext cx="12207777" cy="1097999"/>
        </p:xfrm>
        <a:graphic>
          <a:graphicData uri="http://schemas.openxmlformats.org/drawingml/2006/table">
            <a:tbl>
              <a:tblPr firstRow="1" bandRow="1">
                <a:tableStyleId>{5C22544A-7EE6-4342-B048-85BDC9FD1C3A}</a:tableStyleId>
              </a:tblPr>
              <a:tblGrid>
                <a:gridCol w="3461121"/>
                <a:gridCol w="6989885"/>
                <a:gridCol w="1756771"/>
              </a:tblGrid>
              <a:tr h="366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DESTINATARI</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COSA OFFRIAMO</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CHI</a:t>
                      </a:r>
                      <a:endParaRPr lang="it-IT" dirty="0"/>
                    </a:p>
                  </a:txBody>
                  <a:tcPr/>
                </a:tc>
              </a:tr>
              <a:tr h="36145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Abitanti in condominio proprietari / inquilini)</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 informazioni sulle opportunità di riqualificazione energetica</a:t>
                      </a:r>
                      <a:endParaRPr lang="it-IT" dirty="0"/>
                    </a:p>
                  </a:txBody>
                  <a:tcPr/>
                </a:tc>
                <a:tc rowSpan="2">
                  <a:txBody>
                    <a:bodyPr/>
                    <a:lstStyle/>
                    <a:p>
                      <a:r>
                        <a:rPr lang="it-IT" dirty="0" smtClean="0"/>
                        <a:t>ATES</a:t>
                      </a:r>
                    </a:p>
                    <a:p>
                      <a:r>
                        <a:rPr lang="it-IT" dirty="0" smtClean="0"/>
                        <a:t>FORMATTIVA</a:t>
                      </a:r>
                      <a:endParaRPr lang="it-IT" dirty="0"/>
                    </a:p>
                  </a:txBody>
                  <a:tcPr/>
                </a:tc>
              </a:tr>
              <a:tr h="361459">
                <a:tc vMerge="1">
                  <a:txBody>
                    <a:bodyPr/>
                    <a:lstStyle/>
                    <a:p>
                      <a:endParaRPr lang="it-IT"/>
                    </a:p>
                  </a:txBody>
                  <a:tcPr/>
                </a:tc>
                <a:tc>
                  <a:txBody>
                    <a:bodyPr/>
                    <a:lstStyle/>
                    <a:p>
                      <a:r>
                        <a:rPr lang="it-IT" sz="1800" u="none" strike="noStrike" dirty="0" smtClean="0">
                          <a:effectLst/>
                          <a:latin typeface="+mn-lt"/>
                        </a:rPr>
                        <a:t>- informazioni sui bonus edilizi (110 e altri)</a:t>
                      </a:r>
                      <a:endParaRPr lang="it-IT" dirty="0"/>
                    </a:p>
                  </a:txBody>
                  <a:tcPr/>
                </a:tc>
                <a:tc vMerge="1">
                  <a:txBody>
                    <a:bodyPr/>
                    <a:lstStyle/>
                    <a:p>
                      <a:endParaRPr lang="it-IT"/>
                    </a:p>
                  </a:txBody>
                  <a:tcPr/>
                </a:tc>
              </a:tr>
            </a:tbl>
          </a:graphicData>
        </a:graphic>
      </p:graphicFrame>
      <p:sp>
        <p:nvSpPr>
          <p:cNvPr id="11" name="Segnaposto contenuto 2"/>
          <p:cNvSpPr txBox="1">
            <a:spLocks/>
          </p:cNvSpPr>
          <p:nvPr/>
        </p:nvSpPr>
        <p:spPr>
          <a:xfrm>
            <a:off x="1346886" y="2560182"/>
            <a:ext cx="10515600" cy="4089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smtClean="0"/>
              <a:t>ENERGY DESK / SPORTELLO ENERGIA WEB</a:t>
            </a:r>
            <a:r>
              <a:rPr lang="it-IT" dirty="0" smtClean="0"/>
              <a:t>: lo Sportello in presenza (su appuntamento) e lo sportello web, forniranno informazioni tecniche rispetto ai benefici della riqualificazione energetica, agli incentivi, alle opportunità esistenti (es. Promuovere servizi offerti da autorità locali o altri stakeholder; Indirizzare ed informare verso misure di risparmio energetico, tecnologie e materiali; Informazione generale su finanziamenti esistenti, sussidi, detrazioni, prestiti, a cui possono accedere i condomini nei singoli casi che si presentano).</a:t>
            </a:r>
          </a:p>
          <a:p>
            <a:r>
              <a:rPr lang="it-IT" dirty="0" smtClean="0"/>
              <a:t>Il servizio, in alcuni casi, potrà essere fornito in situ (incontri di condominio).</a:t>
            </a:r>
            <a:endParaRPr lang="it-IT" dirty="0"/>
          </a:p>
        </p:txBody>
      </p:sp>
    </p:spTree>
    <p:extLst>
      <p:ext uri="{BB962C8B-B14F-4D97-AF65-F5344CB8AC3E}">
        <p14:creationId xmlns:p14="http://schemas.microsoft.com/office/powerpoint/2010/main" val="40805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D4AC6244-AB03-4FD0-AEE8-EEFC191065D3}"/>
              </a:ext>
            </a:extLst>
          </p:cNvPr>
          <p:cNvSpPr>
            <a:spLocks noGrp="1"/>
          </p:cNvSpPr>
          <p:nvPr>
            <p:ph type="title"/>
          </p:nvPr>
        </p:nvSpPr>
        <p:spPr>
          <a:xfrm>
            <a:off x="838200" y="68557"/>
            <a:ext cx="10515600" cy="1325563"/>
          </a:xfrm>
        </p:spPr>
        <p:txBody>
          <a:bodyPr>
            <a:normAutofit/>
          </a:bodyPr>
          <a:lstStyle/>
          <a:p>
            <a:r>
              <a:rPr lang="en-GB" dirty="0"/>
              <a:t>Sportello Energia &amp; </a:t>
            </a:r>
            <a:r>
              <a:rPr lang="en-GB" dirty="0" err="1" smtClean="0"/>
              <a:t>Condomini</a:t>
            </a:r>
            <a:r>
              <a:rPr lang="en-GB" dirty="0" smtClean="0"/>
              <a:t> - </a:t>
            </a:r>
            <a:r>
              <a:rPr lang="en-GB" dirty="0" err="1" smtClean="0"/>
              <a:t>offerta</a:t>
            </a:r>
            <a:endParaRPr lang="en-GB"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Segnaposto contenuto 2"/>
          <p:cNvSpPr txBox="1">
            <a:spLocks/>
          </p:cNvSpPr>
          <p:nvPr/>
        </p:nvSpPr>
        <p:spPr>
          <a:xfrm>
            <a:off x="1501930" y="2582780"/>
            <a:ext cx="10515600" cy="4275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dirty="0" smtClean="0"/>
              <a:t>L’OSS proporrà un set di servizi a cui ogni condominio, attraverso </a:t>
            </a:r>
            <a:r>
              <a:rPr lang="it-IT" sz="2000" i="1" dirty="0" smtClean="0"/>
              <a:t>l’amministratore condominiale e almeno il 10% dei condomini </a:t>
            </a:r>
            <a:r>
              <a:rPr lang="it-IT" sz="2000" dirty="0" smtClean="0"/>
              <a:t>, potrà chiedere l’accesso. A </a:t>
            </a:r>
            <a:r>
              <a:rPr lang="it-IT" sz="2000" dirty="0"/>
              <a:t>fronte dell’erogazione dei servizi richiesti </a:t>
            </a:r>
            <a:r>
              <a:rPr lang="it-IT" sz="2000" dirty="0" smtClean="0"/>
              <a:t>l’amministratore si </a:t>
            </a:r>
            <a:r>
              <a:rPr lang="it-IT" sz="2000" dirty="0"/>
              <a:t>impegna a:</a:t>
            </a:r>
          </a:p>
          <a:p>
            <a:r>
              <a:rPr lang="it-IT" sz="2000" dirty="0"/>
              <a:t>fornire tempestivamente la documentazione necessaria per l’espletamento dei servizi richiesti – </a:t>
            </a:r>
            <a:r>
              <a:rPr lang="it-IT" sz="2000" i="1" dirty="0"/>
              <a:t>inserire tempistica</a:t>
            </a:r>
            <a:r>
              <a:rPr lang="it-IT" sz="2000" dirty="0"/>
              <a:t>;</a:t>
            </a:r>
          </a:p>
          <a:p>
            <a:r>
              <a:rPr lang="it-IT" sz="2000" dirty="0"/>
              <a:t>chiedere alle imprese interpellate per preventivi alcune informazioni relative alla loro situazione economica, di lavoro, disponibilità alla cessione, in modo da rendere edotti i condomini dell’affidabilità delle stesse;</a:t>
            </a:r>
          </a:p>
          <a:p>
            <a:r>
              <a:rPr lang="it-IT" sz="2000" dirty="0"/>
              <a:t>inserire nel contratto impresa/condominio una dicitura da definire che servirà a rendicontare i lavori effettuati</a:t>
            </a:r>
          </a:p>
          <a:p>
            <a:r>
              <a:rPr lang="it-IT" sz="2000" dirty="0"/>
              <a:t>dati dei consumi dopo l’intervento (per tre anni successivi</a:t>
            </a:r>
            <a:r>
              <a:rPr lang="it-IT" sz="2000" dirty="0" smtClean="0"/>
              <a:t>)</a:t>
            </a:r>
            <a:endParaRPr lang="it-IT" sz="2000" dirty="0"/>
          </a:p>
        </p:txBody>
      </p:sp>
      <p:graphicFrame>
        <p:nvGraphicFramePr>
          <p:cNvPr id="11" name="Tabella 10"/>
          <p:cNvGraphicFramePr>
            <a:graphicFrameLocks noGrp="1"/>
          </p:cNvGraphicFramePr>
          <p:nvPr>
            <p:extLst>
              <p:ext uri="{D42A27DB-BD31-4B8C-83A1-F6EECF244321}">
                <p14:modId xmlns:p14="http://schemas.microsoft.com/office/powerpoint/2010/main" val="1134629896"/>
              </p:ext>
            </p:extLst>
          </p:nvPr>
        </p:nvGraphicFramePr>
        <p:xfrm>
          <a:off x="0" y="1475983"/>
          <a:ext cx="12207777" cy="1010920"/>
        </p:xfrm>
        <a:graphic>
          <a:graphicData uri="http://schemas.openxmlformats.org/drawingml/2006/table">
            <a:tbl>
              <a:tblPr firstRow="1" bandRow="1">
                <a:tableStyleId>{5C22544A-7EE6-4342-B048-85BDC9FD1C3A}</a:tableStyleId>
              </a:tblPr>
              <a:tblGrid>
                <a:gridCol w="2380116"/>
                <a:gridCol w="6667853"/>
                <a:gridCol w="1698436"/>
                <a:gridCol w="146137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DESTINATARI</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COSA OFFRIAMO</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CHI</a:t>
                      </a:r>
                      <a:endParaRPr lang="it-IT" dirty="0"/>
                    </a:p>
                  </a:txBody>
                  <a:tcPr/>
                </a:tc>
                <a:tc>
                  <a:txBody>
                    <a:bodyPr/>
                    <a:lstStyle/>
                    <a:p>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Amministratori di condominio</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 percorso assistito con </a:t>
                      </a:r>
                      <a:r>
                        <a:rPr lang="it-IT" sz="1800" b="1" u="none" strike="noStrike" dirty="0" smtClean="0">
                          <a:effectLst/>
                          <a:latin typeface="+mn-lt"/>
                        </a:rPr>
                        <a:t>servizi differenziati </a:t>
                      </a:r>
                      <a:r>
                        <a:rPr lang="it-IT" sz="1800" u="none" strike="noStrike" dirty="0" smtClean="0">
                          <a:effectLst/>
                          <a:latin typeface="+mn-lt"/>
                        </a:rPr>
                        <a:t>(verifiche preliminari, </a:t>
                      </a:r>
                      <a:r>
                        <a:rPr lang="it-IT" sz="1800" u="none" strike="noStrike" dirty="0" err="1" smtClean="0">
                          <a:effectLst/>
                          <a:latin typeface="+mn-lt"/>
                        </a:rPr>
                        <a:t>commissioning</a:t>
                      </a:r>
                      <a:r>
                        <a:rPr lang="it-IT" sz="1800" u="none" strike="noStrike" dirty="0" smtClean="0">
                          <a:effectLst/>
                          <a:latin typeface="+mn-lt"/>
                        </a:rPr>
                        <a:t>, assistenza nelle assemblee condominiali)</a:t>
                      </a:r>
                      <a:endParaRPr lang="it-IT" dirty="0"/>
                    </a:p>
                  </a:txBody>
                  <a:tcPr/>
                </a:tc>
                <a:tc>
                  <a:txBody>
                    <a:bodyPr/>
                    <a:lstStyle/>
                    <a:p>
                      <a:r>
                        <a:rPr lang="it-IT" dirty="0" smtClean="0"/>
                        <a:t>ATES</a:t>
                      </a:r>
                    </a:p>
                    <a:p>
                      <a:r>
                        <a:rPr lang="it-IT" dirty="0" smtClean="0"/>
                        <a:t>FORMATTIVA</a:t>
                      </a:r>
                      <a:endParaRPr lang="it-IT" dirty="0"/>
                    </a:p>
                  </a:txBody>
                  <a:tcPr/>
                </a:tc>
                <a:tc>
                  <a:txBody>
                    <a:bodyPr/>
                    <a:lstStyle/>
                    <a:p>
                      <a:endParaRPr lang="it-IT" dirty="0"/>
                    </a:p>
                  </a:txBody>
                  <a:tcPr/>
                </a:tc>
              </a:tr>
            </a:tbl>
          </a:graphicData>
        </a:graphic>
      </p:graphicFrame>
    </p:spTree>
    <p:extLst>
      <p:ext uri="{BB962C8B-B14F-4D97-AF65-F5344CB8AC3E}">
        <p14:creationId xmlns:p14="http://schemas.microsoft.com/office/powerpoint/2010/main" val="95637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D4AC6244-AB03-4FD0-AEE8-EEFC191065D3}"/>
              </a:ext>
            </a:extLst>
          </p:cNvPr>
          <p:cNvSpPr>
            <a:spLocks noGrp="1"/>
          </p:cNvSpPr>
          <p:nvPr>
            <p:ph type="title"/>
          </p:nvPr>
        </p:nvSpPr>
        <p:spPr>
          <a:xfrm>
            <a:off x="838200" y="68557"/>
            <a:ext cx="10515600" cy="1325563"/>
          </a:xfrm>
        </p:spPr>
        <p:txBody>
          <a:bodyPr>
            <a:normAutofit/>
          </a:bodyPr>
          <a:lstStyle/>
          <a:p>
            <a:r>
              <a:rPr lang="en-GB" dirty="0"/>
              <a:t>Sportello Energia &amp; </a:t>
            </a:r>
            <a:r>
              <a:rPr lang="en-GB" dirty="0" err="1" smtClean="0"/>
              <a:t>Condomini</a:t>
            </a:r>
            <a:r>
              <a:rPr lang="en-GB" dirty="0" smtClean="0"/>
              <a:t> - </a:t>
            </a:r>
            <a:r>
              <a:rPr lang="en-GB" dirty="0" err="1" smtClean="0"/>
              <a:t>offerta</a:t>
            </a:r>
            <a:endParaRPr lang="en-GB"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xmlns="" id="{ACB7FFF7-80D2-4A0D-8BDF-B9256858D3D8}"/>
              </a:ext>
            </a:extLst>
          </p:cNvPr>
          <p:cNvSpPr>
            <a:spLocks noGrp="1"/>
          </p:cNvSpPr>
          <p:nvPr>
            <p:ph idx="1"/>
          </p:nvPr>
        </p:nvSpPr>
        <p:spPr>
          <a:xfrm>
            <a:off x="1285495" y="2661220"/>
            <a:ext cx="10330248" cy="3395285"/>
          </a:xfrm>
        </p:spPr>
        <p:txBody>
          <a:bodyPr>
            <a:normAutofit/>
          </a:bodyPr>
          <a:lstStyle/>
          <a:p>
            <a:pPr marL="0" indent="0">
              <a:buNone/>
            </a:pPr>
            <a:endParaRPr lang="en-GB" dirty="0" smtClean="0"/>
          </a:p>
          <a:p>
            <a:pPr marL="0" indent="0">
              <a:buNone/>
            </a:pPr>
            <a:endParaRPr lang="en-GB" dirty="0"/>
          </a:p>
        </p:txBody>
      </p:sp>
      <p:graphicFrame>
        <p:nvGraphicFramePr>
          <p:cNvPr id="11" name="Tabella 10"/>
          <p:cNvGraphicFramePr>
            <a:graphicFrameLocks noGrp="1"/>
          </p:cNvGraphicFramePr>
          <p:nvPr>
            <p:extLst>
              <p:ext uri="{D42A27DB-BD31-4B8C-83A1-F6EECF244321}">
                <p14:modId xmlns:p14="http://schemas.microsoft.com/office/powerpoint/2010/main" val="2350170133"/>
              </p:ext>
            </p:extLst>
          </p:nvPr>
        </p:nvGraphicFramePr>
        <p:xfrm>
          <a:off x="3048" y="994719"/>
          <a:ext cx="12207777" cy="1285240"/>
        </p:xfrm>
        <a:graphic>
          <a:graphicData uri="http://schemas.openxmlformats.org/drawingml/2006/table">
            <a:tbl>
              <a:tblPr firstRow="1" bandRow="1">
                <a:tableStyleId>{5C22544A-7EE6-4342-B048-85BDC9FD1C3A}</a:tableStyleId>
              </a:tblPr>
              <a:tblGrid>
                <a:gridCol w="3039090"/>
                <a:gridCol w="7517424"/>
                <a:gridCol w="165126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DESTINATARI</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COSA OFFRIAMO</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CHI</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Amministratori di condominio</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 percorso assistito con </a:t>
                      </a:r>
                      <a:r>
                        <a:rPr lang="it-IT" sz="1800" b="1" u="none" strike="noStrike" dirty="0" smtClean="0">
                          <a:effectLst/>
                          <a:latin typeface="+mn-lt"/>
                        </a:rPr>
                        <a:t>servizi differenziati </a:t>
                      </a:r>
                      <a:r>
                        <a:rPr lang="it-IT" sz="1800" u="none" strike="noStrike" dirty="0" smtClean="0">
                          <a:effectLst/>
                          <a:latin typeface="+mn-lt"/>
                        </a:rPr>
                        <a:t>(verifiche preliminari, </a:t>
                      </a:r>
                      <a:r>
                        <a:rPr lang="it-IT" sz="1800" u="none" strike="noStrike" dirty="0" err="1" smtClean="0">
                          <a:effectLst/>
                          <a:latin typeface="+mn-lt"/>
                        </a:rPr>
                        <a:t>commissioning</a:t>
                      </a:r>
                      <a:r>
                        <a:rPr lang="it-IT" sz="1800" u="none" strike="noStrike" dirty="0" smtClean="0">
                          <a:effectLst/>
                          <a:latin typeface="+mn-lt"/>
                        </a:rPr>
                        <a:t>, assistenza nelle assemblee condominiali)</a:t>
                      </a:r>
                      <a:endParaRPr lang="it-IT" dirty="0"/>
                    </a:p>
                  </a:txBody>
                  <a:tcPr/>
                </a:tc>
                <a:tc>
                  <a:txBody>
                    <a:bodyPr/>
                    <a:lstStyle/>
                    <a:p>
                      <a:r>
                        <a:rPr lang="it-IT" dirty="0" smtClean="0"/>
                        <a:t>ATES</a:t>
                      </a:r>
                    </a:p>
                    <a:p>
                      <a:r>
                        <a:rPr lang="it-IT" dirty="0" smtClean="0"/>
                        <a:t>FORMATTIVA</a:t>
                      </a:r>
                    </a:p>
                    <a:p>
                      <a:endParaRPr lang="it-IT" dirty="0"/>
                    </a:p>
                  </a:txBody>
                  <a:tcPr/>
                </a:tc>
              </a:tr>
            </a:tbl>
          </a:graphicData>
        </a:graphic>
      </p:graphicFrame>
      <p:sp>
        <p:nvSpPr>
          <p:cNvPr id="14" name="Segnaposto contenuto 2"/>
          <p:cNvSpPr txBox="1">
            <a:spLocks/>
          </p:cNvSpPr>
          <p:nvPr/>
        </p:nvSpPr>
        <p:spPr>
          <a:xfrm>
            <a:off x="1388272" y="2379077"/>
            <a:ext cx="10515600" cy="4148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smtClean="0"/>
              <a:t>ANALISI PRELIMINARE DI FATTIBILITA’</a:t>
            </a:r>
            <a:r>
              <a:rPr lang="it-IT" dirty="0" smtClean="0"/>
              <a:t>: cosa c’è da fare, come si può finanziare, informazioni da dare in assemblea dopo colloquio con amministratore e sopralluogo speditivo sul posto.</a:t>
            </a:r>
          </a:p>
          <a:p>
            <a:r>
              <a:rPr lang="it-IT" dirty="0" smtClean="0"/>
              <a:t>OUTPUT: documento speditivo che possa indirizzare i condomini rispetto agli interventi da realizzare, ai costi di massima e alle possibilità di finanziamento. </a:t>
            </a:r>
          </a:p>
          <a:p>
            <a:r>
              <a:rPr lang="it-IT" dirty="0" smtClean="0"/>
              <a:t>DESTINATARI: condomini con nove o più appartamenti.</a:t>
            </a:r>
          </a:p>
        </p:txBody>
      </p:sp>
    </p:spTree>
    <p:extLst>
      <p:ext uri="{BB962C8B-B14F-4D97-AF65-F5344CB8AC3E}">
        <p14:creationId xmlns:p14="http://schemas.microsoft.com/office/powerpoint/2010/main" val="120172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D4AC6244-AB03-4FD0-AEE8-EEFC191065D3}"/>
              </a:ext>
            </a:extLst>
          </p:cNvPr>
          <p:cNvSpPr>
            <a:spLocks noGrp="1"/>
          </p:cNvSpPr>
          <p:nvPr>
            <p:ph type="title"/>
          </p:nvPr>
        </p:nvSpPr>
        <p:spPr>
          <a:xfrm>
            <a:off x="838200" y="68557"/>
            <a:ext cx="10515600" cy="1325563"/>
          </a:xfrm>
        </p:spPr>
        <p:txBody>
          <a:bodyPr>
            <a:normAutofit/>
          </a:bodyPr>
          <a:lstStyle/>
          <a:p>
            <a:r>
              <a:rPr lang="en-GB" dirty="0"/>
              <a:t>Sportello Energia &amp; </a:t>
            </a:r>
            <a:r>
              <a:rPr lang="en-GB" dirty="0" err="1" smtClean="0"/>
              <a:t>Condomini</a:t>
            </a:r>
            <a:r>
              <a:rPr lang="en-GB" dirty="0" smtClean="0"/>
              <a:t> - </a:t>
            </a:r>
            <a:r>
              <a:rPr lang="en-GB" dirty="0" err="1" smtClean="0"/>
              <a:t>offerta</a:t>
            </a:r>
            <a:endParaRPr lang="en-GB"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xmlns="" id="{ACB7FFF7-80D2-4A0D-8BDF-B9256858D3D8}"/>
              </a:ext>
            </a:extLst>
          </p:cNvPr>
          <p:cNvSpPr>
            <a:spLocks noGrp="1"/>
          </p:cNvSpPr>
          <p:nvPr>
            <p:ph idx="1"/>
          </p:nvPr>
        </p:nvSpPr>
        <p:spPr>
          <a:xfrm>
            <a:off x="1285495" y="2661220"/>
            <a:ext cx="10330248" cy="3395285"/>
          </a:xfrm>
        </p:spPr>
        <p:txBody>
          <a:bodyPr>
            <a:normAutofit/>
          </a:bodyPr>
          <a:lstStyle/>
          <a:p>
            <a:pPr marL="0" indent="0">
              <a:buNone/>
            </a:pPr>
            <a:endParaRPr lang="en-GB" dirty="0" smtClean="0"/>
          </a:p>
          <a:p>
            <a:pPr marL="0" indent="0">
              <a:buNone/>
            </a:pPr>
            <a:endParaRPr lang="en-GB" dirty="0"/>
          </a:p>
        </p:txBody>
      </p:sp>
      <p:graphicFrame>
        <p:nvGraphicFramePr>
          <p:cNvPr id="11" name="Tabella 10"/>
          <p:cNvGraphicFramePr>
            <a:graphicFrameLocks noGrp="1"/>
          </p:cNvGraphicFramePr>
          <p:nvPr>
            <p:extLst>
              <p:ext uri="{D42A27DB-BD31-4B8C-83A1-F6EECF244321}">
                <p14:modId xmlns:p14="http://schemas.microsoft.com/office/powerpoint/2010/main" val="1844161395"/>
              </p:ext>
            </p:extLst>
          </p:nvPr>
        </p:nvGraphicFramePr>
        <p:xfrm>
          <a:off x="3048" y="994719"/>
          <a:ext cx="12207777" cy="1010920"/>
        </p:xfrm>
        <a:graphic>
          <a:graphicData uri="http://schemas.openxmlformats.org/drawingml/2006/table">
            <a:tbl>
              <a:tblPr firstRow="1" bandRow="1">
                <a:tableStyleId>{5C22544A-7EE6-4342-B048-85BDC9FD1C3A}</a:tableStyleId>
              </a:tblPr>
              <a:tblGrid>
                <a:gridCol w="2380116"/>
                <a:gridCol w="6667853"/>
                <a:gridCol w="1698436"/>
                <a:gridCol w="146137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DESTINATARI</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COSA OFFRIAMO</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CHI</a:t>
                      </a:r>
                      <a:endParaRPr lang="it-IT" dirty="0"/>
                    </a:p>
                  </a:txBody>
                  <a:tcPr/>
                </a:tc>
                <a:tc>
                  <a:txBody>
                    <a:bodyPr/>
                    <a:lstStyle/>
                    <a:p>
                      <a:r>
                        <a:rPr lang="it-IT" dirty="0" smtClean="0"/>
                        <a:t>QUANDO</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Amministratori di condominio</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 percorso assistito con </a:t>
                      </a:r>
                      <a:r>
                        <a:rPr lang="it-IT" sz="1800" b="1" u="none" strike="noStrike" dirty="0" smtClean="0">
                          <a:effectLst/>
                          <a:latin typeface="+mn-lt"/>
                        </a:rPr>
                        <a:t>servizi differenziati </a:t>
                      </a:r>
                      <a:r>
                        <a:rPr lang="it-IT" sz="1800" u="none" strike="noStrike" dirty="0" smtClean="0">
                          <a:effectLst/>
                          <a:latin typeface="+mn-lt"/>
                        </a:rPr>
                        <a:t>(verifiche preliminari, </a:t>
                      </a:r>
                      <a:r>
                        <a:rPr lang="it-IT" sz="1800" u="none" strike="noStrike" dirty="0" err="1" smtClean="0">
                          <a:effectLst/>
                          <a:latin typeface="+mn-lt"/>
                        </a:rPr>
                        <a:t>commissioning</a:t>
                      </a:r>
                      <a:r>
                        <a:rPr lang="it-IT" sz="1800" u="none" strike="noStrike" dirty="0" smtClean="0">
                          <a:effectLst/>
                          <a:latin typeface="+mn-lt"/>
                        </a:rPr>
                        <a:t>, assistenza nelle assemblee condominiali)</a:t>
                      </a:r>
                      <a:endParaRPr lang="it-IT" dirty="0"/>
                    </a:p>
                  </a:txBody>
                  <a:tcPr/>
                </a:tc>
                <a:tc>
                  <a:txBody>
                    <a:bodyPr/>
                    <a:lstStyle/>
                    <a:p>
                      <a:r>
                        <a:rPr lang="it-IT" dirty="0" smtClean="0"/>
                        <a:t>ATES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DAL</a:t>
                      </a:r>
                      <a:r>
                        <a:rPr lang="it-IT" baseline="0" dirty="0" smtClean="0"/>
                        <a:t> 1/12</a:t>
                      </a:r>
                      <a:endParaRPr lang="it-IT" dirty="0" smtClean="0"/>
                    </a:p>
                    <a:p>
                      <a:endParaRPr lang="it-IT" dirty="0"/>
                    </a:p>
                  </a:txBody>
                  <a:tcPr/>
                </a:tc>
              </a:tr>
            </a:tbl>
          </a:graphicData>
        </a:graphic>
      </p:graphicFrame>
      <p:sp>
        <p:nvSpPr>
          <p:cNvPr id="13" name="Segnaposto contenuto 2"/>
          <p:cNvSpPr txBox="1">
            <a:spLocks/>
          </p:cNvSpPr>
          <p:nvPr/>
        </p:nvSpPr>
        <p:spPr>
          <a:xfrm>
            <a:off x="838200" y="2363035"/>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smtClean="0"/>
              <a:t>COMMISSIONING</a:t>
            </a:r>
            <a:r>
              <a:rPr lang="it-IT" dirty="0" smtClean="0"/>
              <a:t>: rappresenta un servizio di terzietà e vuole fornire una “rassicurazione” rispetto alle procedure e alla presenza dei requisiti necessari all’ottenimento dei risultati attesi. L’assistenza potrà essere fornita in </a:t>
            </a:r>
            <a:r>
              <a:rPr lang="it-IT" b="1" dirty="0" smtClean="0"/>
              <a:t>fase di progettazione</a:t>
            </a:r>
            <a:r>
              <a:rPr lang="it-IT" dirty="0" smtClean="0"/>
              <a:t> (Verifica e controllo dei requisiti di performance e dati di progetto: meeting iniziale con tutti gli attori coinvolti nel processo. Verifica della corrispondenza tra le performance attese dalla Committenza e le ipotesi di progetto – presenza requisiti minimi/CAM/etc.), in fase di </a:t>
            </a:r>
            <a:r>
              <a:rPr lang="it-IT" b="1" dirty="0" smtClean="0"/>
              <a:t>realizzazione</a:t>
            </a:r>
            <a:r>
              <a:rPr lang="it-IT" dirty="0" smtClean="0"/>
              <a:t> (es. focus sul cappotto: n. 1 visita ispettiva su alcune attività di cantiere ritenute prioritarie come il montaggio del cappotto), o a </a:t>
            </a:r>
            <a:r>
              <a:rPr lang="it-IT" b="1" dirty="0" smtClean="0"/>
              <a:t>fine lavori e mantenimento</a:t>
            </a:r>
            <a:r>
              <a:rPr lang="it-IT" dirty="0" smtClean="0"/>
              <a:t> (controllo completezza documentale, monitoraggio dei consumi nelle tre stagioni termiche successive e consolidamento percettivo dei risultati ottenuti).</a:t>
            </a:r>
          </a:p>
          <a:p>
            <a:r>
              <a:rPr lang="it-IT" dirty="0" smtClean="0"/>
              <a:t>DESTINATARI: condomini nove o più appartamenti.</a:t>
            </a:r>
          </a:p>
        </p:txBody>
      </p:sp>
    </p:spTree>
    <p:extLst>
      <p:ext uri="{BB962C8B-B14F-4D97-AF65-F5344CB8AC3E}">
        <p14:creationId xmlns:p14="http://schemas.microsoft.com/office/powerpoint/2010/main" val="193654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D4AC6244-AB03-4FD0-AEE8-EEFC191065D3}"/>
              </a:ext>
            </a:extLst>
          </p:cNvPr>
          <p:cNvSpPr>
            <a:spLocks noGrp="1"/>
          </p:cNvSpPr>
          <p:nvPr>
            <p:ph type="title"/>
          </p:nvPr>
        </p:nvSpPr>
        <p:spPr>
          <a:xfrm>
            <a:off x="838200" y="68557"/>
            <a:ext cx="10515600" cy="1325563"/>
          </a:xfrm>
        </p:spPr>
        <p:txBody>
          <a:bodyPr>
            <a:normAutofit/>
          </a:bodyPr>
          <a:lstStyle/>
          <a:p>
            <a:r>
              <a:rPr lang="en-GB" dirty="0"/>
              <a:t>Sportello Energia &amp; </a:t>
            </a:r>
            <a:r>
              <a:rPr lang="en-GB" dirty="0" err="1" smtClean="0"/>
              <a:t>Condomini</a:t>
            </a:r>
            <a:r>
              <a:rPr lang="en-GB" dirty="0" smtClean="0"/>
              <a:t> - </a:t>
            </a:r>
            <a:r>
              <a:rPr lang="en-GB" dirty="0" err="1" smtClean="0"/>
              <a:t>offerta</a:t>
            </a:r>
            <a:endParaRPr lang="en-GB"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xmlns="" id="{ACB7FFF7-80D2-4A0D-8BDF-B9256858D3D8}"/>
              </a:ext>
            </a:extLst>
          </p:cNvPr>
          <p:cNvSpPr>
            <a:spLocks noGrp="1"/>
          </p:cNvSpPr>
          <p:nvPr>
            <p:ph idx="1"/>
          </p:nvPr>
        </p:nvSpPr>
        <p:spPr>
          <a:xfrm>
            <a:off x="1285495" y="2661220"/>
            <a:ext cx="10330248" cy="3395285"/>
          </a:xfrm>
        </p:spPr>
        <p:txBody>
          <a:bodyPr>
            <a:normAutofit/>
          </a:bodyPr>
          <a:lstStyle/>
          <a:p>
            <a:pPr marL="0" indent="0">
              <a:buNone/>
            </a:pPr>
            <a:endParaRPr lang="en-GB" dirty="0" smtClean="0"/>
          </a:p>
          <a:p>
            <a:pPr marL="0" indent="0">
              <a:buNone/>
            </a:pPr>
            <a:endParaRPr lang="en-GB" dirty="0"/>
          </a:p>
        </p:txBody>
      </p:sp>
      <p:graphicFrame>
        <p:nvGraphicFramePr>
          <p:cNvPr id="11" name="Tabella 10"/>
          <p:cNvGraphicFramePr>
            <a:graphicFrameLocks noGrp="1"/>
          </p:cNvGraphicFramePr>
          <p:nvPr>
            <p:extLst>
              <p:ext uri="{D42A27DB-BD31-4B8C-83A1-F6EECF244321}">
                <p14:modId xmlns:p14="http://schemas.microsoft.com/office/powerpoint/2010/main" val="1844161395"/>
              </p:ext>
            </p:extLst>
          </p:nvPr>
        </p:nvGraphicFramePr>
        <p:xfrm>
          <a:off x="3048" y="994719"/>
          <a:ext cx="12207777" cy="1010920"/>
        </p:xfrm>
        <a:graphic>
          <a:graphicData uri="http://schemas.openxmlformats.org/drawingml/2006/table">
            <a:tbl>
              <a:tblPr firstRow="1" bandRow="1">
                <a:tableStyleId>{5C22544A-7EE6-4342-B048-85BDC9FD1C3A}</a:tableStyleId>
              </a:tblPr>
              <a:tblGrid>
                <a:gridCol w="2380116"/>
                <a:gridCol w="6667853"/>
                <a:gridCol w="1698436"/>
                <a:gridCol w="146137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DESTINATARI</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COSA OFFRIAMO</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CHI</a:t>
                      </a:r>
                      <a:endParaRPr lang="it-IT" dirty="0"/>
                    </a:p>
                  </a:txBody>
                  <a:tcPr/>
                </a:tc>
                <a:tc>
                  <a:txBody>
                    <a:bodyPr/>
                    <a:lstStyle/>
                    <a:p>
                      <a:r>
                        <a:rPr lang="it-IT" dirty="0" smtClean="0"/>
                        <a:t>QUANDO</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Amministratori di condominio</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dirty="0" smtClean="0">
                          <a:effectLst/>
                          <a:latin typeface="+mn-lt"/>
                        </a:rPr>
                        <a:t>- percorso assistito con </a:t>
                      </a:r>
                      <a:r>
                        <a:rPr lang="it-IT" sz="1800" b="1" u="none" strike="noStrike" dirty="0" smtClean="0">
                          <a:effectLst/>
                          <a:latin typeface="+mn-lt"/>
                        </a:rPr>
                        <a:t>servizi differenziati </a:t>
                      </a:r>
                      <a:r>
                        <a:rPr lang="it-IT" sz="1800" u="none" strike="noStrike" dirty="0" smtClean="0">
                          <a:effectLst/>
                          <a:latin typeface="+mn-lt"/>
                        </a:rPr>
                        <a:t>(verifiche preliminari, </a:t>
                      </a:r>
                      <a:r>
                        <a:rPr lang="it-IT" sz="1800" u="none" strike="noStrike" dirty="0" err="1" smtClean="0">
                          <a:effectLst/>
                          <a:latin typeface="+mn-lt"/>
                        </a:rPr>
                        <a:t>commissioning</a:t>
                      </a:r>
                      <a:r>
                        <a:rPr lang="it-IT" sz="1800" u="none" strike="noStrike" dirty="0" smtClean="0">
                          <a:effectLst/>
                          <a:latin typeface="+mn-lt"/>
                        </a:rPr>
                        <a:t>, assistenza nelle assemblee condominiali)</a:t>
                      </a:r>
                      <a:endParaRPr lang="it-IT" dirty="0"/>
                    </a:p>
                  </a:txBody>
                  <a:tcPr/>
                </a:tc>
                <a:tc>
                  <a:txBody>
                    <a:bodyPr/>
                    <a:lstStyle/>
                    <a:p>
                      <a:r>
                        <a:rPr lang="it-IT" dirty="0" smtClean="0"/>
                        <a:t>ATES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DAL</a:t>
                      </a:r>
                      <a:r>
                        <a:rPr lang="it-IT" baseline="0" dirty="0" smtClean="0"/>
                        <a:t> 1/12</a:t>
                      </a:r>
                      <a:endParaRPr lang="it-IT" dirty="0" smtClean="0"/>
                    </a:p>
                    <a:p>
                      <a:endParaRPr lang="it-IT" dirty="0"/>
                    </a:p>
                  </a:txBody>
                  <a:tcPr/>
                </a:tc>
              </a:tr>
            </a:tbl>
          </a:graphicData>
        </a:graphic>
      </p:graphicFrame>
      <p:sp>
        <p:nvSpPr>
          <p:cNvPr id="13" name="Segnaposto contenuto 2"/>
          <p:cNvSpPr txBox="1">
            <a:spLocks/>
          </p:cNvSpPr>
          <p:nvPr/>
        </p:nvSpPr>
        <p:spPr>
          <a:xfrm>
            <a:off x="1134204" y="2049270"/>
            <a:ext cx="11037277" cy="4808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b="1" dirty="0" smtClean="0"/>
              <a:t>SERVIZIO GRATUITO DI FACILITAZIONE: </a:t>
            </a:r>
            <a:r>
              <a:rPr lang="it-IT" sz="2400" dirty="0" smtClean="0"/>
              <a:t>i condomìni </a:t>
            </a:r>
            <a:r>
              <a:rPr lang="it-IT" sz="2400" dirty="0"/>
              <a:t>che aderiscono al progetto </a:t>
            </a:r>
            <a:r>
              <a:rPr lang="it-IT" sz="2400" dirty="0" smtClean="0"/>
              <a:t>possono </a:t>
            </a:r>
            <a:r>
              <a:rPr lang="it-IT" sz="2400" dirty="0"/>
              <a:t>usufruire di un servizio gratuito di accompagnamento volto a favorire la costruzione consapevole del consenso rispetto agli interventi da realizzare. Un team di facilitatori esperti sosterrà i proprietari degli appartamenti e gli amministratori dei condomini durante il percorso decisionale sulla riqualificazione energetica, occupandosi in particolare di:</a:t>
            </a:r>
          </a:p>
          <a:p>
            <a:pPr marL="536575" indent="-360363">
              <a:spcBef>
                <a:spcPts val="0"/>
              </a:spcBef>
            </a:pPr>
            <a:r>
              <a:rPr lang="it-IT" sz="2400" dirty="0" smtClean="0"/>
              <a:t>Sensibilizzare </a:t>
            </a:r>
            <a:r>
              <a:rPr lang="it-IT" sz="2400" dirty="0"/>
              <a:t>sul potenziale degli interventi di riqualificazione e fornire supporto informativo e motivazionale su vantaggi e sostenibilità </a:t>
            </a:r>
          </a:p>
          <a:p>
            <a:pPr marL="536575" indent="-360363">
              <a:spcBef>
                <a:spcPts val="0"/>
              </a:spcBef>
            </a:pPr>
            <a:r>
              <a:rPr lang="it-IT" sz="2400" dirty="0" smtClean="0"/>
              <a:t>Rafforzare </a:t>
            </a:r>
            <a:r>
              <a:rPr lang="it-IT" sz="2400" dirty="0"/>
              <a:t>il consenso dei proprietari all’interno del condominio</a:t>
            </a:r>
          </a:p>
          <a:p>
            <a:pPr marL="536575" indent="-360363">
              <a:spcBef>
                <a:spcPts val="0"/>
              </a:spcBef>
            </a:pPr>
            <a:r>
              <a:rPr lang="it-IT" sz="2400" dirty="0" smtClean="0"/>
              <a:t>Attivare </a:t>
            </a:r>
            <a:r>
              <a:rPr lang="it-IT" sz="2400" dirty="0"/>
              <a:t>momenti di facilitazione durante le assemblee condominiali</a:t>
            </a:r>
          </a:p>
          <a:p>
            <a:pPr marL="536575" indent="-360363">
              <a:spcBef>
                <a:spcPts val="0"/>
              </a:spcBef>
            </a:pPr>
            <a:r>
              <a:rPr lang="it-IT" sz="2400" dirty="0" smtClean="0"/>
              <a:t>Fornire </a:t>
            </a:r>
            <a:r>
              <a:rPr lang="it-IT" sz="2400" dirty="0"/>
              <a:t>informazioni ai proprietari degli appartamenti rispetto alla trasparenza della procedura, a requisiti e standard delle aziende di ristrutturazione e ai possibili inconvenienti e disagi che potranno sorgere durante l'esecuzione dei lavori </a:t>
            </a:r>
          </a:p>
          <a:p>
            <a:r>
              <a:rPr lang="it-IT" sz="2400" dirty="0" smtClean="0"/>
              <a:t>DESTINATARI: condomini con più di sedici appartamenti.</a:t>
            </a:r>
          </a:p>
        </p:txBody>
      </p:sp>
    </p:spTree>
    <p:extLst>
      <p:ext uri="{BB962C8B-B14F-4D97-AF65-F5344CB8AC3E}">
        <p14:creationId xmlns:p14="http://schemas.microsoft.com/office/powerpoint/2010/main" val="1529363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380206A-0D74-439C-9F9C-84595017679C}">
  <we:reference id="wa104178141" version="3.10.0.152" store="it-IT" storeType="OMEX"/>
  <we:alternateReferences>
    <we:reference id="WA104178141" version="3.10.0.152"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C10E4C626265048B60951CB9460662D" ma:contentTypeVersion="12" ma:contentTypeDescription="Creare un nuovo documento." ma:contentTypeScope="" ma:versionID="7c1a89726548b022fe4f652745212003">
  <xsd:schema xmlns:xsd="http://www.w3.org/2001/XMLSchema" xmlns:xs="http://www.w3.org/2001/XMLSchema" xmlns:p="http://schemas.microsoft.com/office/2006/metadata/properties" xmlns:ns3="4663f162-e9da-4000-95c7-a5170917bafa" xmlns:ns4="8a85830d-a5b8-421f-b59b-086929e832ff" targetNamespace="http://schemas.microsoft.com/office/2006/metadata/properties" ma:root="true" ma:fieldsID="783041424f4a9f3b76a9b83c2ee7620e" ns3:_="" ns4:_="">
    <xsd:import namespace="4663f162-e9da-4000-95c7-a5170917bafa"/>
    <xsd:import namespace="8a85830d-a5b8-421f-b59b-086929e832f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3f162-e9da-4000-95c7-a5170917bafa" elementFormDefault="qualified">
    <xsd:import namespace="http://schemas.microsoft.com/office/2006/documentManagement/types"/>
    <xsd:import namespace="http://schemas.microsoft.com/office/infopath/2007/PartnerControls"/>
    <xsd:element name="SharedWithUsers" ma:index="8"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description="" ma:internalName="SharedWithDetails" ma:readOnly="true">
      <xsd:simpleType>
        <xsd:restriction base="dms:Note">
          <xsd:maxLength value="255"/>
        </xsd:restriction>
      </xsd:simpleType>
    </xsd:element>
    <xsd:element name="SharingHintHash" ma:index="10" nillable="true" ma:displayName="Hash suggerimento condivisione"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85830d-a5b8-421f-b59b-086929e832f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7EF583-8B42-4797-9393-EAD736948673}">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8a85830d-a5b8-421f-b59b-086929e832ff"/>
    <ds:schemaRef ds:uri="4663f162-e9da-4000-95c7-a5170917bafa"/>
    <ds:schemaRef ds:uri="http://www.w3.org/XML/1998/namespace"/>
    <ds:schemaRef ds:uri="http://purl.org/dc/dcmitype/"/>
  </ds:schemaRefs>
</ds:datastoreItem>
</file>

<file path=customXml/itemProps2.xml><?xml version="1.0" encoding="utf-8"?>
<ds:datastoreItem xmlns:ds="http://schemas.openxmlformats.org/officeDocument/2006/customXml" ds:itemID="{9D32D77F-081A-47B2-A848-4E2D4FEAAC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3f162-e9da-4000-95c7-a5170917bafa"/>
    <ds:schemaRef ds:uri="8a85830d-a5b8-421f-b59b-086929e832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5571B7-5EFB-4DD5-BAFD-17DF07BD3C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2097</TotalTime>
  <Words>1058</Words>
  <Application>Microsoft Office PowerPoint</Application>
  <PresentationFormat>Widescreen</PresentationFormat>
  <Paragraphs>103</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Calibri Light</vt:lpstr>
      <vt:lpstr>Tema di Office</vt:lpstr>
      <vt:lpstr>FEASIBLE Project </vt:lpstr>
      <vt:lpstr>Presentazione standard di PowerPoint</vt:lpstr>
      <vt:lpstr>DOVE SIAMO: AL DUC zona ricevimento tecnici</vt:lpstr>
      <vt:lpstr>Sportello Energia &amp; Condomini</vt:lpstr>
      <vt:lpstr>Sportello Energia &amp; Condomini - offerta</vt:lpstr>
      <vt:lpstr>Sportello Energia &amp; Condomini - offerta</vt:lpstr>
      <vt:lpstr>Sportello Energia &amp; Condomini - offerta</vt:lpstr>
      <vt:lpstr>Sportello Energia &amp; Condomini - offerta</vt:lpstr>
      <vt:lpstr>Sportello Energia &amp; Condomini - offerta</vt:lpstr>
      <vt:lpstr>Sportello Energia &amp; Condomini - offerta</vt:lpstr>
      <vt:lpstr>Sportello Energia &amp;Condomini –  conclusione percorso</vt:lpstr>
      <vt:lpstr>QUESITI ORDINE ARCHITETTI:</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FEASIBLE Project</dc:title>
  <dc:creator>Stefano Faberi</dc:creator>
  <cp:lastModifiedBy>Bertolotti Enzo</cp:lastModifiedBy>
  <cp:revision>67</cp:revision>
  <dcterms:created xsi:type="dcterms:W3CDTF">2020-07-12T15:48:24Z</dcterms:created>
  <dcterms:modified xsi:type="dcterms:W3CDTF">2020-12-02T09:49:19Z</dcterms:modified>
</cp:coreProperties>
</file>