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5" r:id="rId20"/>
    <p:sldId id="271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4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25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35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29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64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94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08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79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65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01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10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0E904-F6ED-48AB-8B1F-D2653D24B7FD}" type="datetimeFigureOut">
              <a:rPr lang="it-IT" smtClean="0"/>
              <a:pPr/>
              <a:t>06/12/2018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5EA5CDC-24E5-4B37-AAE5-72EE4DD38F1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75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CF7583-F147-4721-8320-0455A31A12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FATTURAZIONE </a:t>
            </a:r>
            <a:r>
              <a:rPr lang="it-IT" dirty="0" err="1"/>
              <a:t>ELETTRONICA……</a:t>
            </a:r>
            <a:r>
              <a:rPr lang="it-IT" dirty="0"/>
              <a:t>.</a:t>
            </a:r>
            <a:br>
              <a:rPr lang="it-IT" dirty="0"/>
            </a:br>
            <a:r>
              <a:rPr lang="it-IT" sz="4000" dirty="0"/>
              <a:t>Il nuovo regime forfettario???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A02241-7DFC-426C-A060-5DB2B258D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879" y="3132668"/>
            <a:ext cx="11423121" cy="3361266"/>
          </a:xfrm>
        </p:spPr>
        <p:txBody>
          <a:bodyPr>
            <a:no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Daniele Pinotti-Bianchi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it-IT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dottore commercialista e revisore </a:t>
            </a:r>
            <a:r>
              <a:rPr lang="it-IT" sz="2000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LEGAle</a:t>
            </a:r>
            <a:endParaRPr lang="it-IT" sz="20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it-IT" sz="2000" i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pinottibianchidaniele@gmail.com</a:t>
            </a:r>
          </a:p>
        </p:txBody>
      </p:sp>
    </p:spTree>
    <p:extLst>
      <p:ext uri="{BB962C8B-B14F-4D97-AF65-F5344CB8AC3E}">
        <p14:creationId xmlns:p14="http://schemas.microsoft.com/office/powerpoint/2010/main" val="2287621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3B19B14-D79E-4662-AFE3-D3DA2B291F18}"/>
              </a:ext>
            </a:extLst>
          </p:cNvPr>
          <p:cNvSpPr txBox="1"/>
          <p:nvPr/>
        </p:nvSpPr>
        <p:spPr>
          <a:xfrm>
            <a:off x="1451579" y="257175"/>
            <a:ext cx="993079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ESONERI: 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Sono esonerati dall’emissione della fattura elettronica gli operatori che rientrano nel cosiddetto “regime di vantaggio” (REGIME DEI MINIMI) e quelli che rientrano nel cosiddetto “regime forfettario”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REGIME FORFETTARIO??????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ALTRI ESONERI: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Piccoli produttori agricoli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Fatture per le quali sussiste l’obbligo di invio con il sistema “tessera sanitaria”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57EFD0D6-E854-459B-9A06-65E4A2422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14351"/>
            <a:ext cx="9578371" cy="1339404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B2B e B2C</a:t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CESSIONI DI BENI O PRESTAZIONI DI SERVIZI TRA SOGGETTI RESIDENTI O STABILITI IN ITALIA</a:t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54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A226A2C-545C-44DC-96B3-995B080E82CF}"/>
              </a:ext>
            </a:extLst>
          </p:cNvPr>
          <p:cNvSpPr txBox="1"/>
          <p:nvPr/>
        </p:nvSpPr>
        <p:spPr>
          <a:xfrm>
            <a:off x="704850" y="400050"/>
            <a:ext cx="1148715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fattura elettronica permette di eliminare il consumo della carta, risparmiando il costo di stampa, spedizione e conservazione dei documenti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fattura elettronica può essere eseguita gratuitamente aderendo ai servizi resi disponibili dall’ Agenzia delle Entrate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Le fatture elettroniche sono tutte sottoforma di file xml, pertanto, a livello di impostazione, sono tutte identiche una all’altra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Una volta inviata la fattura elettronica si considera emessa e non è più modificabile, garantendo “data certa” di emissione e consegna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Vantaggi di natura strettamente fiscale , ridimensionamento degli adempimenti e dei registri contabili, riduzione dei termini di accertamento, documenti a disposizione in qualsiasi momento sul portale ADE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F19DEFBA-44CC-4E15-AAE1-8E817B8A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VANTAGGI DELLA FATTURA ELETTRONICA</a:t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DICHIARATI DA AGENZIA DELLE ENTRATE</a:t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6993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9B9B54-88C9-441B-AA58-0A222ED3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303212"/>
            <a:ext cx="10515600" cy="5507038"/>
          </a:xfrm>
        </p:spPr>
        <p:txBody>
          <a:bodyPr>
            <a:normAutofit/>
          </a:bodyPr>
          <a:lstStyle/>
          <a:p>
            <a:b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In realtà…</a:t>
            </a: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Lotta all’evasione fiscale???</a:t>
            </a: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Dati immediatamente a disposizione di Agenzia delle Entrate</a:t>
            </a: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Bocciatura del sistema “fatturazione elettronica” da parte del garante della privacy (</a:t>
            </a:r>
            <a:r>
              <a:rPr lang="it-IT" sz="2400" u="sng" dirty="0">
                <a:latin typeface="Arial" panose="020B0604020202020204" pitchFamily="34" charset="0"/>
                <a:cs typeface="Arial" panose="020B0604020202020204" pitchFamily="34" charset="0"/>
              </a:rPr>
              <a:t>sproporzionata raccolta di informazioni e rischi di usi impropri da parte di terzi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540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B90447-C6B6-4304-BCE9-451A480CE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FATTURE EMESSE A PRIVATI E AD ALTRI SOGGETTI ESCLUSI DALLA FATTURAZIONE ELETTRONICA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2DC6717-EBAA-4731-A241-B428947A1CF5}"/>
              </a:ext>
            </a:extLst>
          </p:cNvPr>
          <p:cNvSpPr txBox="1"/>
          <p:nvPr/>
        </p:nvSpPr>
        <p:spPr>
          <a:xfrm>
            <a:off x="1381125" y="2124075"/>
            <a:ext cx="9505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 fatture emesse nei confronti di: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Privati consumatori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Condomini non titolari di partita 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Enti non commerciali non in possesso di partita IVA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SONO IN FORMATO ELETTRONICO E TRASMESSE AL SDI</a:t>
            </a:r>
          </a:p>
        </p:txBody>
      </p:sp>
    </p:spTree>
    <p:extLst>
      <p:ext uri="{BB962C8B-B14F-4D97-AF65-F5344CB8AC3E}">
        <p14:creationId xmlns:p14="http://schemas.microsoft.com/office/powerpoint/2010/main" val="79034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CF5F81-D453-4A93-B3A7-1067DAD30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FATTURE EMESSE A PRIVATI E AD ALTRI SOGGETTI ESCLUSI DALLA FATTURAZIONE ELETTRONICA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2CF218D-AEFF-49D9-B185-FD2A6A2517FF}"/>
              </a:ext>
            </a:extLst>
          </p:cNvPr>
          <p:cNvSpPr txBox="1"/>
          <p:nvPr/>
        </p:nvSpPr>
        <p:spPr>
          <a:xfrm>
            <a:off x="1451579" y="2141925"/>
            <a:ext cx="104489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Nel campo riservato all’identificativo del cliente va riportato il codice fiscale, mentre quale indirizzo telematico va indicato il “codice destinatario” convenzionale “0000000” lasciando in bianco lo spazio riservato alla PEC.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Salvo che non vi rinuncino a detti soggetti va consegnata una copia (in formato analogico o cartaceo) della fattura elettronica trasmessa nella quale va evidenziato che: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trattasi di copia di fattura elettronica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il documento originale (la fattura elettronica – unico documento valido) è disponibile nel sito internet dell’Agenzia delle Entrate nell’area riservata al destinatario</a:t>
            </a:r>
          </a:p>
        </p:txBody>
      </p:sp>
    </p:spTree>
    <p:extLst>
      <p:ext uri="{BB962C8B-B14F-4D97-AF65-F5344CB8AC3E}">
        <p14:creationId xmlns:p14="http://schemas.microsoft.com/office/powerpoint/2010/main" val="2958095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0E90B3-DEF6-4BB1-9514-194EF1C6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FATTURE EMESSE A PRIVATI E AD ALTRI SOGGETTI ESCLUSI DALLA FATTURAZIONE ELETTRONICA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30EDB0E-58BE-4B14-B3FA-98D4D3CA8346}"/>
              </a:ext>
            </a:extLst>
          </p:cNvPr>
          <p:cNvSpPr txBox="1"/>
          <p:nvPr/>
        </p:nvSpPr>
        <p:spPr>
          <a:xfrm>
            <a:off x="1461103" y="2266950"/>
            <a:ext cx="104356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 NEI CONFRONTI DEI SOGGETTI RIENTRANTI NEL REGIME DEI MINIMI O FORFETTARIO?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u="sng" dirty="0">
                <a:latin typeface="Arial" panose="020B0604020202020204" pitchFamily="34" charset="0"/>
                <a:cs typeface="Arial" panose="020B0604020202020204" pitchFamily="34" charset="0"/>
              </a:rPr>
              <a:t>Fattura elettronica con codice identificativo o PEC eventualmente comunicati oppure codice convenzionale “0000000” con invio tramite mail o copia cartacea della fattura elettronica emessa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577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82C2171-CB25-4161-BA1B-CD95B4F388A1}"/>
              </a:ext>
            </a:extLst>
          </p:cNvPr>
          <p:cNvSpPr txBox="1"/>
          <p:nvPr/>
        </p:nvSpPr>
        <p:spPr>
          <a:xfrm>
            <a:off x="800100" y="1000125"/>
            <a:ext cx="98488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ATTENZIONE</a:t>
            </a:r>
          </a:p>
          <a:p>
            <a:pPr algn="just"/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u="sng" dirty="0">
                <a:latin typeface="Arial" panose="020B0604020202020204" pitchFamily="34" charset="0"/>
                <a:cs typeface="Arial" panose="020B0604020202020204" pitchFamily="34" charset="0"/>
              </a:rPr>
              <a:t>GLI OPERATORI IN REGIME DI VANTAGGIO (REGIME DEI MINIMI) O FORFETTARIO POSSONO COMUNQUE EMETTERE FATTURE ELETTRONICHE SEGUENDO LE DISPOSIZIONI DEL PROVVEDIMENTO DEL 30 APRILE 2018</a:t>
            </a: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66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A516C4-1EA6-473E-B2FB-C8BD9124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La fattura elettronica e i servizi gratuiti dell’agenzia delle entrate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92D56C9-5458-48A7-BF8C-CFB5DF8939C3}"/>
              </a:ext>
            </a:extLst>
          </p:cNvPr>
          <p:cNvSpPr txBox="1"/>
          <p:nvPr/>
        </p:nvSpPr>
        <p:spPr>
          <a:xfrm>
            <a:off x="3959331" y="2825393"/>
            <a:ext cx="78251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Arial" panose="020B0604020202020204" pitchFamily="34" charset="0"/>
                <a:cs typeface="Arial" panose="020B0604020202020204" pitchFamily="34" charset="0"/>
              </a:rPr>
              <a:t>GUIDA DELL’AGENZIA DELLE ENTRATE AGGIORNATA AL 4 OTTOBRE 2018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A55E117-E6D3-4999-B720-0559CB2B55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41" y="2071514"/>
            <a:ext cx="2793320" cy="398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0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C50E7-1322-407D-A2CA-CAD8E62F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fattura elettronica e i servizi gratuiti dell’agenzia delle entrate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B09131-7A8C-4191-AA46-E0F57597B971}"/>
              </a:ext>
            </a:extLst>
          </p:cNvPr>
          <p:cNvSpPr txBox="1"/>
          <p:nvPr/>
        </p:nvSpPr>
        <p:spPr>
          <a:xfrm>
            <a:off x="1451579" y="1924050"/>
            <a:ext cx="106070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software installabile su PC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la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predisposizione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della fattura elettronica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procedura web e 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un’App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la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predisposizione e trasmissione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al SDI della fattura elettronica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 servizio web di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generazione di un codice a barre bidimensionale (QR-Code),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utile per l’acquisizione automatica delle informazioni anagrafiche IVA del cessionario/committente e del relativo “indirizzo telematico”</a:t>
            </a: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 servizio web di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registrazione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mediante il quale il concessionario/committente può indicare al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SDI, il canale e l’ “indirizzo telematico” preferito per la ricezione dei file</a:t>
            </a:r>
          </a:p>
        </p:txBody>
      </p:sp>
    </p:spTree>
    <p:extLst>
      <p:ext uri="{BB962C8B-B14F-4D97-AF65-F5344CB8AC3E}">
        <p14:creationId xmlns:p14="http://schemas.microsoft.com/office/powerpoint/2010/main" val="2261355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704C55-23F0-456A-B3CA-18F6D238C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fattura elettronica e i servizi gratuiti dell’agenzia delle entrate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5EA08A1-50BF-4603-8856-51E5E637ACB2}"/>
              </a:ext>
            </a:extLst>
          </p:cNvPr>
          <p:cNvSpPr txBox="1"/>
          <p:nvPr/>
        </p:nvSpPr>
        <p:spPr>
          <a:xfrm>
            <a:off x="1451579" y="1971675"/>
            <a:ext cx="960327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 servizio web di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ricerca, consultazione e acquisizione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delle fatture elettroniche emesse e ricevute attraverso il SDI (i file delle fatture elettroniche correttamente trasmesse al SDI cono disponibili nella citata area riservata fino al 31 dicembre dell’anno successivo a quello di ricezione da parte del SDI)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 sito web gratuito per la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conservazione elettronica di tutte le fatture emesse e ricevute tramite SDI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 Il servizio sarà utilizzabile previa sottoscrizione online di un accordo di servizio a seguito del quale le fatture elettroniche transitate da SDI verranno automaticamente portate in conservazione con piena valenza fiscale e civilistica (nel rispetto delle disposizioni del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d.p.c.m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3.1213 del CAD</a:t>
            </a:r>
            <a:r>
              <a:rPr lang="it-IT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95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0946999-9B08-48F4-82BF-C8641BA243EE}"/>
              </a:ext>
            </a:extLst>
          </p:cNvPr>
          <p:cNvSpPr txBox="1"/>
          <p:nvPr/>
        </p:nvSpPr>
        <p:spPr>
          <a:xfrm>
            <a:off x="351367" y="1556951"/>
            <a:ext cx="114892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Dal </a:t>
            </a: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1° Gennaio 2019 </a:t>
            </a: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tutte le fatture emesse, a seguito di cessioni di beni e prestazioni di servizi effettuate </a:t>
            </a: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tra soggetti residenti o stabiliti in Italia</a:t>
            </a: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 potranno essere </a:t>
            </a: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solo fatture elettroniche.</a:t>
            </a:r>
          </a:p>
        </p:txBody>
      </p:sp>
    </p:spTree>
    <p:extLst>
      <p:ext uri="{BB962C8B-B14F-4D97-AF65-F5344CB8AC3E}">
        <p14:creationId xmlns:p14="http://schemas.microsoft.com/office/powerpoint/2010/main" val="1623644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95BB71A0-B10E-46C9-AA81-89E8F5AF5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6431426-8CBC-4426-A7A0-C8EA0AF33A87}"/>
              </a:ext>
            </a:extLst>
          </p:cNvPr>
          <p:cNvSpPr txBox="1"/>
          <p:nvPr/>
        </p:nvSpPr>
        <p:spPr>
          <a:xfrm>
            <a:off x="1451579" y="2066925"/>
            <a:ext cx="980697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COMUNICAZIONE AI FORNITORI DEL CANALE TELEMATICO PRESCELTO PER LA RICEZIONE DELLE FATTURE ELETTRONICHE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DOMANDA: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È proprio necessario rispondere a tutte le richieste che ci pervengono dai fornitori in merito all’indirizzo telematico scelto per la ricezione delle fatture elettroniche?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RISPOSTA: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967970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CE0CEF-09C9-40D8-8F65-04EA5DE51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104" y="1280770"/>
            <a:ext cx="9603275" cy="652806"/>
          </a:xfrm>
        </p:spPr>
        <p:txBody>
          <a:bodyPr/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B7BD5F6-3DED-4231-B7AF-549FDD4057A8}"/>
              </a:ext>
            </a:extLst>
          </p:cNvPr>
          <p:cNvSpPr txBox="1"/>
          <p:nvPr/>
        </p:nvSpPr>
        <p:spPr>
          <a:xfrm>
            <a:off x="1461104" y="2047875"/>
            <a:ext cx="96032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 fornitori più virtuosi hanno predisposto la richiesta nel modo seguente</a:t>
            </a:r>
            <a:r>
              <a:rPr lang="it-IT" sz="2000" dirty="0"/>
              <a:t>:</a:t>
            </a:r>
          </a:p>
          <a:p>
            <a:endParaRPr lang="it-IT" dirty="0"/>
          </a:p>
          <a:p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Gentile cliente,</a:t>
            </a:r>
          </a:p>
          <a:p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la legge di Bilancio 2018 (L205/2017) ha introdotto l'obbligo, </a:t>
            </a:r>
            <a:r>
              <a:rPr lang="it-IT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 decorrere dal 1 gennaio 2019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, della fatturazione elettronica per le cessioni di beni e per le prestazioni di servizi.</a:t>
            </a:r>
          </a:p>
          <a:p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La fattura in formato elettronico(XML), perché possa essere considerata valida e regolarmente emessa, dovrà transitare attraverso il sistema di interscambio di Agenzia delle Entrate (SDI).</a:t>
            </a:r>
          </a:p>
          <a:p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Agenzia delle Entrate ha messo a disposizione un servizio col quale è possibile indicare l'indirizzo telematico - PEC o codice destinatario –  </a:t>
            </a:r>
            <a:r>
              <a:rPr lang="it-IT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che sarà il predefinito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 indipendentemente da quanto inserito nel file XML della fattura  da noi predisposta.</a:t>
            </a:r>
            <a:b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Vi invitiamo pertanto ad usufruire del servizio suddetto e, salvo Vostre diverse comunicazioni, emetteremo la fattura elettronica inserendo il codice destinatario convenzionale “0000000” senza indicazione della PEC.</a:t>
            </a:r>
            <a:endParaRPr lang="it-IT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i="1" u="sng" dirty="0">
                <a:latin typeface="Arial" panose="020B0604020202020204" pitchFamily="34" charset="0"/>
                <a:cs typeface="Arial" panose="020B0604020202020204" pitchFamily="34" charset="0"/>
              </a:rPr>
              <a:t>Se invece sussistono specifiche esigenze di recapito della fattura elettronica Vi invitiamo a comunicarcele, nel qual caso sarà nostra cura seguire le indicazioni che ci vorrete fornire.</a:t>
            </a:r>
            <a:endParaRPr lang="it-IT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2380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6A6646-1AD2-4AE8-83E0-D5B85AF2B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44903FD-5C43-41B7-8A13-107F1BD68A0D}"/>
              </a:ext>
            </a:extLst>
          </p:cNvPr>
          <p:cNvSpPr txBox="1"/>
          <p:nvPr/>
        </p:nvSpPr>
        <p:spPr>
          <a:xfrm>
            <a:off x="1451579" y="1952625"/>
            <a:ext cx="1029652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Utilizzando il servizio messo a disposizione dall’agenzia delle entrate per predefinire l’indirizzo telematico, qualsiasi indirizzo o PEC inseriscano i fornitori la fattura elettronica verrà correttamente recapitata all’indirizzo indicato nell’apposita area del portale “fatture e corrispettivi”</a:t>
            </a: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COME SI PROCEDE?</a:t>
            </a: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Ci si registra ai servizi dell’Agenzia delle Entrate, richiedendo le credenziali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Fisconline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oppure accedendo con SPID o CNS, e si procede con l’indicazione dell’indirizzo telematico nell’apposita sezione.</a:t>
            </a:r>
          </a:p>
          <a:p>
            <a:pPr algn="just"/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Probabilmente molti consulenti, da voi appositamente delegati, stanno già procedendo per vostro conto all’inserimento dell’indirizzo telematico.</a:t>
            </a:r>
          </a:p>
        </p:txBody>
      </p:sp>
    </p:spTree>
    <p:extLst>
      <p:ext uri="{BB962C8B-B14F-4D97-AF65-F5344CB8AC3E}">
        <p14:creationId xmlns:p14="http://schemas.microsoft.com/office/powerpoint/2010/main" val="3407688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AE941C-E2DA-4518-9C0B-98F7C09C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F3EC9B9-80F0-4FB6-B672-F4E2F3AF3E5E}"/>
              </a:ext>
            </a:extLst>
          </p:cNvPr>
          <p:cNvSpPr txBox="1"/>
          <p:nvPr/>
        </p:nvSpPr>
        <p:spPr>
          <a:xfrm>
            <a:off x="1381126" y="1962150"/>
            <a:ext cx="942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E78AC-6E08-4289-A523-B9B9F9C8A238}"/>
              </a:ext>
            </a:extLst>
          </p:cNvPr>
          <p:cNvSpPr txBox="1"/>
          <p:nvPr/>
        </p:nvSpPr>
        <p:spPr>
          <a:xfrm>
            <a:off x="1524000" y="1962150"/>
            <a:ext cx="92868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PREDISPORRE UNA FATTURA ELETTRONICA</a:t>
            </a: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Creazione della fattura: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Programma “stand alone” Agenzia delle Entrate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App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FATTURAe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Generazione tramite il portale “fatture e corrispettivi”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Programmi forniti da “software house”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02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77CE8A-6EAB-4FA3-B3AC-95EA24E7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D617FCD-4453-4964-AE3C-E1950EBA54B8}"/>
              </a:ext>
            </a:extLst>
          </p:cNvPr>
          <p:cNvSpPr txBox="1"/>
          <p:nvPr/>
        </p:nvSpPr>
        <p:spPr>
          <a:xfrm>
            <a:off x="1505058" y="2514600"/>
            <a:ext cx="96736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fatturazione elettronica deve contenere gli elementi previsti dall’art. 21 del DPR 633/72 o, se “semplificata”, quelli previsti dall’art. 21-bis del medesimo decreto.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potranno tuttavia essere indicati ulteriori elementi, come, ad esempio, quelli relativi alle informazioni necessarie alla corretta trasmissione del documento.</a:t>
            </a:r>
          </a:p>
        </p:txBody>
      </p:sp>
    </p:spTree>
    <p:extLst>
      <p:ext uri="{BB962C8B-B14F-4D97-AF65-F5344CB8AC3E}">
        <p14:creationId xmlns:p14="http://schemas.microsoft.com/office/powerpoint/2010/main" val="4198505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4D722F-0078-45FA-ABAB-9BA98CC4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1C6A2F4-D32D-4301-8D7C-F665E9D3027C}"/>
              </a:ext>
            </a:extLst>
          </p:cNvPr>
          <p:cNvSpPr txBox="1"/>
          <p:nvPr/>
        </p:nvSpPr>
        <p:spPr>
          <a:xfrm>
            <a:off x="1451579" y="1943100"/>
            <a:ext cx="86068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Esempio ulteriori elementi da indicare nella Fattura elettronica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Codice destinatario (codice di 7 cifre che identifica il canale scelto per la ricezione da parte del cessionario committente) o indirizzo Pec o codice convenzionale “0000000”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Regime fiscale cedente/prestatore (ad es- RF01 per il regime ordinario, RF nel caso delle Agenzie di viaggi e turismo,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ecc…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Tipo del documento (ad es. TD01 per la fattura, TD02 per la fatturazione di acconti o anticipi, TD04 per le note di credito,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….)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Natura dell’operazione, se non è prevista l’applicazione dell’IVA (es. N1 per le ex art. 15 del DPR 633/72)</a:t>
            </a:r>
          </a:p>
        </p:txBody>
      </p:sp>
    </p:spTree>
    <p:extLst>
      <p:ext uri="{BB962C8B-B14F-4D97-AF65-F5344CB8AC3E}">
        <p14:creationId xmlns:p14="http://schemas.microsoft.com/office/powerpoint/2010/main" val="12317037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B26BF6-0793-4085-AD25-3DC95A2CB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715FE3-CA75-470D-8D34-A07CDF71E8F9}"/>
              </a:ext>
            </a:extLst>
          </p:cNvPr>
          <p:cNvSpPr txBox="1"/>
          <p:nvPr/>
        </p:nvSpPr>
        <p:spPr>
          <a:xfrm>
            <a:off x="1495425" y="2152650"/>
            <a:ext cx="100869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scelta della procedura più adatta per la creazione della fattura in formato elettronico può dipendere da diversi fattori: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Numero di fatture emesse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Numero di fatture ricevute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Volume d’affari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Gestione interna delle procedure contabili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Terziarizzazione dei processi amministrativi</a:t>
            </a:r>
          </a:p>
        </p:txBody>
      </p:sp>
    </p:spTree>
    <p:extLst>
      <p:ext uri="{BB962C8B-B14F-4D97-AF65-F5344CB8AC3E}">
        <p14:creationId xmlns:p14="http://schemas.microsoft.com/office/powerpoint/2010/main" val="2686471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EF71B-E481-4907-8869-DC1AD3E65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1AB7B73-A1CF-4177-8AD9-7146037C3B17}"/>
              </a:ext>
            </a:extLst>
          </p:cNvPr>
          <p:cNvSpPr txBox="1"/>
          <p:nvPr/>
        </p:nvSpPr>
        <p:spPr>
          <a:xfrm>
            <a:off x="1543050" y="2219325"/>
            <a:ext cx="940117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INVIO DELLA FATTURAZIONE ELETTRONICA</a:t>
            </a: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trasmissione al Sistema di Interscambio della fattura elettronica può essere fatta attraverso i seguenti canali: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Posta Elettronica Certificata(PEC)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Servizi messi a disposizione dell’Agenzia delle Entrate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Servizi di cooperazione applicativa su rete internet (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web-service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Protocolli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FTP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94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0C5E19-525D-4595-9BDE-7B23B6CE8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4E954E5-E4E5-4875-A3C8-A3FB59EFD2A1}"/>
              </a:ext>
            </a:extLst>
          </p:cNvPr>
          <p:cNvSpPr txBox="1"/>
          <p:nvPr/>
        </p:nvSpPr>
        <p:spPr>
          <a:xfrm>
            <a:off x="1451579" y="2028825"/>
            <a:ext cx="1027747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ACCETTAZIONE O SCARTO DA PARTE DEL SDI</a:t>
            </a: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Nel caso in cui la fattura abbia superato i controlli del SDI, il Sistema invierà al soggetto trasmittente una “ricevuta di consegna” che vale come attestazione dell’emissione della fattura.</a:t>
            </a: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Se, invece, la fattura non ha superato i controlli, il Sistema di Interscambio recapiterà,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entro 5 giorni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una ricevuta di scarto.</a:t>
            </a: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Come precisato nel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Provv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89757/2018, “la fattura elettronica o le fatture del lotto di cui al file scartato, si considerano non emesse”.</a:t>
            </a: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L’emittente avrà, a sua volta, 5 giorni a disposizione per procedere alla trasmissione di una nuova fattura senza incorrere in sanzioni.</a:t>
            </a: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421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F63147-E255-4876-8C31-8768F957C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78E9713-502D-44F8-A09E-0B2A6B17FC79}"/>
              </a:ext>
            </a:extLst>
          </p:cNvPr>
          <p:cNvSpPr txBox="1"/>
          <p:nvPr/>
        </p:nvSpPr>
        <p:spPr>
          <a:xfrm>
            <a:off x="1333500" y="1962151"/>
            <a:ext cx="10248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Nella circolare 02.o7.2018 numero 13 si precisa che la fattura elettronica emessa dopo uno scarto, dovrebbe essere emessa con la data e il numero del documento originario.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 ciò non è possibile si potrà procedere: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emissione di una fattura con nuovi numero e data “per la quale risulti un collegamento alla precedente fattura scartata da SDI”;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emissione di una fattura secondo le modalità esposte al punto precedente, ma ricorrendo a una numerazione specifica che faccia emergere “che si tratta di un documento rettificativo del precedente” (es. 1/R)</a:t>
            </a:r>
          </a:p>
        </p:txBody>
      </p:sp>
    </p:spTree>
    <p:extLst>
      <p:ext uri="{BB962C8B-B14F-4D97-AF65-F5344CB8AC3E}">
        <p14:creationId xmlns:p14="http://schemas.microsoft.com/office/powerpoint/2010/main" val="2516607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4A51DA-823F-4FB6-B33A-FF84811893F1}"/>
              </a:ext>
            </a:extLst>
          </p:cNvPr>
          <p:cNvSpPr txBox="1"/>
          <p:nvPr/>
        </p:nvSpPr>
        <p:spPr>
          <a:xfrm>
            <a:off x="581025" y="371475"/>
            <a:ext cx="1107757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Legge n° 205/2017 – Art. 1 comma 909 (Modifica Dlgs n° 127/2015-art. 1 comma 3) che ha introdotto:</a:t>
            </a:r>
          </a:p>
          <a:p>
            <a:pPr marL="285750" indent="-285750">
              <a:buFontTx/>
              <a:buChar char="-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L’obbligo di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fatturazione elettronica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utilizzando il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SDI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per tutte le operazioni di cessioni di beni e prestazioni di servizi effettuate tra operatori residenti, stabiliti nel territorio dello Stato (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B2B e B2C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buFont typeface="+mj-lt"/>
              <a:buAutoNum type="alphaLcParenR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L’obbligo di trasmissione telematica dei dati delle fatture relative alle operazioni da e verso l’estero (intra ed extra comunitarie) con cadenza mensile (ultimo giorno del mese successivo a quello di riferimento), mantenendo la semplificazione dei modelli intra acquisti in vigore dal 1° Gennaio 2018.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Le disposizioni di cui ai precedenti punti a) e b) riguardano le operazioni effettuate a decorrere dal 1° gennaio 2019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634A7DFB-FCD5-4F14-A61C-05FC960B1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1123950"/>
            <a:ext cx="9715500" cy="224979"/>
          </a:xfrm>
        </p:spPr>
        <p:txBody>
          <a:bodyPr>
            <a:normAutofit fontScale="90000"/>
          </a:bodyPr>
          <a:lstStyle/>
          <a:p>
            <a:r>
              <a:rPr lang="it-IT" dirty="0"/>
              <a:t>QUADRO NORMATIVO</a:t>
            </a:r>
          </a:p>
        </p:txBody>
      </p:sp>
    </p:spTree>
    <p:extLst>
      <p:ext uri="{BB962C8B-B14F-4D97-AF65-F5344CB8AC3E}">
        <p14:creationId xmlns:p14="http://schemas.microsoft.com/office/powerpoint/2010/main" val="936917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59C77D-9C85-4837-8D8B-30A3B48FA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2E46C3C-EEE6-4166-85AC-199E4410C8EE}"/>
              </a:ext>
            </a:extLst>
          </p:cNvPr>
          <p:cNvSpPr txBox="1"/>
          <p:nvPr/>
        </p:nvSpPr>
        <p:spPr>
          <a:xfrm>
            <a:off x="1451579" y="2114550"/>
            <a:ext cx="93307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RECAPITO E RICEZIONE</a:t>
            </a:r>
          </a:p>
          <a:p>
            <a:endParaRPr lang="it-IT" sz="2000" u="sng" dirty="0"/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Al fine della ricezione della fattura da parte del SDI possono essere scelti i seguenti canali: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Posta Elettronica Certificata (PEC)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Servizi di cooperazione applicativa su rete internet (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web service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Protocolli FTP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cessionario, che possieda un unico indirizzo telematico, può registrarlo avvalendosi dell’apposito servizio dell’Agenzia delle Entrate, in modo da associare il numero di partita IVA con il canale prescelto.</a:t>
            </a:r>
          </a:p>
        </p:txBody>
      </p:sp>
    </p:spTree>
    <p:extLst>
      <p:ext uri="{BB962C8B-B14F-4D97-AF65-F5344CB8AC3E}">
        <p14:creationId xmlns:p14="http://schemas.microsoft.com/office/powerpoint/2010/main" val="2393465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FC8AD7-C846-45E6-B2D0-0E0CA4973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D3D923E-A1A1-4911-B1B9-B7FBC8B21EE9}"/>
              </a:ext>
            </a:extLst>
          </p:cNvPr>
          <p:cNvSpPr txBox="1"/>
          <p:nvPr/>
        </p:nvSpPr>
        <p:spPr>
          <a:xfrm>
            <a:off x="1451579" y="1943100"/>
            <a:ext cx="957262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portale “Fatture e corrispettivi” consente la generazione di un QR-Code che contiene i dati identificativi del soggetto passivo: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Codice paese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Codice fiscale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Partita IVA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Denominazione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Indirizzo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Casella PEC o codice destinatario nel caso in cui il soggetto passivo si sia registrato tramite il portale “Fatture e corrispettivi”</a:t>
            </a:r>
          </a:p>
        </p:txBody>
      </p:sp>
    </p:spTree>
    <p:extLst>
      <p:ext uri="{BB962C8B-B14F-4D97-AF65-F5344CB8AC3E}">
        <p14:creationId xmlns:p14="http://schemas.microsoft.com/office/powerpoint/2010/main" val="2207509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A08C6B-F7E3-42BA-B694-AC875C40F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93254C7-3524-470E-BD32-5F3B4B4FFF54}"/>
              </a:ext>
            </a:extLst>
          </p:cNvPr>
          <p:cNvSpPr txBox="1"/>
          <p:nvPr/>
        </p:nvSpPr>
        <p:spPr>
          <a:xfrm>
            <a:off x="1451579" y="2076450"/>
            <a:ext cx="10029825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L’Agenzia mette a disposizione nel proprio portale un’area riservata nella quale sono contenute le fatture emesse e ricevute dal soggetto passivo.</a:t>
            </a:r>
          </a:p>
          <a:p>
            <a:pPr algn="just">
              <a:lnSpc>
                <a:spcPct val="15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Nel sito potranno essere reperite anche le fatture che il SDI non sia riuscito a recapitare per problematiche tecniche non imputabili al sistema (es. casella PEC piena o non attiva) o quelle relative a operazioni nei confronti dei consumatori finali.</a:t>
            </a:r>
          </a:p>
        </p:txBody>
      </p:sp>
    </p:spTree>
    <p:extLst>
      <p:ext uri="{BB962C8B-B14F-4D97-AF65-F5344CB8AC3E}">
        <p14:creationId xmlns:p14="http://schemas.microsoft.com/office/powerpoint/2010/main" val="9366723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4632BE-D4BF-4168-99B2-5091937D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B745AF-E4D9-4921-9FB4-1F3204A245F6}"/>
              </a:ext>
            </a:extLst>
          </p:cNvPr>
          <p:cNvSpPr txBox="1"/>
          <p:nvPr/>
        </p:nvSpPr>
        <p:spPr>
          <a:xfrm>
            <a:off x="1547866" y="1853754"/>
            <a:ext cx="94107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u="sng" dirty="0">
                <a:latin typeface="Arial" panose="020B0604020202020204" pitchFamily="34" charset="0"/>
                <a:cs typeface="Arial" panose="020B0604020202020204" pitchFamily="34" charset="0"/>
              </a:rPr>
              <a:t>CONSERVAZIONE SOSTITUTIVA</a:t>
            </a: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Servizio offerto dall’Agenzia delle Entrate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Servizi messi a disposizione da terzi intermediari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164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55A736-BE53-4316-B318-543E8111F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31C748-315D-444C-B305-C3FCA7BED4BF}"/>
              </a:ext>
            </a:extLst>
          </p:cNvPr>
          <p:cNvSpPr txBox="1"/>
          <p:nvPr/>
        </p:nvSpPr>
        <p:spPr>
          <a:xfrm>
            <a:off x="1619250" y="2381250"/>
            <a:ext cx="960327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ATTENZIONE</a:t>
            </a: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tutti i casi in cui il contribuente affida, in tutto o in parte, il processo di conservazione a soggetti terzi continuerà a rispondere nei confronti dell’Amministrazione Finanziaria della corretta tenuta e conservazione delle scritture contabili e di tutti i documenti fiscalmente rilevanti. Eventuali inadempienze del soggetto incaricato della conservazione non potranno essere opposte all’Amministrazione Finanziaria per giustificare irregolarità o errori…</a:t>
            </a: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6475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C62BF8-DC64-48FE-A190-47AC1AD4D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E1A8F54-0A45-4EFA-A25B-C8FDF37F93C3}"/>
              </a:ext>
            </a:extLst>
          </p:cNvPr>
          <p:cNvSpPr txBox="1"/>
          <p:nvPr/>
        </p:nvSpPr>
        <p:spPr>
          <a:xfrm>
            <a:off x="1371600" y="3204519"/>
            <a:ext cx="9972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>
                <a:latin typeface="Arial" panose="020B0604020202020204" pitchFamily="34" charset="0"/>
                <a:cs typeface="Arial" panose="020B0604020202020204" pitchFamily="34" charset="0"/>
              </a:rPr>
              <a:t>MODALITÀ ORGANIZZATIVA “STUDIO ANGELLA” </a:t>
            </a:r>
          </a:p>
        </p:txBody>
      </p:sp>
    </p:spTree>
    <p:extLst>
      <p:ext uri="{BB962C8B-B14F-4D97-AF65-F5344CB8AC3E}">
        <p14:creationId xmlns:p14="http://schemas.microsoft.com/office/powerpoint/2010/main" val="9761317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575A12-C706-4E56-A673-F5D89FF3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9BB713D-4D64-411E-AE47-679B1AD6C334}"/>
              </a:ext>
            </a:extLst>
          </p:cNvPr>
          <p:cNvSpPr txBox="1"/>
          <p:nvPr/>
        </p:nvSpPr>
        <p:spPr>
          <a:xfrm>
            <a:off x="1533525" y="2578443"/>
            <a:ext cx="88582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   L’ARCHITETTO NON FORFETTARIO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   PRESTAZIONI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SERVIZI                     OBBLIGO FATTURA NASCE 										     CON INCASSO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   TEMPO 10 GG                          CON QUALE DATA EMETTO FATTURA?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   FATTURA PRO-FORMA                           FATTURAZIONE DIFFERITA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8E265CA8-A265-43E9-B4CF-DF739D004DA6}"/>
              </a:ext>
            </a:extLst>
          </p:cNvPr>
          <p:cNvCxnSpPr/>
          <p:nvPr/>
        </p:nvCxnSpPr>
        <p:spPr>
          <a:xfrm>
            <a:off x="5304653" y="3387809"/>
            <a:ext cx="9525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8E265CA8-A265-43E9-B4CF-DF739D004DA6}"/>
              </a:ext>
            </a:extLst>
          </p:cNvPr>
          <p:cNvCxnSpPr/>
          <p:nvPr/>
        </p:nvCxnSpPr>
        <p:spPr>
          <a:xfrm>
            <a:off x="5135777" y="4932404"/>
            <a:ext cx="9525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8E265CA8-A265-43E9-B4CF-DF739D004DA6}"/>
              </a:ext>
            </a:extLst>
          </p:cNvPr>
          <p:cNvCxnSpPr/>
          <p:nvPr/>
        </p:nvCxnSpPr>
        <p:spPr>
          <a:xfrm>
            <a:off x="4188426" y="4298090"/>
            <a:ext cx="9525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952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101599-DAA2-404F-8755-D7A2EAE4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PRATICA…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AD9A42B-F388-4132-92DC-7BB616D1D90F}"/>
              </a:ext>
            </a:extLst>
          </p:cNvPr>
          <p:cNvSpPr txBox="1"/>
          <p:nvPr/>
        </p:nvSpPr>
        <p:spPr>
          <a:xfrm>
            <a:off x="1476375" y="2124075"/>
            <a:ext cx="95726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ORDINE ARCHITETTI PPC PROVINCIA PARMA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CONVENZIONE OMNIADOC</a:t>
            </a:r>
          </a:p>
        </p:txBody>
      </p:sp>
    </p:spTree>
    <p:extLst>
      <p:ext uri="{BB962C8B-B14F-4D97-AF65-F5344CB8AC3E}">
        <p14:creationId xmlns:p14="http://schemas.microsoft.com/office/powerpoint/2010/main" val="26116639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506B8C-4AAA-4974-95F1-C47A00E58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CASI PARTICOLARI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C60C4EE-38EF-47B7-A30A-E357547465AE}"/>
              </a:ext>
            </a:extLst>
          </p:cNvPr>
          <p:cNvSpPr txBox="1"/>
          <p:nvPr/>
        </p:nvSpPr>
        <p:spPr>
          <a:xfrm>
            <a:off x="2009775" y="3098307"/>
            <a:ext cx="10048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>
                <a:latin typeface="Arial" panose="020B0604020202020204" pitchFamily="34" charset="0"/>
                <a:cs typeface="Arial" panose="020B0604020202020204" pitchFamily="34" charset="0"/>
              </a:rPr>
              <a:t>CARBURANTI E SUBAPPALTI PUBBLICI</a:t>
            </a: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096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89F3C-53B4-46D9-9445-5908A8814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itchFamily="34" charset="0"/>
                <a:cs typeface="Arial" pitchFamily="34" charset="0"/>
              </a:rPr>
            </a:br>
            <a:r>
              <a:rPr lang="it-IT" dirty="0">
                <a:latin typeface="Arial" pitchFamily="34" charset="0"/>
                <a:cs typeface="Arial" pitchFamily="34" charset="0"/>
              </a:rPr>
              <a:t>casi particolari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9BFAC28-D8D8-4894-991D-938E8065796C}"/>
              </a:ext>
            </a:extLst>
          </p:cNvPr>
          <p:cNvSpPr txBox="1"/>
          <p:nvPr/>
        </p:nvSpPr>
        <p:spPr>
          <a:xfrm>
            <a:off x="1428750" y="2219325"/>
            <a:ext cx="101441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CARBURANTI E SUBAPPALTI PUBBLICI</a:t>
            </a:r>
          </a:p>
          <a:p>
            <a:pPr algn="just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Gli obblighi di fatturazione elettronica sono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anticipati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all’1/07/2018 per le seguenti operazioni:</a:t>
            </a:r>
          </a:p>
          <a:p>
            <a:pPr algn="just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Cessioni di benzina o di gasolio destinati ad essere utilizzati come carburanti per motori, escluse le cessioni di carburante per autotrazione presso gli impianti stradali di distribuzione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Prestazioni rese da soggetti subappaltatori e subcontraenti della filiera degli appalti con le P.A.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Cfr. art. 1 co.917 della legge 205/2017 (legge di bilancio 2018) </a:t>
            </a:r>
          </a:p>
        </p:txBody>
      </p:sp>
    </p:spTree>
    <p:extLst>
      <p:ext uri="{BB962C8B-B14F-4D97-AF65-F5344CB8AC3E}">
        <p14:creationId xmlns:p14="http://schemas.microsoft.com/office/powerpoint/2010/main" val="23221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FFD1ABA-31D8-4DC9-BE33-F81371C13BDC}"/>
              </a:ext>
            </a:extLst>
          </p:cNvPr>
          <p:cNvSpPr txBox="1"/>
          <p:nvPr/>
        </p:nvSpPr>
        <p:spPr>
          <a:xfrm>
            <a:off x="550332" y="635000"/>
            <a:ext cx="1137073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Le regole per predisporre, trasmettere, ricevere e conservare le fatture elettroniche sono definite nel provvedimento N. 89757 del 30 Aprile 2018 pubblicato sul sito internet dell’Agenzia delle Entrate.</a:t>
            </a:r>
          </a:p>
          <a:p>
            <a:pPr algn="just"/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ATTENZIONE</a:t>
            </a:r>
          </a:p>
          <a:p>
            <a:pPr algn="ctr"/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Le regole tecniche definite nel suddetto provvedimento sono valide solo per le fatture elettroniche tra privati (B2B e B2C). </a:t>
            </a:r>
            <a:r>
              <a:rPr lang="it-IT" sz="2800" u="sng" dirty="0">
                <a:latin typeface="Arial" panose="020B0604020202020204" pitchFamily="34" charset="0"/>
                <a:cs typeface="Arial" panose="020B0604020202020204" pitchFamily="34" charset="0"/>
              </a:rPr>
              <a:t>Per le fatture elettroniche emesse verso le Pubbliche Amministrazioni restano valide le regole già in vigore riportate nel Decreto Ministeriale n° 55/2013 e nel sito www.fatturapa.gov.it.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53766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B8C5CF-4BC0-48DA-8C81-4DD21AA7C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>
                <a:latin typeface="Arial" pitchFamily="34" charset="0"/>
                <a:cs typeface="Arial" pitchFamily="34" charset="0"/>
              </a:rPr>
            </a:br>
            <a:r>
              <a:rPr lang="it-IT" dirty="0">
                <a:latin typeface="Arial" pitchFamily="34" charset="0"/>
                <a:cs typeface="Arial" pitchFamily="34" charset="0"/>
              </a:rPr>
              <a:t>casi particolari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82E7442-867A-4CC2-840A-6E6C6410BAF0}"/>
              </a:ext>
            </a:extLst>
          </p:cNvPr>
          <p:cNvSpPr txBox="1"/>
          <p:nvPr/>
        </p:nvSpPr>
        <p:spPr>
          <a:xfrm>
            <a:off x="1533525" y="2295525"/>
            <a:ext cx="100012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Gli obblighi di fatturazione elettronica, dall’01/07/2018 interessano:</a:t>
            </a: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 prestazioni rese da soggetti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subappaltatori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subcontraenti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Della filiera delle imprese operanti nel quadro di un contratto di appalto con l’amministrazione pubblica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fattura elettronica interessa i soli rapporti (appalti e/o altri contratti) “diretti” tra il soggetto titolare del contratto e la P.A., nonché tra il primo e coloro di cui egli si avvale.</a:t>
            </a: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Sono esclusi gli ulteriori passaggi successivi (circ. Entrate n. 8/2018)</a:t>
            </a:r>
          </a:p>
        </p:txBody>
      </p:sp>
    </p:spTree>
    <p:extLst>
      <p:ext uri="{BB962C8B-B14F-4D97-AF65-F5344CB8AC3E}">
        <p14:creationId xmlns:p14="http://schemas.microsoft.com/office/powerpoint/2010/main" val="10324060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A00EBC-CFEC-4798-9835-A617FCA28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/>
            </a:br>
            <a:r>
              <a:rPr lang="it-IT" dirty="0">
                <a:latin typeface="Arial" pitchFamily="34" charset="0"/>
                <a:cs typeface="Arial" pitchFamily="34" charset="0"/>
              </a:rPr>
              <a:t>casi particolari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CECB106-A850-4B2A-87CC-EAA809F7F33E}"/>
              </a:ext>
            </a:extLst>
          </p:cNvPr>
          <p:cNvSpPr txBox="1"/>
          <p:nvPr/>
        </p:nvSpPr>
        <p:spPr>
          <a:xfrm>
            <a:off x="1451579" y="2200245"/>
            <a:ext cx="96032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Sono obbligati i soli titolari di un contratto di subappalto propriamente detto (esecuzione di lavori nei confronti della stazione appaltante pubblica).</a:t>
            </a: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Sono esclusi coloro che non sono direttamente coinvolti nell’appalto principale con obblighi di comunicazione verso la stazione appaltante (es. beni ceduti senza sapere quale sarà l’utilizzo del primo appaltatore).</a:t>
            </a: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Sono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esclusi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 rapporti tra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consorziati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e consorzio (circ. Entrate n. 13 /2018) se il consorzio è il primo subappaltatore della P.A. </a:t>
            </a:r>
          </a:p>
        </p:txBody>
      </p:sp>
    </p:spTree>
    <p:extLst>
      <p:ext uri="{BB962C8B-B14F-4D97-AF65-F5344CB8AC3E}">
        <p14:creationId xmlns:p14="http://schemas.microsoft.com/office/powerpoint/2010/main" val="3420206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49C7BB-D6BC-49B8-BBF3-5BD0B5A24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/>
            </a:br>
            <a:r>
              <a:rPr lang="it-IT" dirty="0">
                <a:latin typeface="Arial" pitchFamily="34" charset="0"/>
                <a:cs typeface="Arial" pitchFamily="34" charset="0"/>
              </a:rPr>
              <a:t>casi particolari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84E769-B795-455F-AC9F-D5D8CBFDC9C0}"/>
              </a:ext>
            </a:extLst>
          </p:cNvPr>
          <p:cNvSpPr txBox="1"/>
          <p:nvPr/>
        </p:nvSpPr>
        <p:spPr>
          <a:xfrm>
            <a:off x="1337279" y="2066925"/>
            <a:ext cx="1074042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È obbligatorio riportare sulla fattura elettronica (art. 1 co. 917 lett. b della legge 205/2017):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Codice Identificativo Gara (CIG)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Codice Unitario Progetto (CUP)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 blocchi informativi del file fattura elettronica sono i seguenti: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DatiOrdineAcquisto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DatiContratto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DatiConvenzione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DatiRicezione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» o «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Datifatturecollegate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7152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99088FB4-7EEE-4CBA-ABE9-06AA58A18AC8}"/>
              </a:ext>
            </a:extLst>
          </p:cNvPr>
          <p:cNvSpPr/>
          <p:nvPr/>
        </p:nvSpPr>
        <p:spPr>
          <a:xfrm>
            <a:off x="4276722" y="5553674"/>
            <a:ext cx="3486150" cy="3333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3° SUBAPPALTATORE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20953DA0-6C1C-4D8C-91EE-10685CF6729D}"/>
              </a:ext>
            </a:extLst>
          </p:cNvPr>
          <p:cNvSpPr/>
          <p:nvPr/>
        </p:nvSpPr>
        <p:spPr>
          <a:xfrm>
            <a:off x="4243386" y="2419346"/>
            <a:ext cx="3486150" cy="3333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1° SUBAPPALTATORE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78019FCB-3176-4DEF-AE4B-350C80B686BF}"/>
              </a:ext>
            </a:extLst>
          </p:cNvPr>
          <p:cNvSpPr/>
          <p:nvPr/>
        </p:nvSpPr>
        <p:spPr>
          <a:xfrm>
            <a:off x="4205286" y="3926677"/>
            <a:ext cx="3486150" cy="3333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2° SUBAPPALTATORE</a:t>
            </a:r>
          </a:p>
        </p:txBody>
      </p:sp>
      <p:sp>
        <p:nvSpPr>
          <p:cNvPr id="6" name="Freccia in su 5">
            <a:extLst>
              <a:ext uri="{FF2B5EF4-FFF2-40B4-BE49-F238E27FC236}">
                <a16:creationId xmlns:a16="http://schemas.microsoft.com/office/drawing/2014/main" id="{89E17BF9-FB15-4475-B81A-07F37417A9E3}"/>
              </a:ext>
            </a:extLst>
          </p:cNvPr>
          <p:cNvSpPr/>
          <p:nvPr/>
        </p:nvSpPr>
        <p:spPr>
          <a:xfrm>
            <a:off x="4352922" y="2907507"/>
            <a:ext cx="3409950" cy="866773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FATTURA ELETTRONICA</a:t>
            </a:r>
          </a:p>
        </p:txBody>
      </p:sp>
      <p:sp>
        <p:nvSpPr>
          <p:cNvPr id="8" name="Freccia in su 7">
            <a:extLst>
              <a:ext uri="{FF2B5EF4-FFF2-40B4-BE49-F238E27FC236}">
                <a16:creationId xmlns:a16="http://schemas.microsoft.com/office/drawing/2014/main" id="{E2EB2866-9671-4E7B-81B2-D37284EA1286}"/>
              </a:ext>
            </a:extLst>
          </p:cNvPr>
          <p:cNvSpPr/>
          <p:nvPr/>
        </p:nvSpPr>
        <p:spPr>
          <a:xfrm>
            <a:off x="4352922" y="4414840"/>
            <a:ext cx="3409950" cy="866773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FATTURA ORDINARIA</a:t>
            </a:r>
          </a:p>
        </p:txBody>
      </p:sp>
      <p:sp>
        <p:nvSpPr>
          <p:cNvPr id="9" name="Freccia in su 8">
            <a:extLst>
              <a:ext uri="{FF2B5EF4-FFF2-40B4-BE49-F238E27FC236}">
                <a16:creationId xmlns:a16="http://schemas.microsoft.com/office/drawing/2014/main" id="{295194A6-7FA3-454B-BAF6-DF12168AC8B8}"/>
              </a:ext>
            </a:extLst>
          </p:cNvPr>
          <p:cNvSpPr/>
          <p:nvPr/>
        </p:nvSpPr>
        <p:spPr>
          <a:xfrm>
            <a:off x="4243386" y="1227532"/>
            <a:ext cx="3409950" cy="866773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FATTURA ELETTRONICA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D75778AC-1524-4B0C-9ABB-B5DC49F125E4}"/>
              </a:ext>
            </a:extLst>
          </p:cNvPr>
          <p:cNvSpPr/>
          <p:nvPr/>
        </p:nvSpPr>
        <p:spPr>
          <a:xfrm>
            <a:off x="4276722" y="628050"/>
            <a:ext cx="3486150" cy="3333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P.A.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FF1A2129-00EA-4FAD-A216-8FB9527322F2}"/>
              </a:ext>
            </a:extLst>
          </p:cNvPr>
          <p:cNvSpPr/>
          <p:nvPr/>
        </p:nvSpPr>
        <p:spPr>
          <a:xfrm>
            <a:off x="17853" y="2112153"/>
            <a:ext cx="2109786" cy="9667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FORNITORE SERVIZIO</a:t>
            </a:r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0B8B85F6-82D2-47B1-8D6A-E8ED5C5DF99B}"/>
              </a:ext>
            </a:extLst>
          </p:cNvPr>
          <p:cNvSpPr/>
          <p:nvPr/>
        </p:nvSpPr>
        <p:spPr>
          <a:xfrm>
            <a:off x="2222892" y="2305038"/>
            <a:ext cx="1819275" cy="58102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FT. ORDINRIA</a:t>
            </a:r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6A68D47A-088F-4961-8AD8-415E7C5CD6AB}"/>
              </a:ext>
            </a:extLst>
          </p:cNvPr>
          <p:cNvSpPr/>
          <p:nvPr/>
        </p:nvSpPr>
        <p:spPr>
          <a:xfrm>
            <a:off x="7984329" y="2314569"/>
            <a:ext cx="1943100" cy="542927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FT. ORDINARIA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965179F3-A31A-4F26-A6D0-01B21CCB62F4}"/>
              </a:ext>
            </a:extLst>
          </p:cNvPr>
          <p:cNvSpPr/>
          <p:nvPr/>
        </p:nvSpPr>
        <p:spPr>
          <a:xfrm>
            <a:off x="9988155" y="2094305"/>
            <a:ext cx="2109786" cy="9667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FORNITORE MATERIA PRIMA</a:t>
            </a:r>
          </a:p>
        </p:txBody>
      </p:sp>
    </p:spTree>
    <p:extLst>
      <p:ext uri="{BB962C8B-B14F-4D97-AF65-F5344CB8AC3E}">
        <p14:creationId xmlns:p14="http://schemas.microsoft.com/office/powerpoint/2010/main" val="38461749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1579" y="1046205"/>
            <a:ext cx="9603275" cy="601363"/>
          </a:xfrm>
        </p:spPr>
        <p:txBody>
          <a:bodyPr>
            <a:normAutofit/>
          </a:bodyPr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NUOVO REGIME FORFETTARIO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532238" y="2586681"/>
            <a:ext cx="7916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10962" y="2331308"/>
            <a:ext cx="8592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itchFamily="34" charset="0"/>
                <a:cs typeface="Arial" pitchFamily="34" charset="0"/>
              </a:rPr>
              <a:t>Il disegno di legge relativo alla Manovra di Bilancio per il 2019 conterrà una serie di novità che modificheranno profondamente la disciplina del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regime forfettario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previsto per le persone fisiche ( imprese e lavoratori autonomi introdotto con la Legge di Stabilità 2015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NUOVO REGIME FORFETTARIO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416908" y="2010032"/>
            <a:ext cx="9555892" cy="4019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 pitchFamily="34" charset="0"/>
                <a:cs typeface="Arial" pitchFamily="34" charset="0"/>
              </a:rPr>
              <a:t>Gli aspetti salienti del nuovo regime forfettario in discussione nelle aule del Parlamento:</a:t>
            </a:r>
          </a:p>
          <a:p>
            <a:pPr algn="just"/>
            <a:endParaRPr lang="it-IT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  viene stabilito un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unico requisito di accesso</a:t>
            </a:r>
            <a:r>
              <a:rPr lang="it-IT" dirty="0">
                <a:latin typeface="Arial" pitchFamily="34" charset="0"/>
                <a:cs typeface="Arial" pitchFamily="34" charset="0"/>
              </a:rPr>
              <a:t>, cioè il limite di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ricavi/compensi </a:t>
            </a:r>
            <a:r>
              <a:rPr lang="it-IT" dirty="0">
                <a:latin typeface="Arial" pitchFamily="34" charset="0"/>
                <a:cs typeface="Arial" pitchFamily="34" charset="0"/>
              </a:rPr>
              <a:t>pari a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€ 65.000</a:t>
            </a:r>
            <a:r>
              <a:rPr lang="it-IT" dirty="0">
                <a:latin typeface="Arial" pitchFamily="34" charset="0"/>
                <a:cs typeface="Arial" pitchFamily="34" charset="0"/>
              </a:rPr>
              <a:t> ragguagliati ad anno per tutti i contribuenti ammessi al regime, con riferimento all’anno precedente</a:t>
            </a:r>
          </a:p>
          <a:p>
            <a:pPr algn="just"/>
            <a:endParaRPr lang="it-IT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  viene eliminato il possesso dell’ulteriore requisito delle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spese sostenute per l’impiego di lavoratori</a:t>
            </a:r>
            <a:r>
              <a:rPr lang="it-IT" dirty="0">
                <a:latin typeface="Arial" pitchFamily="34" charset="0"/>
                <a:cs typeface="Arial" pitchFamily="34" charset="0"/>
              </a:rPr>
              <a:t> non superiori a € 5.000 lordi annui a titolo di lavoro dipendente, </a:t>
            </a:r>
            <a:r>
              <a:rPr lang="it-IT" dirty="0" err="1">
                <a:latin typeface="Arial" pitchFamily="34" charset="0"/>
                <a:cs typeface="Arial" pitchFamily="34" charset="0"/>
              </a:rPr>
              <a:t>co.co.pro</a:t>
            </a:r>
            <a:r>
              <a:rPr lang="it-IT" dirty="0">
                <a:latin typeface="Arial" pitchFamily="34" charset="0"/>
                <a:cs typeface="Arial" pitchFamily="34" charset="0"/>
              </a:rPr>
              <a:t>, lavoro accessorio, associazione in partecipazione con apporto di solo lavoro, </a:t>
            </a:r>
            <a:r>
              <a:rPr lang="it-IT" dirty="0" err="1">
                <a:latin typeface="Arial" pitchFamily="34" charset="0"/>
                <a:cs typeface="Arial" pitchFamily="34" charset="0"/>
              </a:rPr>
              <a:t>lavoro</a:t>
            </a:r>
            <a:r>
              <a:rPr lang="it-IT" dirty="0">
                <a:latin typeface="Arial" pitchFamily="34" charset="0"/>
                <a:cs typeface="Arial" pitchFamily="34" charset="0"/>
              </a:rPr>
              <a:t> prestato dai familiari dell’imprenditore ex art. 60, TUIR</a:t>
            </a:r>
          </a:p>
          <a:p>
            <a:pPr algn="just"/>
            <a:endParaRPr lang="it-IT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  viene altresì eliminato l’altro ulteriore requisito del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costo complessivo dei beni strumentali</a:t>
            </a:r>
            <a:r>
              <a:rPr lang="it-IT" dirty="0">
                <a:latin typeface="Arial" pitchFamily="34" charset="0"/>
                <a:cs typeface="Arial" pitchFamily="34" charset="0"/>
              </a:rPr>
              <a:t> al 31.12, al lordo degli ammortamenti, non superiore a € 20.000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NUOVO REGIME FORFETTARIO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79157" y="1952368"/>
            <a:ext cx="986892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 pitchFamily="34" charset="0"/>
                <a:cs typeface="Arial" pitchFamily="34" charset="0"/>
              </a:rPr>
              <a:t>Per via della completa riscrittura del comma 54 dell’art. 1 della Legge di Stabilità 2015, si rileva quanto segue:</a:t>
            </a:r>
          </a:p>
          <a:p>
            <a:pPr algn="just"/>
            <a:endParaRPr lang="it-IT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  il nuovo regime forfettario prevederà quale unico requisito di accesso il limite di ricavi/compensi di € 65.000 che comporterà un ampliamento della platea dei soggetti interessati</a:t>
            </a:r>
          </a:p>
          <a:p>
            <a:pPr algn="just"/>
            <a:endParaRPr lang="it-IT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  nel caso di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esercizio contemporaneo di attività</a:t>
            </a:r>
            <a:r>
              <a:rPr lang="it-IT" dirty="0">
                <a:latin typeface="Arial" pitchFamily="34" charset="0"/>
                <a:cs typeface="Arial" pitchFamily="34" charset="0"/>
              </a:rPr>
              <a:t> contraddistinte da differenti codici ATECO, si assume la somma dei ricavi e dei compensi relativi alle diverse attività esercitate</a:t>
            </a:r>
          </a:p>
          <a:p>
            <a:pPr algn="just"/>
            <a:endParaRPr lang="it-IT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  altro aspetto da considerare è la circostanza che dal prossimo anno non ci saranno più limiti di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ricavi/compensi differenziati</a:t>
            </a:r>
            <a:r>
              <a:rPr lang="it-IT" dirty="0">
                <a:latin typeface="Arial" pitchFamily="34" charset="0"/>
                <a:cs typeface="Arial" pitchFamily="34" charset="0"/>
              </a:rPr>
              <a:t> in ragione dei settori di attività</a:t>
            </a:r>
          </a:p>
          <a:p>
            <a:pPr algn="just"/>
            <a:endParaRPr lang="it-IT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  restano invariati i coefficienti di redditività che risultano ancora distinti per settore di attività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NUOVO REGIME FORFETTARIO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28367" y="1985319"/>
            <a:ext cx="11508259" cy="3995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 pitchFamily="34" charset="0"/>
                <a:cs typeface="Arial" pitchFamily="34" charset="0"/>
              </a:rPr>
              <a:t>Anche le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cause di esclusione</a:t>
            </a:r>
            <a:r>
              <a:rPr lang="it-IT" dirty="0">
                <a:latin typeface="Arial" pitchFamily="34" charset="0"/>
                <a:cs typeface="Arial" pitchFamily="34" charset="0"/>
              </a:rPr>
              <a:t> dall’accesso al regime indicate alle lett. d) e d-bis) del comma 57 dell’art. 1 della Legge di Stabilità 2015 verranno modificate nel senso che l’accesso al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regime forfetario</a:t>
            </a:r>
            <a:r>
              <a:rPr lang="it-IT" dirty="0">
                <a:latin typeface="Arial" pitchFamily="34" charset="0"/>
                <a:cs typeface="Arial" pitchFamily="34" charset="0"/>
              </a:rPr>
              <a:t> verrà negato a:</a:t>
            </a:r>
          </a:p>
          <a:p>
            <a:pPr algn="just"/>
            <a:endParaRPr lang="it-IT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  i soggetti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esercenti attività </a:t>
            </a:r>
            <a:r>
              <a:rPr lang="it-IT" dirty="0">
                <a:latin typeface="Arial" pitchFamily="34" charset="0"/>
                <a:cs typeface="Arial" pitchFamily="34" charset="0"/>
              </a:rPr>
              <a:t>d’impresa, arti o professioni che, contemporaneamente all’esercizio dell’attività, partecipano anche a società di persone, ad associazioni o a imprese familiari ovvero a società a responsabilità limitata o ad associazioni in partecipazione</a:t>
            </a:r>
          </a:p>
          <a:p>
            <a:pPr algn="just"/>
            <a:endParaRPr lang="it-IT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  i soggetti che hanno percepito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redditi di lavoro dipendente</a:t>
            </a:r>
            <a:r>
              <a:rPr lang="it-IT" dirty="0">
                <a:latin typeface="Arial" pitchFamily="34" charset="0"/>
                <a:cs typeface="Arial" pitchFamily="34" charset="0"/>
              </a:rPr>
              <a:t> o redditi assimilati a quelli di lavoro dipendente e che esercitano attività d’impresa, arti o professioni prevalentemente nei confronti anche di uno dei datori di lavoro dei 2 anni precedenti o, in ogni caso, nei confronti di soggetti agli stessi direttamente o indirettamente riconducibili. Si evidenzia in questo caso il superamento della causa di esclusione precedente che prevedeva la 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soglia minima di € 30.000</a:t>
            </a:r>
            <a:r>
              <a:rPr lang="it-IT" dirty="0">
                <a:latin typeface="Arial" pitchFamily="34" charset="0"/>
                <a:cs typeface="Arial" pitchFamily="34" charset="0"/>
              </a:rPr>
              <a:t> di redditi di lavoro dipendente o assimilato oltre la quale scattava l’esclusione dal regime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CF7583-F147-4721-8320-0455A31A1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487" y="1499287"/>
            <a:ext cx="9860366" cy="840260"/>
          </a:xfrm>
        </p:spPr>
        <p:txBody>
          <a:bodyPr>
            <a:noAutofit/>
          </a:bodyPr>
          <a:lstStyle/>
          <a:p>
            <a:r>
              <a:rPr lang="it-IT" sz="4000" dirty="0">
                <a:latin typeface="Arial" pitchFamily="34" charset="0"/>
                <a:cs typeface="Arial" pitchFamily="34" charset="0"/>
              </a:rPr>
              <a:t>Grazie per l’</a:t>
            </a:r>
            <a:r>
              <a:rPr lang="it-IT" sz="4000" dirty="0" err="1">
                <a:latin typeface="Arial" pitchFamily="34" charset="0"/>
                <a:cs typeface="Arial" pitchFamily="34" charset="0"/>
              </a:rPr>
              <a:t>attenzione……</a:t>
            </a:r>
            <a:endParaRPr lang="it-I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A02241-7DFC-426C-A060-5DB2B258D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879" y="3132668"/>
            <a:ext cx="11423121" cy="3361266"/>
          </a:xfrm>
        </p:spPr>
        <p:txBody>
          <a:bodyPr>
            <a:no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Daniele Pinotti-Bianchi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it-IT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dottore commercialista e revisore </a:t>
            </a:r>
            <a:r>
              <a:rPr lang="it-IT" sz="2000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LEGAle</a:t>
            </a:r>
            <a:endParaRPr lang="it-IT" sz="20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it-IT" sz="2000" i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pinottibianchidaniele@gmail.com</a:t>
            </a:r>
          </a:p>
        </p:txBody>
      </p:sp>
    </p:spTree>
    <p:extLst>
      <p:ext uri="{BB962C8B-B14F-4D97-AF65-F5344CB8AC3E}">
        <p14:creationId xmlns:p14="http://schemas.microsoft.com/office/powerpoint/2010/main" val="228762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6D9528D-2371-4663-9678-A40815151CBC}"/>
              </a:ext>
            </a:extLst>
          </p:cNvPr>
          <p:cNvSpPr txBox="1"/>
          <p:nvPr/>
        </p:nvSpPr>
        <p:spPr>
          <a:xfrm>
            <a:off x="485775" y="1076960"/>
            <a:ext cx="1200086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fattura elettronica è un documento completamente dematerializzato (formato xml)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fattura elettronica si differenzia da una fattura cartacea, in generale, solo per 2 aspetti: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Va necessariamente redatta utilizzando un PC, un tablet o uno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smartphone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Deve essere trasmessa elettronicamente al cliente tramite il sistema di interscambio (SDI)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E3804F90-3962-4C24-8599-E816D1DF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COS’ È LA FATTURA ELETTRONICA</a:t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372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0CF5B26-197B-4EF0-BF26-190A4F014AA8}"/>
              </a:ext>
            </a:extLst>
          </p:cNvPr>
          <p:cNvSpPr txBox="1"/>
          <p:nvPr/>
        </p:nvSpPr>
        <p:spPr>
          <a:xfrm>
            <a:off x="1309369" y="804519"/>
            <a:ext cx="107302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SDI è una sorta di “postino” che svolge i seguenti compiti:</a:t>
            </a: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Verifica che la fattura contenga i dati obbligatori ai fini fiscali (Art. 21/21 bis del DPR 633/72)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Verifica l’indirizzo telematico “codice destinatario” ovvero indirizzo PEC, al quale il cliente desidera che venga recapitata la fattura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Verifica che ci sia coerenza tra i valori dell’imponibile, dell’aliquota e dell’IVA (ad esempio, se l’imponibile è 100 euro, l’aliquota è 22%, l’IVA sia di 22 euro)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Controlla che la partita IVA di chi emette la fattura e la partita IVA ovvero il codice fiscale di chi riceve la fattura siano esistenti. </a:t>
            </a:r>
          </a:p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0FDA0988-9540-471D-B5DD-FDDCFD3CF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 fontScale="90000"/>
          </a:bodyPr>
          <a:lstStyle/>
          <a:p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  <a:t>COS’È IL SISTEMA DI INTERSCAMBIO SDI</a:t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8085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F45DADDF-0603-4BFD-94FA-4849FD28D5BF}"/>
              </a:ext>
            </a:extLst>
          </p:cNvPr>
          <p:cNvSpPr/>
          <p:nvPr/>
        </p:nvSpPr>
        <p:spPr>
          <a:xfrm>
            <a:off x="690562" y="1126689"/>
            <a:ext cx="1081087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Tx/>
              <a:buChar char="-"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ATTENZIONE</a:t>
            </a:r>
          </a:p>
          <a:p>
            <a:pPr algn="ctr"/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Codice fiscale o partita IVA errati generano lo scarto e quindi la mancata emissione della fattura;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Codice fiscale o partita IVA cessati non determinano lo scarto della fattura la quale si considera regolarmente emessa (</a:t>
            </a:r>
            <a:r>
              <a:rPr lang="it-IT" sz="2400" u="sng" dirty="0">
                <a:latin typeface="Arial" panose="020B0604020202020204" pitchFamily="34" charset="0"/>
                <a:cs typeface="Arial" panose="020B0604020202020204" pitchFamily="34" charset="0"/>
              </a:rPr>
              <a:t>l’Agenzia delle Entrate provvederà ad effettuare successivi controlli al fine di verificare la veridicità dell’operazione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86649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06B12C0-C4B2-44F0-8FBF-8B22E3962193}"/>
              </a:ext>
            </a:extLst>
          </p:cNvPr>
          <p:cNvSpPr txBox="1"/>
          <p:nvPr/>
        </p:nvSpPr>
        <p:spPr>
          <a:xfrm>
            <a:off x="1602581" y="967666"/>
            <a:ext cx="89868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In pratica la fattura elettronica richiede i medesimi dati della fattura tradizionale oltre all’indirizzo telematico dove il cliente vuole che venga consegnata la fattura, </a:t>
            </a:r>
          </a:p>
          <a:p>
            <a:pPr algn="ctr"/>
            <a:r>
              <a:rPr lang="it-IT" sz="3600" u="sng" dirty="0">
                <a:latin typeface="Arial" panose="020B0604020202020204" pitchFamily="34" charset="0"/>
                <a:cs typeface="Arial" panose="020B0604020202020204" pitchFamily="34" charset="0"/>
              </a:rPr>
              <a:t>È necessario organizzare i processi di generazione, spedizione, ricezione conservazione</a:t>
            </a:r>
          </a:p>
        </p:txBody>
      </p:sp>
    </p:spTree>
    <p:extLst>
      <p:ext uri="{BB962C8B-B14F-4D97-AF65-F5344CB8AC3E}">
        <p14:creationId xmlns:p14="http://schemas.microsoft.com/office/powerpoint/2010/main" val="3279518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9261E1C-5606-4613-B4A9-0D2D37413428}"/>
              </a:ext>
            </a:extLst>
          </p:cNvPr>
          <p:cNvSpPr txBox="1"/>
          <p:nvPr/>
        </p:nvSpPr>
        <p:spPr>
          <a:xfrm>
            <a:off x="533400" y="419100"/>
            <a:ext cx="11096625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L’indirizzo telematico da inserire nel campo “codice destinatario” è il codice alfanumerico di 7 cifre che avrà comunicato il cliente.</a:t>
            </a:r>
          </a:p>
          <a:p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Nel caso il cliente comunichi il “codice destinatario” non è necessario indicare l’indirizzo PEC.</a:t>
            </a:r>
          </a:p>
          <a:p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Se il cliente dovesse comunicare un indirizzo PEC il campo “codice destinatario” dovrà essere compilato con il valore “0000000” e, nel campo “PEC destinatario” andrà riportato l’indirizzo PEC comunicato.</a:t>
            </a:r>
          </a:p>
          <a:p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Se il cliente non comunica alcun indirizzo telematico sarà sufficiente compilare solo il “codice destinatario” con il valore “0000000”, senza indicazione della PEC.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9F65C85F-5FEF-4996-AE3F-2C8E1CFD8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1219200"/>
            <a:ext cx="9568846" cy="634554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INDIRIZZO TELEMATICO</a:t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4968755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96</TotalTime>
  <Words>2859</Words>
  <Application>Microsoft Office PowerPoint</Application>
  <PresentationFormat>Widescreen</PresentationFormat>
  <Paragraphs>387</Paragraphs>
  <Slides>48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48</vt:i4>
      </vt:variant>
    </vt:vector>
  </HeadingPairs>
  <TitlesOfParts>
    <vt:vector size="51" baseType="lpstr">
      <vt:lpstr>Arial</vt:lpstr>
      <vt:lpstr>Gill Sans MT</vt:lpstr>
      <vt:lpstr>Raccolta</vt:lpstr>
      <vt:lpstr>LA FATTURAZIONE ELETTRONICA……. Il nuovo regime forfettario???</vt:lpstr>
      <vt:lpstr>Presentazione standard di PowerPoint</vt:lpstr>
      <vt:lpstr>QUADRO NORMATIVO</vt:lpstr>
      <vt:lpstr>Presentazione standard di PowerPoint</vt:lpstr>
      <vt:lpstr> COS’ È LA FATTURA ELETTRONICA  </vt:lpstr>
      <vt:lpstr> COS’È IL SISTEMA DI INTERSCAMBIO SDI </vt:lpstr>
      <vt:lpstr>Presentazione standard di PowerPoint</vt:lpstr>
      <vt:lpstr>Presentazione standard di PowerPoint</vt:lpstr>
      <vt:lpstr>INDIRIZZO TELEMATICO </vt:lpstr>
      <vt:lpstr>B2B e B2C CESSIONI DI BENI O PRESTAZIONI DI SERVIZI TRA SOGGETTI RESIDENTI O STABILITI IN ITALIA </vt:lpstr>
      <vt:lpstr>VANTAGGI DELLA FATTURA ELETTRONICA DICHIARATI DA AGENZIA DELLE ENTRATE </vt:lpstr>
      <vt:lpstr>  In realtà…   Lotta all’evasione fiscale???  Dati immediatamente a disposizione di Agenzia delle Entrate  Bocciatura del sistema “fatturazione elettronica” da parte del garante della privacy (sproporzionata raccolta di informazioni e rischi di usi impropri da parte di terzi) </vt:lpstr>
      <vt:lpstr>FATTURE EMESSE A PRIVATI E AD ALTRI SOGGETTI ESCLUSI DALLA FATTURAZIONE ELETTRONICA</vt:lpstr>
      <vt:lpstr>FATTURE EMESSE A PRIVATI E AD ALTRI SOGGETTI ESCLUSI DALLA FATTURAZIONE ELETTRONICA</vt:lpstr>
      <vt:lpstr>FATTURE EMESSE A PRIVATI E AD ALTRI SOGGETTI ESCLUSI DALLA FATTURAZIONE ELETTRONICA</vt:lpstr>
      <vt:lpstr>Presentazione standard di PowerPoint</vt:lpstr>
      <vt:lpstr>La fattura elettronica e i servizi gratuiti dell’agenzia delle entrate</vt:lpstr>
      <vt:lpstr>La fattura elettronica e i servizi gratuiti dell’agenzia delle entrate</vt:lpstr>
      <vt:lpstr>La fattura elettronica e i servizi gratuiti dell’agenzia delle entrate</vt:lpstr>
      <vt:lpstr> IN PRATICA…</vt:lpstr>
      <vt:lpstr>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IN PRATICA…</vt:lpstr>
      <vt:lpstr> CASI PARTICOLARI</vt:lpstr>
      <vt:lpstr> casi particolari</vt:lpstr>
      <vt:lpstr> casi particolari</vt:lpstr>
      <vt:lpstr> casi particolari</vt:lpstr>
      <vt:lpstr> casi particolari</vt:lpstr>
      <vt:lpstr>Presentazione standard di PowerPoint</vt:lpstr>
      <vt:lpstr>NUOVO REGIME FORFETTARIO </vt:lpstr>
      <vt:lpstr>NUOVO REGIME FORFETTARIO </vt:lpstr>
      <vt:lpstr>NUOVO REGIME FORFETTARIO </vt:lpstr>
      <vt:lpstr>NUOVO REGIME FORFETTARIO </vt:lpstr>
      <vt:lpstr>Grazie per l’attenzione……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FATTURAZIONE ELETTRONICA</dc:title>
  <dc:creator>Francesca Nava</dc:creator>
  <cp:lastModifiedBy>Commercialista</cp:lastModifiedBy>
  <cp:revision>69</cp:revision>
  <dcterms:created xsi:type="dcterms:W3CDTF">2018-12-04T07:52:56Z</dcterms:created>
  <dcterms:modified xsi:type="dcterms:W3CDTF">2018-12-06T09:55:19Z</dcterms:modified>
</cp:coreProperties>
</file>