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8" r:id="rId3"/>
    <p:sldId id="260" r:id="rId4"/>
    <p:sldId id="261" r:id="rId5"/>
    <p:sldId id="268" r:id="rId6"/>
    <p:sldId id="271" r:id="rId7"/>
    <p:sldId id="272" r:id="rId8"/>
    <p:sldId id="274" r:id="rId9"/>
    <p:sldId id="275" r:id="rId10"/>
    <p:sldId id="277" r:id="rId11"/>
    <p:sldId id="278" r:id="rId12"/>
    <p:sldId id="265" r:id="rId13"/>
    <p:sldId id="257" r:id="rId14"/>
    <p:sldId id="276" r:id="rId15"/>
    <p:sldId id="266" r:id="rId16"/>
    <p:sldId id="267" r:id="rId17"/>
    <p:sldId id="269" r:id="rId18"/>
    <p:sldId id="279" r:id="rId19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8C61"/>
    <a:srgbClr val="E6F8F8"/>
    <a:srgbClr val="A4E8EA"/>
    <a:srgbClr val="7FBFCE"/>
    <a:srgbClr val="66CCFF"/>
    <a:srgbClr val="DE0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62" autoAdjust="0"/>
  </p:normalViewPr>
  <p:slideViewPr>
    <p:cSldViewPr>
      <p:cViewPr varScale="1">
        <p:scale>
          <a:sx n="93" d="100"/>
          <a:sy n="93" d="100"/>
        </p:scale>
        <p:origin x="-69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47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DE360-4BCD-9745-A65C-12ED5AFD9C3B}" type="datetimeFigureOut">
              <a:rPr lang="it-IT" smtClean="0"/>
              <a:t>29/06/2017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A048C-9FD9-7140-BDE5-9FC2E4AA9D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160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1649589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D441ED-22D9-48D6-AD92-DEFB122789E0}" type="slidenum">
              <a:rPr smtClean="0"/>
              <a:pPr/>
              <a:t>‹N›</a:t>
            </a:fld>
            <a:endParaRPr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97DA-8C65-43EB-A774-C623D42519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2257427"/>
            <a:ext cx="457200" cy="330994"/>
          </a:xfrm>
        </p:spPr>
        <p:txBody>
          <a:bodyPr/>
          <a:lstStyle/>
          <a:p>
            <a:fld id="{40BF97DA-8C65-43EB-A774-C623D42519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1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228602"/>
            <a:ext cx="1447800" cy="4388644"/>
          </a:xfrm>
        </p:spPr>
        <p:txBody>
          <a:bodyPr vert="eaVert"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40BF97DA-8C65-43EB-A774-C623D42519AE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057401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649589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D441ED-22D9-48D6-AD92-DEFB122789E0}" type="slidenum">
              <a:rPr smtClean="0"/>
              <a:pPr/>
              <a:t>‹N›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97DA-8C65-43EB-A774-C623D42519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3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143001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2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40BF97DA-8C65-43EB-A774-C623D42519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40BF97DA-8C65-43EB-A774-C623D42519AE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4743451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BF97DA-8C65-43EB-A774-C623D42519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5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BF97DA-8C65-43EB-A774-C623D42519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5"/>
            <a:ext cx="457200" cy="330994"/>
          </a:xfrm>
        </p:spPr>
        <p:txBody>
          <a:bodyPr/>
          <a:lstStyle/>
          <a:p>
            <a:fld id="{40BF97DA-8C65-43EB-A774-C623D42519A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52400" y="1"/>
            <a:ext cx="8839200" cy="97154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6B37E6A-31E5-4469-A5EA-E427724D48FE}" type="datetimeFigureOut">
              <a:rPr lang="it-IT" smtClean="0"/>
              <a:pPr/>
              <a:t>29/06/2017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780132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BF97DA-8C65-43EB-A774-C623D42519AE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dirty="0" smtClean="0"/>
              <a:t>Click </a:t>
            </a:r>
            <a:r>
              <a:rPr kumimoji="0" lang="it-IT" dirty="0" err="1" smtClean="0"/>
              <a:t>to</a:t>
            </a:r>
            <a:r>
              <a:rPr kumimoji="0" lang="it-IT" dirty="0" smtClean="0"/>
              <a:t> </a:t>
            </a:r>
            <a:r>
              <a:rPr kumimoji="0" lang="it-IT" dirty="0" err="1" smtClean="0"/>
              <a:t>edit</a:t>
            </a:r>
            <a:r>
              <a:rPr kumimoji="0" lang="it-IT" dirty="0" smtClean="0"/>
              <a:t> Master </a:t>
            </a:r>
            <a:r>
              <a:rPr kumimoji="0" lang="it-IT" dirty="0" err="1" smtClean="0"/>
              <a:t>title</a:t>
            </a:r>
            <a:r>
              <a:rPr kumimoji="0" lang="it-IT" dirty="0" smtClean="0"/>
              <a:t>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 smtClean="0"/>
              <a:t>Click </a:t>
            </a:r>
            <a:r>
              <a:rPr kumimoji="0" lang="it-IT" dirty="0" err="1" smtClean="0"/>
              <a:t>to</a:t>
            </a:r>
            <a:r>
              <a:rPr kumimoji="0" lang="it-IT" dirty="0" smtClean="0"/>
              <a:t> </a:t>
            </a:r>
            <a:r>
              <a:rPr kumimoji="0" lang="it-IT" dirty="0" err="1" smtClean="0"/>
              <a:t>edit</a:t>
            </a:r>
            <a:r>
              <a:rPr kumimoji="0" lang="it-IT" dirty="0" smtClean="0"/>
              <a:t> Master text </a:t>
            </a:r>
            <a:r>
              <a:rPr kumimoji="0" lang="it-IT" dirty="0" err="1" smtClean="0"/>
              <a:t>styles</a:t>
            </a:r>
            <a:endParaRPr kumimoji="0" lang="it-IT" dirty="0" smtClean="0"/>
          </a:p>
          <a:p>
            <a:pPr lvl="1" eaLnBrk="1" latinLnBrk="0" hangingPunct="1"/>
            <a:r>
              <a:rPr kumimoji="0" lang="it-IT" dirty="0" err="1" smtClean="0"/>
              <a:t>Second</a:t>
            </a:r>
            <a:r>
              <a:rPr kumimoji="0" lang="it-IT" dirty="0" smtClean="0"/>
              <a:t> </a:t>
            </a:r>
            <a:r>
              <a:rPr kumimoji="0" lang="it-IT" dirty="0" err="1" smtClean="0"/>
              <a:t>level</a:t>
            </a:r>
            <a:endParaRPr kumimoji="0" lang="it-IT" dirty="0" smtClean="0"/>
          </a:p>
          <a:p>
            <a:pPr lvl="2" eaLnBrk="1" latinLnBrk="0" hangingPunct="1"/>
            <a:r>
              <a:rPr kumimoji="0" lang="it-IT" dirty="0" err="1" smtClean="0"/>
              <a:t>Third</a:t>
            </a:r>
            <a:r>
              <a:rPr kumimoji="0" lang="it-IT" dirty="0" smtClean="0"/>
              <a:t> </a:t>
            </a:r>
            <a:r>
              <a:rPr kumimoji="0" lang="it-IT" dirty="0" err="1" smtClean="0"/>
              <a:t>level</a:t>
            </a:r>
            <a:endParaRPr kumimoji="0" lang="it-IT" dirty="0" smtClean="0"/>
          </a:p>
          <a:p>
            <a:pPr lvl="3" eaLnBrk="1" latinLnBrk="0" hangingPunct="1"/>
            <a:r>
              <a:rPr kumimoji="0" lang="it-IT" dirty="0" err="1" smtClean="0"/>
              <a:t>Fourth</a:t>
            </a:r>
            <a:r>
              <a:rPr kumimoji="0" lang="it-IT" dirty="0" smtClean="0"/>
              <a:t> </a:t>
            </a:r>
            <a:r>
              <a:rPr kumimoji="0" lang="it-IT" dirty="0" err="1" smtClean="0"/>
              <a:t>level</a:t>
            </a:r>
            <a:endParaRPr kumimoji="0" lang="it-IT" dirty="0" smtClean="0"/>
          </a:p>
          <a:p>
            <a:pPr lvl="4" eaLnBrk="1" latinLnBrk="0" hangingPunct="1"/>
            <a:r>
              <a:rPr kumimoji="0" lang="it-IT" dirty="0" err="1" smtClean="0"/>
              <a:t>Fifth</a:t>
            </a:r>
            <a:r>
              <a:rPr kumimoji="0" lang="it-IT" dirty="0" smtClean="0"/>
              <a:t> </a:t>
            </a:r>
            <a:r>
              <a:rPr kumimoji="0" lang="it-IT" dirty="0" err="1" smtClean="0"/>
              <a:t>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mprese.regione.emilia-romagna.it/turismo/temi/alberghi/disciplina-delle-strutture-ricettive-dirette-allospitalit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atisticaturistica@provincia.parma.it" TargetMode="External"/><Relationship Id="rId2" Type="http://schemas.openxmlformats.org/officeDocument/2006/relationships/hyperlink" Target="http://imprese.regione.emilia-romagna.it/suap/parm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body" idx="1"/>
          </p:nvPr>
        </p:nvSpPr>
        <p:spPr>
          <a:xfrm>
            <a:off x="457200" y="2343150"/>
            <a:ext cx="7848600" cy="1254919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Disciplina delle strutture ricettive dirette all'ospitalità </a:t>
            </a:r>
          </a:p>
          <a:p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della Regione Emilia Romagna</a:t>
            </a:r>
          </a:p>
          <a:p>
            <a:endParaRPr lang="it-IT" sz="18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" y="209550"/>
            <a:ext cx="8762999" cy="1138064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it-IT" sz="2667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“Housing Microfinance - per la </a:t>
            </a:r>
            <a:r>
              <a:rPr lang="it-IT" sz="2667" b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microricettività</a:t>
            </a:r>
            <a:r>
              <a:rPr lang="it-IT" sz="27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”</a:t>
            </a:r>
            <a:br>
              <a:rPr lang="it-IT" sz="27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it-IT" sz="18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Hotel </a:t>
            </a:r>
            <a:r>
              <a:rPr lang="it-IT" sz="18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Mercure Parma </a:t>
            </a:r>
            <a:r>
              <a:rPr lang="it-IT" sz="18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Stendhal  </a:t>
            </a:r>
            <a:br>
              <a:rPr lang="it-IT" sz="18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it-IT" sz="18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29 giugno 2017</a:t>
            </a:r>
            <a:endParaRPr lang="it-IT" sz="18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3867150"/>
            <a:ext cx="411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3">
                    <a:lumMod val="50000"/>
                  </a:schemeClr>
                </a:solidFill>
              </a:rPr>
              <a:t>MIRCA BOLOGNESI</a:t>
            </a:r>
          </a:p>
          <a:p>
            <a:pPr algn="ctr"/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</a:rPr>
              <a:t>Servizio Promozione Territoriale</a:t>
            </a:r>
          </a:p>
          <a:p>
            <a:pPr algn="ctr"/>
            <a:r>
              <a:rPr lang="it-IT" sz="1400" dirty="0" smtClean="0">
                <a:solidFill>
                  <a:schemeClr val="accent3">
                    <a:lumMod val="50000"/>
                  </a:schemeClr>
                </a:solidFill>
              </a:rPr>
              <a:t>Comune di Parma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89685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solidFill>
                  <a:srgbClr val="C00000"/>
                </a:solidFill>
              </a:rPr>
              <a:t>Affittacamere – Room &amp; Breakfast</a:t>
            </a:r>
            <a:endParaRPr lang="it-IT" sz="2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203598"/>
            <a:ext cx="8503920" cy="3370688"/>
          </a:xfrm>
        </p:spPr>
        <p:txBody>
          <a:bodyPr>
            <a:noAutofit/>
          </a:bodyPr>
          <a:lstStyle/>
          <a:p>
            <a:pPr>
              <a:buFont typeface="Wingdings 2" panose="05020102010507070707" pitchFamily="18" charset="2"/>
              <a:buChar char=""/>
            </a:pPr>
            <a:r>
              <a:rPr lang="it-IT" sz="1800" dirty="0"/>
              <a:t>i</a:t>
            </a:r>
            <a:r>
              <a:rPr lang="it-IT" sz="1800" dirty="0" smtClean="0"/>
              <a:t> </a:t>
            </a:r>
            <a:r>
              <a:rPr lang="it-IT" sz="1800" dirty="0"/>
              <a:t>locali </a:t>
            </a:r>
            <a:r>
              <a:rPr lang="it-IT" sz="1800" dirty="0" smtClean="0"/>
              <a:t>con </a:t>
            </a:r>
            <a:r>
              <a:rPr lang="it-IT" sz="1800" dirty="0"/>
              <a:t>una superficie minima delle camere di almeno </a:t>
            </a: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</a:rPr>
              <a:t>9 e 14 mq</a:t>
            </a:r>
            <a:r>
              <a:rPr lang="it-IT" sz="1800" dirty="0"/>
              <a:t>. per le camere </a:t>
            </a:r>
            <a:r>
              <a:rPr lang="it-IT" sz="1800" dirty="0" smtClean="0"/>
              <a:t>rispettivamente </a:t>
            </a:r>
            <a:r>
              <a:rPr lang="it-IT" sz="1800" dirty="0"/>
              <a:t>per uno o due posti letto, aumentata di almeno 6 mq. per ogni ulteriore posto letto; nelle camere è sempre possibile l'aggiunta di un letto per minori fino a 12 anni, al di fuori dei parametri sopraindicati</a:t>
            </a:r>
            <a:r>
              <a:rPr lang="it-IT" sz="1800" dirty="0" smtClean="0"/>
              <a:t>;</a:t>
            </a:r>
          </a:p>
          <a:p>
            <a:pPr>
              <a:buFont typeface="Wingdings 2" panose="05020102010507070707" pitchFamily="18" charset="2"/>
              <a:buChar char=""/>
            </a:pPr>
            <a:endParaRPr lang="it-IT" sz="1800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sz="1800" dirty="0" smtClean="0"/>
              <a:t>la </a:t>
            </a:r>
            <a:r>
              <a:rPr lang="it-IT" sz="1800" dirty="0"/>
              <a:t>superficie minima dei bagni ad uso esclusivo di una camera </a:t>
            </a:r>
            <a:r>
              <a:rPr lang="it-IT" sz="1800" dirty="0" smtClean="0"/>
              <a:t>deve essere </a:t>
            </a:r>
            <a:r>
              <a:rPr lang="it-IT" sz="1800" dirty="0"/>
              <a:t>di almeno </a:t>
            </a: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</a:rPr>
              <a:t>3 mq</a:t>
            </a:r>
            <a:r>
              <a:rPr lang="it-IT" sz="1800" dirty="0"/>
              <a:t>. ciascuno e ogni bagno deve possedere una dotazione minima costituita da un lavandino, un bidet, una vasca o una doccia ed un wc</a:t>
            </a:r>
            <a:r>
              <a:rPr lang="it-IT" sz="1800" dirty="0" smtClean="0"/>
              <a:t>;</a:t>
            </a:r>
          </a:p>
          <a:p>
            <a:pPr marL="0" indent="0">
              <a:buNone/>
            </a:pPr>
            <a:endParaRPr lang="it-IT" sz="1800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sz="1800" dirty="0" smtClean="0"/>
              <a:t>occorre </a:t>
            </a:r>
            <a:r>
              <a:rPr lang="it-IT" sz="1800" dirty="0"/>
              <a:t>almeno un bagno ad uso comune per le camere senza bagno </a:t>
            </a:r>
            <a:r>
              <a:rPr lang="it-IT" sz="1800" dirty="0" smtClean="0"/>
              <a:t>privato </a:t>
            </a:r>
            <a:r>
              <a:rPr lang="it-IT" sz="1800" dirty="0"/>
              <a:t>nella misura di </a:t>
            </a: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</a:rPr>
              <a:t>un bagno ogni sei posti letto </a:t>
            </a:r>
            <a:r>
              <a:rPr lang="it-IT" sz="1800" dirty="0"/>
              <a:t>o frazione;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5209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solidFill>
                  <a:srgbClr val="C00000"/>
                </a:solidFill>
              </a:rPr>
              <a:t>Room and Breakfast</a:t>
            </a:r>
            <a:endParaRPr lang="it-IT" sz="2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658712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Char char="®"/>
            </a:pPr>
            <a:r>
              <a:rPr lang="it-IT" sz="2000" dirty="0" smtClean="0"/>
              <a:t>Il servizio si prima colazione deve essere fornito in </a:t>
            </a:r>
            <a:r>
              <a:rPr lang="it-IT" sz="2000" dirty="0"/>
              <a:t>una o più sale destinate alla somministrazione di alimenti e bevande per una superficie complessiva di almeno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mq. 14</a:t>
            </a:r>
            <a:r>
              <a:rPr lang="it-IT" sz="2000" dirty="0"/>
              <a:t>, per i primi 6 alloggiati; per gli ulteriori ospiti che utilizzino congiuntamente le sale andrà calcolato </a:t>
            </a:r>
            <a:r>
              <a:rPr lang="it-IT" sz="2000" dirty="0" smtClean="0"/>
              <a:t>1 </a:t>
            </a:r>
            <a:r>
              <a:rPr lang="it-IT" sz="2000" dirty="0"/>
              <a:t>ulteriore mq a testa. </a:t>
            </a:r>
            <a:endParaRPr lang="it-IT" sz="2000" dirty="0" smtClean="0"/>
          </a:p>
          <a:p>
            <a:pPr>
              <a:buFont typeface="Wingdings 2" panose="05020102010507070707" pitchFamily="18" charset="2"/>
              <a:buChar char="®"/>
            </a:pPr>
            <a:r>
              <a:rPr lang="it-IT" sz="2000" dirty="0" smtClean="0"/>
              <a:t>I </a:t>
            </a:r>
            <a:r>
              <a:rPr lang="it-IT" sz="2000" dirty="0"/>
              <a:t>locali cucina in caso di somministrazione della sola prima colazione dovranno essere della dimensione minima prevista dei regolamenti edilizi e di igiene e potranno anche essere </a:t>
            </a:r>
            <a:r>
              <a:rPr lang="it-IT" sz="2000" dirty="0" smtClean="0"/>
              <a:t>sotto forma </a:t>
            </a:r>
            <a:r>
              <a:rPr lang="it-IT" sz="2000" dirty="0"/>
              <a:t>di cucinotto o angolo cottura. In questo caso le dimensioni del locale cucina e somministrazione sono quelle definite dai regolamenti edilizi e di igiene. </a:t>
            </a:r>
          </a:p>
        </p:txBody>
      </p:sp>
    </p:spTree>
    <p:extLst>
      <p:ext uri="{BB962C8B-B14F-4D97-AF65-F5344CB8AC3E}">
        <p14:creationId xmlns:p14="http://schemas.microsoft.com/office/powerpoint/2010/main" val="303761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solidFill>
                  <a:srgbClr val="C00000"/>
                </a:solidFill>
              </a:rPr>
              <a:t>Targhe e marchi</a:t>
            </a:r>
            <a:endParaRPr lang="it-IT" sz="2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/>
              <a:t>Nelle </a:t>
            </a:r>
            <a:r>
              <a:rPr lang="it-IT" dirty="0"/>
              <a:t>strutture ricettive è obbligatoria l’esposizione della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targa con il relativo marchio</a:t>
            </a:r>
            <a:r>
              <a:rPr lang="it-IT" dirty="0"/>
              <a:t> approvato dalla Regione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dirty="0"/>
              <a:t>Bed and Breakfast: i gestori di Bed and Breakfast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possono</a:t>
            </a:r>
            <a:r>
              <a:rPr lang="it-IT" dirty="0"/>
              <a:t> esporre la targa con il marchio approvato con deliberazione della Giunta regionale n. 2871 del 17/12/2001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 2" panose="05020102010507070707" pitchFamily="18" charset="2"/>
              <a:buChar char=""/>
            </a:pPr>
            <a:r>
              <a:rPr lang="it-IT" dirty="0" smtClean="0"/>
              <a:t>Appartamenti ammobiliati ad uso turistico: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facoltativo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dirty="0" smtClean="0"/>
              <a:t>Sul sito regionale sono reperibili i manuali di immagine </a:t>
            </a:r>
            <a:r>
              <a:rPr lang="it-IT" dirty="0"/>
              <a:t>coordinata per i marchi delle strutture alberghiere</a:t>
            </a:r>
            <a:r>
              <a:rPr lang="it-IT" dirty="0" smtClean="0"/>
              <a:t>, </a:t>
            </a:r>
            <a:r>
              <a:rPr lang="it-IT" dirty="0"/>
              <a:t>extralberghiere e </a:t>
            </a:r>
            <a:r>
              <a:rPr lang="it-IT" dirty="0" smtClean="0"/>
              <a:t>bed </a:t>
            </a:r>
            <a:r>
              <a:rPr lang="it-IT" dirty="0"/>
              <a:t>and </a:t>
            </a:r>
            <a:r>
              <a:rPr lang="it-IT" dirty="0" smtClean="0"/>
              <a:t>breakfast, </a:t>
            </a:r>
            <a:r>
              <a:rPr lang="it-IT" dirty="0"/>
              <a:t>consultabili e scaricabili in formato pdf</a:t>
            </a:r>
            <a:r>
              <a:rPr lang="it-IT" dirty="0" smtClean="0"/>
              <a:t>. Nonché gli esecutivi per la stampa.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316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Targhe e marchi</a:t>
            </a:r>
          </a:p>
        </p:txBody>
      </p:sp>
      <p:pic>
        <p:nvPicPr>
          <p:cNvPr id="4" name="Content Placeholder 3" descr="Schermata 2017-06-25 alle 16.25.29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1625" y="1312699"/>
            <a:ext cx="8504238" cy="3094364"/>
          </a:xfrm>
        </p:spPr>
      </p:pic>
    </p:spTree>
    <p:extLst>
      <p:ext uri="{BB962C8B-B14F-4D97-AF65-F5344CB8AC3E}">
        <p14:creationId xmlns:p14="http://schemas.microsoft.com/office/powerpoint/2010/main" val="304125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 smtClean="0">
                <a:solidFill>
                  <a:srgbClr val="C00000"/>
                </a:solidFill>
              </a:rPr>
              <a:t>Classificazione delle strutture ricettive</a:t>
            </a:r>
            <a:endParaRPr lang="it-IT" sz="2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1203598"/>
            <a:ext cx="8503920" cy="358670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</a:rPr>
              <a:t>Strutture </a:t>
            </a: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</a:rPr>
              <a:t>alberghiere </a:t>
            </a: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it-IT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 2" panose="05020102010507070707" pitchFamily="18" charset="2"/>
              <a:buChar char=""/>
            </a:pPr>
            <a:r>
              <a:rPr lang="it-IT" sz="4000" dirty="0"/>
              <a:t>alberghi: 1, 2, 3 stelle, 3 stelle </a:t>
            </a:r>
            <a:r>
              <a:rPr lang="it-IT" sz="4000" dirty="0" err="1"/>
              <a:t>superior</a:t>
            </a:r>
            <a:r>
              <a:rPr lang="it-IT" sz="4000" dirty="0"/>
              <a:t>, 4 stelle, 4 stelle </a:t>
            </a:r>
            <a:r>
              <a:rPr lang="it-IT" sz="4000" dirty="0" err="1"/>
              <a:t>superior</a:t>
            </a:r>
            <a:r>
              <a:rPr lang="it-IT" sz="4000" dirty="0"/>
              <a:t>, 5 stelle e 5 stelle lusso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4000" dirty="0"/>
              <a:t>residenze turistico-alberghiere: da 2 a 4 </a:t>
            </a:r>
            <a:r>
              <a:rPr lang="it-IT" sz="4000" dirty="0" smtClean="0"/>
              <a:t>stelle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</a:rPr>
              <a:t>Strutture </a:t>
            </a: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</a:rPr>
              <a:t>all’aria </a:t>
            </a: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</a:rPr>
              <a:t>aperta:</a:t>
            </a:r>
            <a:endParaRPr lang="it-IT" sz="4000" dirty="0"/>
          </a:p>
          <a:p>
            <a:pPr>
              <a:buFont typeface="Wingdings 2" panose="05020102010507070707" pitchFamily="18" charset="2"/>
              <a:buChar char="®"/>
            </a:pPr>
            <a:r>
              <a:rPr lang="it-IT" sz="4000" dirty="0"/>
              <a:t>campeggi: da 1 a 4 stelle</a:t>
            </a:r>
          </a:p>
          <a:p>
            <a:pPr>
              <a:buFont typeface="Wingdings 2" panose="05020102010507070707" pitchFamily="18" charset="2"/>
              <a:buChar char="®"/>
            </a:pPr>
            <a:r>
              <a:rPr lang="it-IT" sz="4000" dirty="0"/>
              <a:t>villaggi turistici: da 2 a 4 </a:t>
            </a:r>
            <a:r>
              <a:rPr lang="it-IT" sz="4000" dirty="0" smtClean="0"/>
              <a:t>stelle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</a:rPr>
              <a:t>trutture extralberghiere:</a:t>
            </a:r>
            <a:endParaRPr lang="it-IT" sz="4000" dirty="0"/>
          </a:p>
          <a:p>
            <a:pPr>
              <a:buFont typeface="Wingdings 2" panose="05020102010507070707" pitchFamily="18" charset="2"/>
              <a:buChar char="®"/>
            </a:pPr>
            <a:r>
              <a:rPr lang="it-IT" sz="4000" dirty="0"/>
              <a:t>case e appartamenti per vacanze: da 2 a 4 soli</a:t>
            </a:r>
          </a:p>
          <a:p>
            <a:pPr>
              <a:buFont typeface="Wingdings 2" panose="05020102010507070707" pitchFamily="18" charset="2"/>
              <a:buChar char="®"/>
            </a:pPr>
            <a:r>
              <a:rPr lang="it-IT" sz="4000" dirty="0"/>
              <a:t>appartamenti ammobiliati ad uso turistico: da 2 a 3 soli (</a:t>
            </a:r>
            <a:r>
              <a:rPr lang="it-IT" sz="4000" dirty="0" smtClean="0"/>
              <a:t>classificazione volontaria)</a:t>
            </a:r>
            <a:endParaRPr lang="it-IT" sz="4000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4000" dirty="0" smtClean="0"/>
              <a:t>Il </a:t>
            </a:r>
            <a:r>
              <a:rPr lang="it-IT" sz="4000" dirty="0"/>
              <a:t>procedimento di </a:t>
            </a:r>
            <a:r>
              <a:rPr lang="it-IT" sz="4000" dirty="0" smtClean="0"/>
              <a:t>classificazione </a:t>
            </a:r>
            <a:r>
              <a:rPr lang="it-IT" sz="4000" dirty="0"/>
              <a:t>si basa su una dichiarazione del gestore della struttura ricettiva da presentare al Comune in cui è ubicata la struttura su apposita modulistica approvata dalla Regione e fornita dal Comune.</a:t>
            </a:r>
          </a:p>
        </p:txBody>
      </p:sp>
    </p:spTree>
    <p:extLst>
      <p:ext uri="{BB962C8B-B14F-4D97-AF65-F5344CB8AC3E}">
        <p14:creationId xmlns:p14="http://schemas.microsoft.com/office/powerpoint/2010/main" val="23755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Reclami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 </a:t>
            </a:r>
            <a:r>
              <a:rPr lang="it-IT" dirty="0"/>
              <a:t>reclami sono </a:t>
            </a:r>
            <a:r>
              <a:rPr lang="it-IT" dirty="0" smtClean="0"/>
              <a:t>generalmente di </a:t>
            </a:r>
            <a:r>
              <a:rPr lang="it-IT" dirty="0"/>
              <a:t>due tipi: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per carenza di servizi</a:t>
            </a:r>
            <a:r>
              <a:rPr lang="it-IT" dirty="0"/>
              <a:t>: gli ospiti delle strutture ricettive che abbiano accertato delle carenze nella gestione e nei servizi, rispetto a quanto dichiarato, possono presentare reclamo, debitamente sottoscritto, al Comune di competenza.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per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irregolare applicazione dei prezzi: </a:t>
            </a:r>
            <a:r>
              <a:rPr lang="it-IT" dirty="0"/>
              <a:t>gli ospiti delle strutture ricettive che ritengono di aver pagato prezzi superiori a quelli indicati nella prescritta </a:t>
            </a:r>
            <a:r>
              <a:rPr lang="it-IT" dirty="0" smtClean="0"/>
              <a:t>tabella, </a:t>
            </a:r>
            <a:r>
              <a:rPr lang="it-IT" dirty="0"/>
              <a:t>possono presentare reclamo alla Provincia in cui la struttura è ubicata.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Gli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uffici IAT </a:t>
            </a:r>
            <a:r>
              <a:rPr lang="it-IT" dirty="0"/>
              <a:t>sono competenti a ricevere i reclami degli utenti e trasmetterli agli uffici </a:t>
            </a:r>
            <a:r>
              <a:rPr lang="it-IT" dirty="0" smtClean="0"/>
              <a:t>di </a:t>
            </a:r>
            <a:r>
              <a:rPr lang="it-IT" dirty="0"/>
              <a:t>competenza.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41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Riepilogo di chi fa cosa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65871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compiti 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dei Comuni</a:t>
            </a:r>
            <a:endParaRPr lang="it-IT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sz="3200" dirty="0" smtClean="0"/>
              <a:t>Esercitano </a:t>
            </a:r>
            <a:r>
              <a:rPr lang="it-IT" sz="3200" dirty="0"/>
              <a:t>tutte le </a:t>
            </a: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funzioni amministrative </a:t>
            </a:r>
            <a:r>
              <a:rPr lang="it-IT" sz="3200" dirty="0"/>
              <a:t>relative all'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apertura</a:t>
            </a:r>
            <a:r>
              <a:rPr lang="it-IT" sz="3200" dirty="0"/>
              <a:t>, all'esercizio e alla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classificazione</a:t>
            </a:r>
            <a:r>
              <a:rPr lang="it-IT" sz="3200" dirty="0"/>
              <a:t> delle strutture ricettive dirette all'ospitalità. </a:t>
            </a:r>
            <a:r>
              <a:rPr lang="it-IT" sz="3200" dirty="0" smtClean="0"/>
              <a:t>Tutta </a:t>
            </a:r>
            <a:r>
              <a:rPr lang="it-IT" sz="3200" dirty="0"/>
              <a:t>la modulistica necessaria alla presentazione delle domande, deve essere richiesta al Comune nel quale è ubicata la struttura turistica. 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3200" dirty="0" smtClean="0"/>
              <a:t>Vigilano </a:t>
            </a:r>
            <a:r>
              <a:rPr lang="it-IT" sz="3200" dirty="0"/>
              <a:t>sul rispetto delle norme relative alla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pubblicità dei prezzi</a:t>
            </a:r>
            <a:r>
              <a:rPr lang="it-IT" sz="3200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compiti della 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Regione</a:t>
            </a:r>
            <a:endParaRPr lang="it-IT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sz="3200" dirty="0"/>
              <a:t>La Regione, con il coinvolgimento degli enti locali, esercita funzioni di </a:t>
            </a: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indirizzo, coordinamento e controllo </a:t>
            </a:r>
            <a:r>
              <a:rPr lang="it-IT" sz="3200" dirty="0"/>
              <a:t>e realizza la banca dati regionale sulle strutture ricettive. La Giunta regionale, definisce le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caratteristiche</a:t>
            </a:r>
            <a:r>
              <a:rPr lang="it-IT" sz="3200" dirty="0"/>
              <a:t>, i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requisiti minimi </a:t>
            </a:r>
            <a:r>
              <a:rPr lang="it-IT" sz="3200" dirty="0"/>
              <a:t>e le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modalità di esercizio </a:t>
            </a:r>
            <a:r>
              <a:rPr lang="it-IT" sz="3200" dirty="0"/>
              <a:t>che devono possedere le strutture ricettive ai fini della loro apertura, autorizzazione e classificazione, nonché le modalità e gli standard dei controlli. Inoltre la Regione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approva i modelli</a:t>
            </a:r>
            <a:r>
              <a:rPr lang="it-IT" sz="3200" dirty="0"/>
              <a:t> delle segnalazioni certificate di inizio attività (SCIA).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3200" dirty="0"/>
              <a:t>La Regione si occupa della comunicazione delle attrezzature delle strutture ricettive e delle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</a:rPr>
              <a:t>rilevazioni statistiche </a:t>
            </a:r>
            <a:r>
              <a:rPr lang="it-IT" sz="3200" dirty="0"/>
              <a:t>riguardanti la consistenza ricettiva e il movimento turistico (con le modalità indicate dall'ISTAT).</a:t>
            </a:r>
          </a:p>
          <a:p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1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Per approfondire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491630"/>
            <a:ext cx="8503920" cy="3082656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 smtClean="0"/>
              <a:t>Tutte le informazioni relative alle strutture ricettive della Regione Emilia Romagna sono reperibili sul sito della Regione dove vengono regolarmente aggiornate :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sz="20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it-IT" sz="20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it-IT" sz="2000" dirty="0" smtClean="0">
                <a:solidFill>
                  <a:srgbClr val="002060"/>
                </a:solidFill>
                <a:hlinkClick r:id="rId2"/>
              </a:rPr>
              <a:t>imprese.regione.emilia-romagna.it/turismo/temi/alberghi/disciplina-delle-strutture-ricettive-dirette-allospitalita</a:t>
            </a:r>
            <a:endParaRPr lang="it-IT" sz="2000" dirty="0" smtClean="0">
              <a:solidFill>
                <a:srgbClr val="002060"/>
              </a:solidFill>
            </a:endParaRPr>
          </a:p>
          <a:p>
            <a:pPr>
              <a:buFont typeface="Wingdings 2" panose="05020102010507070707" pitchFamily="18" charset="2"/>
              <a:buChar char="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04125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8534400" cy="936104"/>
          </a:xfrm>
        </p:spPr>
        <p:txBody>
          <a:bodyPr>
            <a:no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“</a:t>
            </a:r>
            <a:r>
              <a:rPr lang="it-IT" sz="2400" b="1" dirty="0" err="1">
                <a:solidFill>
                  <a:srgbClr val="C00000"/>
                </a:solidFill>
              </a:rPr>
              <a:t>Housing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  <a:r>
              <a:rPr lang="it-IT" sz="2400" b="1" dirty="0" err="1">
                <a:solidFill>
                  <a:srgbClr val="C00000"/>
                </a:solidFill>
              </a:rPr>
              <a:t>Microfinance</a:t>
            </a:r>
            <a:r>
              <a:rPr lang="it-IT" sz="2400" b="1" dirty="0">
                <a:solidFill>
                  <a:srgbClr val="C00000"/>
                </a:solidFill>
              </a:rPr>
              <a:t> - per la </a:t>
            </a:r>
            <a:r>
              <a:rPr lang="it-IT" sz="2400" b="1" dirty="0" err="1">
                <a:solidFill>
                  <a:srgbClr val="C00000"/>
                </a:solidFill>
              </a:rPr>
              <a:t>microricettività</a:t>
            </a:r>
            <a:r>
              <a:rPr lang="it-IT" sz="2400" b="1" dirty="0">
                <a:solidFill>
                  <a:srgbClr val="C00000"/>
                </a:solidFill>
              </a:rPr>
              <a:t>”</a:t>
            </a:r>
            <a:br>
              <a:rPr lang="it-IT" sz="2400" b="1" dirty="0">
                <a:solidFill>
                  <a:srgbClr val="C00000"/>
                </a:solidFill>
              </a:rPr>
            </a:b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1131590"/>
            <a:ext cx="8503920" cy="35867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it-IT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2600" b="1" dirty="0" smtClean="0">
                <a:solidFill>
                  <a:schemeClr val="accent3">
                    <a:lumMod val="50000"/>
                  </a:schemeClr>
                </a:solidFill>
              </a:rPr>
              <a:t>Grazie per l’attenzione</a:t>
            </a:r>
            <a:endParaRPr lang="it-IT" sz="2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it-IT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1800" dirty="0" smtClean="0">
                <a:solidFill>
                  <a:schemeClr val="accent3">
                    <a:lumMod val="75000"/>
                  </a:schemeClr>
                </a:solidFill>
              </a:rPr>
              <a:t>MIRCA </a:t>
            </a:r>
            <a:r>
              <a:rPr lang="it-IT" sz="1800" dirty="0">
                <a:solidFill>
                  <a:schemeClr val="accent3">
                    <a:lumMod val="75000"/>
                  </a:schemeClr>
                </a:solidFill>
              </a:rPr>
              <a:t>BOLOGNESI</a:t>
            </a:r>
          </a:p>
          <a:p>
            <a:pPr marL="0" indent="0" algn="ctr">
              <a:buNone/>
            </a:pPr>
            <a:r>
              <a:rPr lang="it-IT" sz="1800" dirty="0">
                <a:solidFill>
                  <a:schemeClr val="accent3">
                    <a:lumMod val="75000"/>
                  </a:schemeClr>
                </a:solidFill>
              </a:rPr>
              <a:t>Servizio Promozione Territoriale</a:t>
            </a:r>
          </a:p>
          <a:p>
            <a:pPr marL="0" indent="0" algn="ctr">
              <a:buNone/>
            </a:pPr>
            <a:r>
              <a:rPr lang="it-IT" sz="1800" dirty="0">
                <a:solidFill>
                  <a:schemeClr val="accent3">
                    <a:lumMod val="75000"/>
                  </a:schemeClr>
                </a:solidFill>
              </a:rPr>
              <a:t>Comune di Parma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281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" y="171450"/>
            <a:ext cx="8839200" cy="56921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2667" b="1" dirty="0" smtClean="0">
                <a:solidFill>
                  <a:srgbClr val="C00000"/>
                </a:solidFill>
              </a:rPr>
              <a:t>Legge regionale n. 16/2004 modificata dalla n. </a:t>
            </a:r>
            <a:r>
              <a:rPr lang="it-IT" sz="2667" b="1" dirty="0" err="1" smtClean="0">
                <a:solidFill>
                  <a:srgbClr val="C00000"/>
                </a:solidFill>
              </a:rPr>
              <a:t>4</a:t>
            </a:r>
            <a:r>
              <a:rPr lang="it-IT" sz="2667" b="1" dirty="0" smtClean="0">
                <a:solidFill>
                  <a:srgbClr val="C00000"/>
                </a:solidFill>
              </a:rPr>
              <a:t>/2010</a:t>
            </a:r>
            <a:endParaRPr lang="it-IT" sz="2667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2600" dirty="0" smtClean="0"/>
              <a:t>Regola </a:t>
            </a:r>
            <a:r>
              <a:rPr lang="it-IT" sz="2600" dirty="0"/>
              <a:t>l'apertura, la classificazione e gli adempimenti necessari per la gestione delle strutture ricettive </a:t>
            </a:r>
            <a:r>
              <a:rPr lang="it-IT" sz="2600" dirty="0" smtClean="0"/>
              <a:t>in Emilia Romagna:</a:t>
            </a:r>
          </a:p>
          <a:p>
            <a:pPr marL="0" indent="0">
              <a:buNone/>
            </a:pPr>
            <a:endParaRPr lang="it-IT" dirty="0" smtClean="0"/>
          </a:p>
          <a:p>
            <a:pPr marL="731520" lvl="1" indent="-457200">
              <a:buClrTx/>
              <a:buSzPct val="102000"/>
              <a:buFont typeface="+mj-lt"/>
              <a:buAutoNum type="arabicPeriod"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Strutture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alberghiere: </a:t>
            </a:r>
            <a:r>
              <a:rPr lang="it-IT" dirty="0" smtClean="0">
                <a:solidFill>
                  <a:schemeClr val="tx1"/>
                </a:solidFill>
              </a:rPr>
              <a:t>alberghi </a:t>
            </a:r>
            <a:r>
              <a:rPr lang="it-IT" dirty="0">
                <a:solidFill>
                  <a:schemeClr val="tx1"/>
                </a:solidFill>
              </a:rPr>
              <a:t>e residenze turistico-alberghiere (RTA o residence). Specificazioni tipologiche aggiuntive sono previste per meublé o garni, motel, centro benessere, beauty farm, villaggio-albergo, centro </a:t>
            </a:r>
            <a:r>
              <a:rPr lang="it-IT" dirty="0" smtClean="0">
                <a:solidFill>
                  <a:schemeClr val="tx1"/>
                </a:solidFill>
              </a:rPr>
              <a:t>congressi, </a:t>
            </a:r>
            <a:r>
              <a:rPr lang="it-IT" dirty="0">
                <a:solidFill>
                  <a:schemeClr val="tx1"/>
                </a:solidFill>
              </a:rPr>
              <a:t>albergo diffuso, albergo termale e residenza </a:t>
            </a:r>
            <a:r>
              <a:rPr lang="it-IT" dirty="0" smtClean="0">
                <a:solidFill>
                  <a:schemeClr val="tx1"/>
                </a:solidFill>
              </a:rPr>
              <a:t>d'epoca.</a:t>
            </a:r>
          </a:p>
          <a:p>
            <a:pPr marL="731520" lvl="1" indent="-457200">
              <a:buClrTx/>
              <a:buSzPct val="102000"/>
              <a:buFont typeface="+mj-lt"/>
              <a:buAutoNum type="arabicPeriod"/>
            </a:pPr>
            <a:endParaRPr lang="it-IT" dirty="0" smtClean="0">
              <a:solidFill>
                <a:schemeClr val="tx1"/>
              </a:solidFill>
            </a:endParaRPr>
          </a:p>
          <a:p>
            <a:pPr marL="731520" lvl="1" indent="-457200">
              <a:buClrTx/>
              <a:buSzPct val="102000"/>
              <a:buFont typeface="+mj-lt"/>
              <a:buAutoNum type="arabicPeriod"/>
            </a:pPr>
            <a:r>
              <a:rPr lang="it-IT" sz="2100" b="1" dirty="0" smtClean="0">
                <a:solidFill>
                  <a:schemeClr val="accent1">
                    <a:lumMod val="75000"/>
                  </a:schemeClr>
                </a:solidFill>
              </a:rPr>
              <a:t>Strutture </a:t>
            </a:r>
            <a:r>
              <a:rPr lang="it-IT" sz="2100" b="1" dirty="0">
                <a:solidFill>
                  <a:schemeClr val="accent1">
                    <a:lumMod val="75000"/>
                  </a:schemeClr>
                </a:solidFill>
              </a:rPr>
              <a:t>extralberghiere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it-IT" dirty="0">
                <a:solidFill>
                  <a:schemeClr val="tx1"/>
                </a:solidFill>
              </a:rPr>
              <a:t> case per ferie, ostelli, rifugi alpini, rifugi escursionistici, affittacamere (con la specifica aggiuntiva di room and breakfast e di locanda) e case e appartamenti per vacanza gestiti in forma di impresa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</a:p>
          <a:p>
            <a:pPr marL="731520" lvl="1" indent="-457200">
              <a:buClrTx/>
              <a:buSzPct val="102000"/>
              <a:buFont typeface="+mj-lt"/>
              <a:buAutoNum type="arabicPeriod"/>
            </a:pPr>
            <a:endParaRPr lang="it-IT" dirty="0">
              <a:solidFill>
                <a:schemeClr val="tx1"/>
              </a:solidFill>
            </a:endParaRPr>
          </a:p>
          <a:p>
            <a:pPr marL="731520" lvl="1" indent="-457200">
              <a:buClrTx/>
              <a:buSzPct val="102000"/>
              <a:buFont typeface="+mj-lt"/>
              <a:buAutoNum type="arabicPeriod"/>
            </a:pPr>
            <a:r>
              <a:rPr lang="it-IT" sz="2100" b="1" dirty="0">
                <a:solidFill>
                  <a:schemeClr val="accent1">
                    <a:lumMod val="75000"/>
                  </a:schemeClr>
                </a:solidFill>
              </a:rPr>
              <a:t>Strutture all'aria aperta:</a:t>
            </a:r>
            <a:br>
              <a:rPr lang="it-IT" sz="21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tx1"/>
                </a:solidFill>
              </a:rPr>
              <a:t>campeggi, villaggi turistici, marina </a:t>
            </a:r>
            <a:r>
              <a:rPr lang="it-IT" dirty="0" err="1">
                <a:solidFill>
                  <a:schemeClr val="tx1"/>
                </a:solidFill>
              </a:rPr>
              <a:t>resort</a:t>
            </a:r>
            <a:r>
              <a:rPr lang="it-IT" dirty="0">
                <a:solidFill>
                  <a:schemeClr val="tx1"/>
                </a:solidFill>
              </a:rPr>
              <a:t>, centri vacanza.</a:t>
            </a:r>
          </a:p>
          <a:p>
            <a:pPr marL="731520" lvl="1" indent="-457200">
              <a:buClrTx/>
              <a:buSzPct val="102000"/>
              <a:buFont typeface="+mj-lt"/>
              <a:buAutoNum type="arabicPeriod"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829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689848" cy="569214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Legge regionale n. 16/2004 modificata dalla n. </a:t>
            </a:r>
            <a:r>
              <a:rPr lang="it-IT" sz="2400" b="1" dirty="0" err="1" smtClean="0">
                <a:solidFill>
                  <a:srgbClr val="C00000"/>
                </a:solidFill>
              </a:rPr>
              <a:t>4</a:t>
            </a:r>
            <a:r>
              <a:rPr lang="it-IT" sz="2400" b="1" dirty="0" smtClean="0">
                <a:solidFill>
                  <a:srgbClr val="C00000"/>
                </a:solidFill>
              </a:rPr>
              <a:t>/2010</a:t>
            </a:r>
            <a:endParaRPr lang="it-IT" sz="25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ClrTx/>
              <a:buSzPct val="100000"/>
              <a:buNone/>
            </a:pPr>
            <a:r>
              <a:rPr lang="it-IT" sz="1900" b="1" dirty="0" smtClean="0">
                <a:solidFill>
                  <a:schemeClr val="accent1">
                    <a:lumMod val="75000"/>
                  </a:schemeClr>
                </a:solidFill>
              </a:rPr>
              <a:t>Strutture ricettive non gestite in forma imprenditoriale:</a:t>
            </a:r>
          </a:p>
          <a:p>
            <a:pPr marL="274320" lvl="1" indent="0">
              <a:buClrTx/>
              <a:buSzPct val="100000"/>
              <a:buNone/>
            </a:pPr>
            <a:endParaRPr lang="it-IT" sz="1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31520" lvl="1" indent="-457200">
              <a:buClrTx/>
              <a:buSzPct val="100000"/>
              <a:buFont typeface="+mj-lt"/>
              <a:buAutoNum type="arabicPeriod"/>
            </a:pPr>
            <a:r>
              <a:rPr lang="it-IT" sz="1900" b="1" dirty="0">
                <a:solidFill>
                  <a:schemeClr val="accent1">
                    <a:lumMod val="75000"/>
                  </a:schemeClr>
                </a:solidFill>
              </a:rPr>
              <a:t>Bed and breakfast attività saltuaria di alloggio e prima colazione: </a:t>
            </a:r>
            <a:r>
              <a:rPr lang="it-IT" dirty="0">
                <a:solidFill>
                  <a:schemeClr val="tx1"/>
                </a:solidFill>
              </a:rPr>
              <a:t>delibera di Giunta regionale n. 2149/2004 (pubblicata sul BUR n.168 del </a:t>
            </a:r>
            <a:r>
              <a:rPr lang="it-IT" dirty="0" smtClean="0">
                <a:solidFill>
                  <a:schemeClr val="tx1"/>
                </a:solidFill>
              </a:rPr>
              <a:t>14/12/2004).</a:t>
            </a:r>
          </a:p>
          <a:p>
            <a:pPr marL="731520" lvl="1" indent="-457200">
              <a:buClrTx/>
              <a:buSzPct val="100000"/>
              <a:buFont typeface="+mj-lt"/>
              <a:buAutoNum type="arabicPeriod"/>
            </a:pPr>
            <a:r>
              <a:rPr lang="it-IT" sz="1900" b="1" dirty="0">
                <a:solidFill>
                  <a:schemeClr val="accent1">
                    <a:lumMod val="75000"/>
                  </a:schemeClr>
                </a:solidFill>
              </a:rPr>
              <a:t>Appartamenti ammobiliati per uso turistico.</a:t>
            </a:r>
          </a:p>
          <a:p>
            <a:pPr marL="0" indent="0">
              <a:buNone/>
            </a:pPr>
            <a:endParaRPr lang="it-IT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1800" dirty="0" smtClean="0"/>
              <a:t>Gli </a:t>
            </a: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</a:rPr>
              <a:t>agriturismi</a:t>
            </a:r>
            <a:r>
              <a:rPr lang="it-IT" sz="1800" dirty="0"/>
              <a:t> </a:t>
            </a:r>
            <a:r>
              <a:rPr lang="it-IT" sz="1800" dirty="0" smtClean="0"/>
              <a:t>sono </a:t>
            </a:r>
            <a:r>
              <a:rPr lang="it-IT" sz="1800" dirty="0"/>
              <a:t>disciplinati dalla </a:t>
            </a:r>
            <a:r>
              <a:rPr lang="it-IT" sz="1800" dirty="0" smtClean="0"/>
              <a:t>L.R</a:t>
            </a:r>
            <a:r>
              <a:rPr lang="it-IT" sz="1800" dirty="0"/>
              <a:t>. 4/2009. La competenza per questa tipologia di strutture è in capo al Servizio Territorio rurale ed attività faunistico-venatorie dell'Agricoltura.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374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57150"/>
            <a:ext cx="8534400" cy="569214"/>
          </a:xfrm>
        </p:spPr>
        <p:txBody>
          <a:bodyPr>
            <a:normAutofit/>
          </a:bodyPr>
          <a:lstStyle/>
          <a:p>
            <a:r>
              <a:rPr lang="it-IT" sz="2700" b="1" dirty="0" smtClean="0">
                <a:solidFill>
                  <a:srgbClr val="C00000"/>
                </a:solidFill>
              </a:rPr>
              <a:t>Aprire e gestire una struttura ricettiva</a:t>
            </a:r>
            <a:endParaRPr lang="it-IT" sz="27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4800" y="1131590"/>
            <a:ext cx="8503920" cy="367240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Wingdings" charset="2"/>
              <a:buChar char="u"/>
            </a:pPr>
            <a:r>
              <a:rPr lang="it-IT" sz="3800" dirty="0" smtClean="0">
                <a:solidFill>
                  <a:schemeClr val="accent1">
                    <a:lumMod val="75000"/>
                  </a:schemeClr>
                </a:solidFill>
              </a:rPr>
              <a:t>Per aprire un’attività ricettiva </a:t>
            </a:r>
            <a:r>
              <a:rPr lang="it-IT" sz="3800" dirty="0" smtClean="0"/>
              <a:t>di qualsiasi tipo occorre presentare una segnalazione certificata di inizio attività (S.C.I.A.), su modulistica approvata dalla Regione, al Comune in cui è ubicata la struttura: </a:t>
            </a:r>
            <a:r>
              <a:rPr lang="it-IT" sz="3800" dirty="0" smtClean="0">
                <a:hlinkClick r:id="rId2"/>
              </a:rPr>
              <a:t>http</a:t>
            </a:r>
            <a:r>
              <a:rPr lang="it-IT" sz="3800" dirty="0">
                <a:hlinkClick r:id="rId2"/>
              </a:rPr>
              <a:t>://</a:t>
            </a:r>
            <a:r>
              <a:rPr lang="it-IT" sz="3800" dirty="0" smtClean="0">
                <a:hlinkClick r:id="rId2"/>
              </a:rPr>
              <a:t>imprese.regione.emilia-romagna.it/suap/parma</a:t>
            </a:r>
            <a:endParaRPr lang="it-IT" sz="3800" dirty="0" smtClean="0"/>
          </a:p>
          <a:p>
            <a:pPr marL="514350" indent="-514350">
              <a:buFont typeface="Wingdings" charset="2"/>
              <a:buChar char="u"/>
            </a:pPr>
            <a:r>
              <a:rPr lang="it-IT" sz="3800" dirty="0" smtClean="0">
                <a:solidFill>
                  <a:schemeClr val="accent1">
                    <a:lumMod val="75000"/>
                  </a:schemeClr>
                </a:solidFill>
              </a:rPr>
              <a:t>L’attività </a:t>
            </a:r>
            <a:r>
              <a:rPr lang="it-IT" sz="3800" dirty="0">
                <a:solidFill>
                  <a:schemeClr val="accent1">
                    <a:lumMod val="75000"/>
                  </a:schemeClr>
                </a:solidFill>
              </a:rPr>
              <a:t>può essere iniziata dal momento della presentazione della S.C.I.A</a:t>
            </a:r>
            <a:r>
              <a:rPr lang="it-IT" sz="3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it-IT" sz="3800" dirty="0" smtClean="0"/>
              <a:t>.</a:t>
            </a:r>
            <a:endParaRPr lang="it-IT" sz="3200" dirty="0"/>
          </a:p>
          <a:p>
            <a:pPr marL="514350" indent="-514350">
              <a:buFont typeface="Wingdings" charset="2"/>
              <a:buChar char="u"/>
            </a:pPr>
            <a:r>
              <a:rPr lang="it-IT" sz="3800" dirty="0"/>
              <a:t>Il </a:t>
            </a:r>
            <a:r>
              <a:rPr lang="it-IT" sz="3800" dirty="0">
                <a:solidFill>
                  <a:schemeClr val="accent1">
                    <a:lumMod val="75000"/>
                  </a:schemeClr>
                </a:solidFill>
              </a:rPr>
              <a:t>Comune può verificare in ogni momento</a:t>
            </a:r>
            <a:r>
              <a:rPr lang="it-IT" sz="3800" dirty="0"/>
              <a:t> tutte le dichiarazioni, le certificazioni e i documenti presentati, nonché le condizioni di esercizio delle strutture</a:t>
            </a:r>
            <a:r>
              <a:rPr lang="it-IT" sz="3800" dirty="0" smtClean="0"/>
              <a:t>.</a:t>
            </a:r>
            <a:endParaRPr lang="it-IT" sz="3200" dirty="0" smtClean="0"/>
          </a:p>
          <a:p>
            <a:pPr marL="514350" indent="-514350">
              <a:buFont typeface="Wingdings" charset="2"/>
              <a:buChar char="u"/>
            </a:pPr>
            <a:r>
              <a:rPr lang="it-IT" sz="3800" dirty="0"/>
              <a:t>Occorre comunicare </a:t>
            </a:r>
            <a:r>
              <a:rPr lang="it-IT" sz="3800" dirty="0" smtClean="0"/>
              <a:t>i </a:t>
            </a:r>
            <a:r>
              <a:rPr lang="it-IT" sz="3800" dirty="0"/>
              <a:t>dati sulla consistenza </a:t>
            </a:r>
            <a:r>
              <a:rPr lang="it-IT" sz="3800" dirty="0" smtClean="0"/>
              <a:t>ricettiva, i servizi forniti  </a:t>
            </a:r>
            <a:r>
              <a:rPr lang="it-IT" sz="3800" dirty="0"/>
              <a:t>e sul </a:t>
            </a:r>
            <a:r>
              <a:rPr lang="it-IT" sz="3800" dirty="0">
                <a:solidFill>
                  <a:schemeClr val="accent1">
                    <a:lumMod val="75000"/>
                  </a:schemeClr>
                </a:solidFill>
              </a:rPr>
              <a:t>movimento </a:t>
            </a:r>
            <a:r>
              <a:rPr lang="it-IT" sz="3800" dirty="0" smtClean="0">
                <a:solidFill>
                  <a:schemeClr val="accent1">
                    <a:lumMod val="75000"/>
                  </a:schemeClr>
                </a:solidFill>
              </a:rPr>
              <a:t>clienti</a:t>
            </a:r>
            <a:r>
              <a:rPr lang="it-IT" sz="3800" dirty="0"/>
              <a:t> </a:t>
            </a:r>
            <a:r>
              <a:rPr lang="it-IT" sz="3800" dirty="0" smtClean="0"/>
              <a:t>(a fini statistici) alla Regione e </a:t>
            </a:r>
            <a:r>
              <a:rPr lang="it-IT" sz="3800" dirty="0" smtClean="0">
                <a:solidFill>
                  <a:schemeClr val="accent1">
                    <a:lumMod val="75000"/>
                  </a:schemeClr>
                </a:solidFill>
              </a:rPr>
              <a:t>alla Questura </a:t>
            </a:r>
            <a:r>
              <a:rPr lang="it-IT" sz="3800" dirty="0" smtClean="0"/>
              <a:t>(a fini </a:t>
            </a:r>
            <a:r>
              <a:rPr lang="it-IT" sz="3800" dirty="0" smtClean="0"/>
              <a:t>di pubblica </a:t>
            </a:r>
            <a:r>
              <a:rPr lang="it-IT" sz="3800" dirty="0" smtClean="0"/>
              <a:t>sicurezza), attraverso una apposita piattaforma informatica. </a:t>
            </a:r>
            <a:r>
              <a:rPr lang="it-IT" sz="3800" dirty="0" smtClean="0"/>
              <a:t>Per </a:t>
            </a:r>
            <a:r>
              <a:rPr lang="it-IT" sz="3800" dirty="0" err="1" smtClean="0"/>
              <a:t>info:Monica</a:t>
            </a:r>
            <a:r>
              <a:rPr lang="it-IT" sz="3800" dirty="0" smtClean="0"/>
              <a:t> </a:t>
            </a:r>
            <a:r>
              <a:rPr lang="it-IT" sz="3800" dirty="0"/>
              <a:t>Cavalli, </a:t>
            </a:r>
            <a:r>
              <a:rPr lang="it-IT" sz="3800" dirty="0" err="1"/>
              <a:t>tel</a:t>
            </a:r>
            <a:r>
              <a:rPr lang="it-IT" sz="3800" dirty="0"/>
              <a:t>: 0521 </a:t>
            </a:r>
            <a:r>
              <a:rPr lang="it-IT" sz="3800" dirty="0" smtClean="0"/>
              <a:t>931522,   </a:t>
            </a:r>
            <a:r>
              <a:rPr lang="it-IT" sz="3800" dirty="0" smtClean="0">
                <a:hlinkClick r:id="rId3"/>
              </a:rPr>
              <a:t>statisticaturistica@provincia.parma.it</a:t>
            </a:r>
            <a:endParaRPr lang="it-IT" sz="3800" dirty="0" smtClean="0"/>
          </a:p>
          <a:p>
            <a:pPr marL="514350" indent="-514350">
              <a:buFont typeface="Wingdings" charset="2"/>
              <a:buChar char="u"/>
            </a:pPr>
            <a:r>
              <a:rPr lang="it-IT" sz="3800" dirty="0" smtClean="0"/>
              <a:t>Nella apposita </a:t>
            </a:r>
            <a:r>
              <a:rPr lang="it-IT" sz="3800" dirty="0"/>
              <a:t>tabella </a:t>
            </a:r>
            <a:r>
              <a:rPr lang="it-IT" sz="3800" dirty="0" smtClean="0"/>
              <a:t>prezzi devono essere esposti i prezzi massimi, anche </a:t>
            </a:r>
            <a:r>
              <a:rPr lang="it-IT" sz="3800" dirty="0"/>
              <a:t>in ogni stanza destinata </a:t>
            </a:r>
            <a:r>
              <a:rPr lang="it-IT" sz="3800" dirty="0" smtClean="0"/>
              <a:t>all'accoglienza, </a:t>
            </a:r>
            <a:r>
              <a:rPr lang="it-IT" sz="3800" dirty="0"/>
              <a:t>attraverso l'apposito cartellino dei </a:t>
            </a:r>
            <a:r>
              <a:rPr lang="it-IT" sz="3800" dirty="0" smtClean="0"/>
              <a:t>prezzi. </a:t>
            </a:r>
            <a:endParaRPr lang="it-IT" sz="3800" dirty="0"/>
          </a:p>
          <a:p>
            <a:pPr marL="514350" indent="-514350">
              <a:buFont typeface="Wingdings" charset="2"/>
              <a:buChar char="u"/>
            </a:pPr>
            <a:endParaRPr lang="it-IT" sz="3800" dirty="0" smtClean="0"/>
          </a:p>
          <a:p>
            <a:pPr marL="514350" indent="-514350">
              <a:buFont typeface="Wingdings" charset="2"/>
              <a:buChar char="u"/>
            </a:pPr>
            <a:endParaRPr lang="it-IT" sz="3800" dirty="0" smtClean="0"/>
          </a:p>
          <a:p>
            <a:pPr marL="0" indent="0">
              <a:buNone/>
            </a:pPr>
            <a:endParaRPr lang="it-IT" sz="3800" dirty="0"/>
          </a:p>
          <a:p>
            <a:pPr marL="514350" indent="-514350">
              <a:buFont typeface="Wingdings" charset="2"/>
              <a:buChar char="u"/>
            </a:pPr>
            <a:endParaRPr lang="it-IT" sz="3200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2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700" b="1" dirty="0">
                <a:solidFill>
                  <a:srgbClr val="C00000"/>
                </a:solidFill>
              </a:rPr>
              <a:t>Bed and </a:t>
            </a:r>
            <a:r>
              <a:rPr lang="it-IT" sz="2700" b="1" dirty="0" smtClean="0">
                <a:solidFill>
                  <a:srgbClr val="C00000"/>
                </a:solidFill>
              </a:rPr>
              <a:t>breakfast</a:t>
            </a:r>
            <a:endParaRPr lang="it-IT" sz="27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6362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sz="6400" dirty="0" smtClean="0"/>
          </a:p>
          <a:p>
            <a:pPr marL="0" indent="0">
              <a:buNone/>
            </a:pPr>
            <a:r>
              <a:rPr lang="it-IT" sz="6400" dirty="0" smtClean="0"/>
              <a:t>E</a:t>
            </a:r>
            <a:r>
              <a:rPr lang="it-IT" sz="6400" dirty="0"/>
              <a:t>’ un’ attività di accoglienza </a:t>
            </a:r>
            <a:r>
              <a:rPr lang="it-IT" sz="6400" b="1" dirty="0">
                <a:solidFill>
                  <a:schemeClr val="accent1">
                    <a:lumMod val="75000"/>
                  </a:schemeClr>
                </a:solidFill>
              </a:rPr>
              <a:t>non professionale </a:t>
            </a:r>
            <a:r>
              <a:rPr lang="it-IT" sz="6400" dirty="0"/>
              <a:t>condotta da chi </a:t>
            </a:r>
            <a:endParaRPr lang="it-IT" sz="6400" dirty="0" smtClean="0"/>
          </a:p>
          <a:p>
            <a:pPr marL="0" indent="0">
              <a:buNone/>
            </a:pPr>
            <a:r>
              <a:rPr lang="it-IT" sz="6400" dirty="0" smtClean="0"/>
              <a:t>offre </a:t>
            </a:r>
            <a:r>
              <a:rPr lang="it-IT" sz="6400" dirty="0"/>
              <a:t>un servizio di alloggio e prima colazione nella casa in cui abita.</a:t>
            </a:r>
          </a:p>
          <a:p>
            <a:pPr marL="0" indent="0">
              <a:buNone/>
            </a:pPr>
            <a:endParaRPr lang="it-IT" sz="6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6400" dirty="0"/>
              <a:t>L'attività è svolta nella abitazione di </a:t>
            </a:r>
            <a:r>
              <a:rPr lang="it-IT" sz="6400" b="1" dirty="0">
                <a:solidFill>
                  <a:schemeClr val="accent1">
                    <a:lumMod val="75000"/>
                  </a:schemeClr>
                </a:solidFill>
              </a:rPr>
              <a:t>residenza e dimora abituale </a:t>
            </a:r>
            <a:r>
              <a:rPr lang="it-IT" sz="6400" dirty="0"/>
              <a:t>(la residenza deve coincidere con la "dimora abituale" cioè con il luogo in cui la persona vive in modo stabile</a:t>
            </a:r>
            <a:r>
              <a:rPr lang="it-IT" sz="6400" dirty="0" smtClean="0"/>
              <a:t>).</a:t>
            </a:r>
          </a:p>
          <a:p>
            <a:pPr marL="0" indent="0">
              <a:buNone/>
            </a:pPr>
            <a:endParaRPr lang="it-IT" sz="6400" dirty="0"/>
          </a:p>
          <a:p>
            <a:pPr marL="0" indent="0">
              <a:buNone/>
            </a:pPr>
            <a:r>
              <a:rPr lang="it-IT" sz="6400" dirty="0"/>
              <a:t>Non più di </a:t>
            </a:r>
            <a:r>
              <a:rPr lang="it-IT" sz="64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it-IT" sz="6400" dirty="0"/>
              <a:t> camere e </a:t>
            </a:r>
            <a:r>
              <a:rPr lang="it-IT" sz="6400" b="1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it-IT" sz="6400" dirty="0"/>
              <a:t> posti letto più eventuale letto aggiunto per minori di 12 anni per ogni </a:t>
            </a:r>
            <a:r>
              <a:rPr lang="it-IT" sz="6400" dirty="0" smtClean="0"/>
              <a:t>camera.</a:t>
            </a:r>
          </a:p>
          <a:p>
            <a:pPr marL="0" indent="0">
              <a:buNone/>
            </a:pPr>
            <a:endParaRPr lang="it-IT" sz="6400" dirty="0" smtClean="0"/>
          </a:p>
          <a:p>
            <a:pPr marL="0" indent="0">
              <a:buNone/>
            </a:pPr>
            <a:r>
              <a:rPr lang="it-IT" sz="6400" dirty="0" smtClean="0"/>
              <a:t>Conduzione familiare .</a:t>
            </a:r>
            <a:endParaRPr lang="it-IT" sz="6400" dirty="0"/>
          </a:p>
          <a:p>
            <a:pPr marL="0" indent="0">
              <a:buNone/>
            </a:pPr>
            <a:endParaRPr lang="it-IT" sz="6400" dirty="0" smtClean="0"/>
          </a:p>
          <a:p>
            <a:pPr marL="0" indent="0">
              <a:buNone/>
            </a:pPr>
            <a:r>
              <a:rPr lang="it-IT" sz="6400" dirty="0" smtClean="0"/>
              <a:t>L'abitazione </a:t>
            </a:r>
            <a:r>
              <a:rPr lang="it-IT" sz="6400" dirty="0"/>
              <a:t>deve essere classificata come </a:t>
            </a:r>
            <a:r>
              <a:rPr lang="it-IT" sz="6400" b="1" dirty="0">
                <a:solidFill>
                  <a:schemeClr val="accent1">
                    <a:lumMod val="75000"/>
                  </a:schemeClr>
                </a:solidFill>
              </a:rPr>
              <a:t>residenziale</a:t>
            </a:r>
            <a:r>
              <a:rPr lang="it-IT" sz="6400" dirty="0"/>
              <a:t>, sia essa in centri urbani che in aree rurali, e deve essere in regola con tutte le leggi e regolamenti per quanto riguarda la salute e la sicurezza previste per le civili abitazioni.</a:t>
            </a:r>
          </a:p>
          <a:p>
            <a:pPr marL="0" indent="0">
              <a:buNone/>
            </a:pPr>
            <a:endParaRPr lang="it-IT" sz="6400" dirty="0" smtClean="0"/>
          </a:p>
          <a:p>
            <a:pPr>
              <a:buNone/>
            </a:pPr>
            <a:endParaRPr lang="it-IT" sz="56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451" y="1131590"/>
            <a:ext cx="1178273" cy="883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96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>
                <a:solidFill>
                  <a:srgbClr val="C00000"/>
                </a:solidFill>
              </a:rPr>
              <a:t>B&amp;B: requisiti strutturali e di servizio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275606"/>
            <a:ext cx="8503920" cy="345638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4900" b="1" dirty="0" smtClean="0">
                <a:solidFill>
                  <a:schemeClr val="accent1">
                    <a:lumMod val="75000"/>
                  </a:schemeClr>
                </a:solidFill>
              </a:rPr>
              <a:t>Caratteristiche </a:t>
            </a:r>
            <a:r>
              <a:rPr lang="it-IT" sz="4900" b="1" dirty="0">
                <a:solidFill>
                  <a:schemeClr val="accent1">
                    <a:lumMod val="75000"/>
                  </a:schemeClr>
                </a:solidFill>
              </a:rPr>
              <a:t>minime della struttura</a:t>
            </a:r>
            <a:r>
              <a:rPr lang="it-IT" sz="49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sz="4600" dirty="0" smtClean="0"/>
              <a:t>Un </a:t>
            </a:r>
            <a:r>
              <a:rPr lang="it-IT" sz="4600" dirty="0"/>
              <a:t>servizio bagno ad uso esclusivo degli ospiti qualora l'attività si svolga in più di una stanza;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4600" dirty="0" smtClean="0"/>
              <a:t>Fornitura </a:t>
            </a:r>
            <a:r>
              <a:rPr lang="it-IT" sz="4600" dirty="0"/>
              <a:t>di energia </a:t>
            </a:r>
            <a:r>
              <a:rPr lang="it-IT" sz="4600" dirty="0" smtClean="0"/>
              <a:t> elettrica</a:t>
            </a:r>
            <a:r>
              <a:rPr lang="it-IT" sz="4600" dirty="0"/>
              <a:t>, acqua calda e fredda e riscaldamento;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4600" dirty="0" smtClean="0"/>
              <a:t>Le </a:t>
            </a:r>
            <a:r>
              <a:rPr lang="it-IT" sz="4600" dirty="0"/>
              <a:t>stanze  in cui si accolgono gli ospiti devono essere dotate di porta e finestra; la capacità ricettiva per camera non può superare i limiti previsti dai regolamenti comunali di edilizia e sanità vigenti  e devono essere arredate con </a:t>
            </a:r>
            <a:r>
              <a:rPr lang="it-IT" sz="4600" dirty="0" smtClean="0"/>
              <a:t>almeno: letto</a:t>
            </a:r>
            <a:r>
              <a:rPr lang="it-IT" sz="4600" dirty="0"/>
              <a:t>, comodino con </a:t>
            </a:r>
            <a:r>
              <a:rPr lang="it-IT" sz="4600" dirty="0" err="1" smtClean="0"/>
              <a:t>abajour</a:t>
            </a:r>
            <a:r>
              <a:rPr lang="it-IT" sz="4600" dirty="0" smtClean="0"/>
              <a:t>, sedia </a:t>
            </a:r>
            <a:r>
              <a:rPr lang="it-IT" sz="4600" dirty="0"/>
              <a:t>per </a:t>
            </a:r>
            <a:r>
              <a:rPr lang="it-IT" sz="4600" dirty="0" smtClean="0"/>
              <a:t> ogni </a:t>
            </a:r>
            <a:r>
              <a:rPr lang="it-IT" sz="4600" dirty="0"/>
              <a:t>ospite, armadio, cestino porta rifiuti, tenda oscurante (in caso di finestre senza imposte).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4900" b="1" dirty="0">
                <a:solidFill>
                  <a:schemeClr val="accent1">
                    <a:lumMod val="75000"/>
                  </a:schemeClr>
                </a:solidFill>
              </a:rPr>
              <a:t>Servizi garantiti :</a:t>
            </a:r>
          </a:p>
          <a:p>
            <a:endParaRPr lang="it-IT" dirty="0"/>
          </a:p>
          <a:p>
            <a:pPr>
              <a:buFont typeface="Wingdings 2" panose="05020102010507070707" pitchFamily="18" charset="2"/>
              <a:buChar char=""/>
            </a:pPr>
            <a:r>
              <a:rPr lang="it-IT" sz="4600" dirty="0" smtClean="0"/>
              <a:t>Somministrazione </a:t>
            </a:r>
            <a:r>
              <a:rPr lang="it-IT" sz="4600" dirty="0"/>
              <a:t>della prima colazione (in orario stabilito con la famiglia);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4600" dirty="0" smtClean="0"/>
              <a:t>Riordino </a:t>
            </a:r>
            <a:r>
              <a:rPr lang="it-IT" sz="4600" dirty="0"/>
              <a:t>e pulizia quotidiana dei locali;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4600" dirty="0" smtClean="0"/>
              <a:t>Cambio </a:t>
            </a:r>
            <a:r>
              <a:rPr lang="it-IT" sz="4600" dirty="0"/>
              <a:t>delle lenzuola almeno due volte alla settimana e comunque ad ogni cambio dell'ospite; </a:t>
            </a:r>
          </a:p>
          <a:p>
            <a:pPr>
              <a:buFont typeface="Wingdings 2" panose="05020102010507070707" pitchFamily="18" charset="2"/>
              <a:buChar char=""/>
            </a:pPr>
            <a:r>
              <a:rPr lang="it-IT" sz="4600" dirty="0" smtClean="0"/>
              <a:t>Cambio </a:t>
            </a:r>
            <a:r>
              <a:rPr lang="it-IT" sz="4600" dirty="0"/>
              <a:t>della biancheria da bagno (viso, bidet, telo bagno) due volte la settimana e ad ogni cambio dell'ospite.</a:t>
            </a:r>
          </a:p>
          <a:p>
            <a:pPr>
              <a:buFont typeface="Wingdings 2" panose="05020102010507070707" pitchFamily="18" charset="2"/>
              <a:buChar char="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3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>
                <a:solidFill>
                  <a:srgbClr val="C00000"/>
                </a:solidFill>
              </a:rPr>
              <a:t>B&amp;B: requisiti strutturali e di servizio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987574"/>
            <a:ext cx="8503920" cy="37444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Durata del soggiorno:</a:t>
            </a:r>
          </a:p>
          <a:p>
            <a:pPr marL="0" indent="0" algn="just">
              <a:buNone/>
            </a:pPr>
            <a:r>
              <a:rPr lang="it-IT" sz="6000" dirty="0" smtClean="0"/>
              <a:t>La </a:t>
            </a:r>
            <a:r>
              <a:rPr lang="it-IT" sz="6000" dirty="0"/>
              <a:t>permanenza degli ospiti non può protrarsi oltre i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sessanta giorni consecutivi </a:t>
            </a:r>
            <a:r>
              <a:rPr lang="it-IT" sz="6000" dirty="0"/>
              <a:t>e deve intercorrere un periodo non inferiore a cinque giorni per potersi rinnovare un nuovo soggiorno al medesimo ospite.</a:t>
            </a:r>
          </a:p>
          <a:p>
            <a:pPr marL="0" indent="0">
              <a:buNone/>
            </a:pPr>
            <a:endParaRPr lang="it-IT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6000" b="1" dirty="0" smtClean="0">
                <a:solidFill>
                  <a:schemeClr val="accent1">
                    <a:lumMod val="75000"/>
                  </a:schemeClr>
                </a:solidFill>
              </a:rPr>
              <a:t>Periodo di disponibilità all’accoglienza:</a:t>
            </a:r>
            <a:endParaRPr lang="it-IT" sz="6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6000" dirty="0" smtClean="0"/>
              <a:t>Il </a:t>
            </a:r>
            <a:r>
              <a:rPr lang="it-IT" sz="6000" dirty="0"/>
              <a:t>periodo di disponibilità all'accoglienza deve essere dichiarato al </a:t>
            </a:r>
            <a:r>
              <a:rPr lang="it-IT" sz="6000" dirty="0" smtClean="0"/>
              <a:t>Comune </a:t>
            </a:r>
            <a:r>
              <a:rPr lang="it-IT" sz="6000" dirty="0"/>
              <a:t>in sede di denuncia di inizio </a:t>
            </a:r>
            <a:r>
              <a:rPr lang="it-IT" sz="6000" dirty="0" smtClean="0"/>
              <a:t>attività scegliendo </a:t>
            </a:r>
            <a:r>
              <a:rPr lang="it-IT" sz="6000" dirty="0"/>
              <a:t>fra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l'apertura di 120 giorni </a:t>
            </a:r>
            <a:r>
              <a:rPr lang="it-IT" sz="6000" dirty="0" smtClean="0"/>
              <a:t>anche </a:t>
            </a:r>
            <a:r>
              <a:rPr lang="it-IT" sz="6000" dirty="0"/>
              <a:t>non continuativi o il tetto di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500 pernottamenti </a:t>
            </a:r>
            <a:r>
              <a:rPr lang="it-IT" sz="6000" dirty="0"/>
              <a:t>nell'arco dell'anno</a:t>
            </a:r>
            <a:r>
              <a:rPr lang="it-IT" sz="6000" dirty="0" smtClean="0"/>
              <a:t>.</a:t>
            </a:r>
            <a:r>
              <a:rPr lang="it-IT" sz="6000" dirty="0"/>
              <a:t> </a:t>
            </a:r>
            <a:r>
              <a:rPr lang="it-IT" sz="6000" dirty="0" smtClean="0"/>
              <a:t>Una </a:t>
            </a:r>
            <a:r>
              <a:rPr lang="it-IT" sz="6000" dirty="0"/>
              <a:t>volta raggiunto il tetto si dovrà comunicare a P</a:t>
            </a:r>
            <a:r>
              <a:rPr lang="it-IT" sz="6000" dirty="0" smtClean="0"/>
              <a:t>rovincia </a:t>
            </a:r>
            <a:r>
              <a:rPr lang="it-IT" sz="6000" dirty="0"/>
              <a:t>e </a:t>
            </a:r>
            <a:r>
              <a:rPr lang="it-IT" sz="6000" dirty="0" smtClean="0"/>
              <a:t>Comune </a:t>
            </a:r>
            <a:r>
              <a:rPr lang="it-IT" sz="6000" dirty="0"/>
              <a:t>la sospensione dell'attività fino all'anno solare successivo</a:t>
            </a:r>
            <a:r>
              <a:rPr lang="it-IT" sz="6000" dirty="0" smtClean="0"/>
              <a:t>.</a:t>
            </a:r>
          </a:p>
          <a:p>
            <a:pPr marL="0" indent="0">
              <a:buNone/>
            </a:pPr>
            <a:endParaRPr lang="it-IT" sz="6000" dirty="0" smtClean="0"/>
          </a:p>
          <a:p>
            <a:pPr marL="0" indent="0">
              <a:buNone/>
            </a:pP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Informazione privata e </a:t>
            </a:r>
            <a:r>
              <a:rPr lang="it-IT" sz="6000" b="1" dirty="0" smtClean="0">
                <a:solidFill>
                  <a:schemeClr val="accent1">
                    <a:lumMod val="75000"/>
                  </a:schemeClr>
                </a:solidFill>
              </a:rPr>
              <a:t>istituzionale</a:t>
            </a:r>
            <a:endParaRPr lang="it-IT" sz="6000" dirty="0"/>
          </a:p>
          <a:p>
            <a:pPr marL="0" indent="0" algn="just">
              <a:buNone/>
            </a:pPr>
            <a:r>
              <a:rPr lang="it-IT" sz="6000" dirty="0"/>
              <a:t>Si considerano normali attività di informazione, oltre a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cartelli</a:t>
            </a:r>
            <a:r>
              <a:rPr lang="it-IT" sz="6000" dirty="0"/>
              <a:t>,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frecce</a:t>
            </a:r>
            <a:r>
              <a:rPr lang="it-IT" sz="6000" dirty="0"/>
              <a:t> e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indicazioni</a:t>
            </a:r>
            <a:r>
              <a:rPr lang="it-IT" sz="6000" dirty="0"/>
              <a:t> previste dalla deliberazione della giunta regionale 2871/01, anche i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siti internet privati </a:t>
            </a:r>
            <a:r>
              <a:rPr lang="it-IT" sz="6000" dirty="0"/>
              <a:t>purché non siano inseriti in circuiti di prenotazione e commercializzazione con caratteristiche che travalichino una semplice informazione, indicazione di visibilità o delle coordinate quali indirizzo, telefono, fax ed e-mail.</a:t>
            </a:r>
          </a:p>
          <a:p>
            <a:pPr marL="0" indent="0" algn="just">
              <a:buNone/>
            </a:pPr>
            <a:r>
              <a:rPr lang="it-IT" sz="6000" dirty="0"/>
              <a:t>Le Province e i Comuni  possono inserire i B&amp;B in pubblicazioni collettive o in siti internet.</a:t>
            </a:r>
          </a:p>
          <a:p>
            <a:pPr marL="0" indent="0">
              <a:buNone/>
            </a:pPr>
            <a:endParaRPr lang="it-IT" sz="3800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17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8534400" cy="67210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200" b="1" dirty="0" smtClean="0">
                <a:solidFill>
                  <a:srgbClr val="C00000"/>
                </a:solidFill>
              </a:rPr>
              <a:t>Appartamenti ammobiliati per uso turistico e </a:t>
            </a:r>
            <a:br>
              <a:rPr lang="it-IT" sz="2200" b="1" dirty="0" smtClean="0">
                <a:solidFill>
                  <a:srgbClr val="C00000"/>
                </a:solidFill>
              </a:rPr>
            </a:br>
            <a:r>
              <a:rPr lang="it-IT" sz="2200" b="1" dirty="0" smtClean="0">
                <a:solidFill>
                  <a:srgbClr val="C00000"/>
                </a:solidFill>
              </a:rPr>
              <a:t>Case e appartamenti per vacanze</a:t>
            </a:r>
            <a:endParaRPr lang="it-IT" sz="22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059582"/>
            <a:ext cx="8503920" cy="3744416"/>
          </a:xfrm>
        </p:spPr>
        <p:txBody>
          <a:bodyPr>
            <a:normAutofit fontScale="25000" lnSpcReduction="20000"/>
          </a:bodyPr>
          <a:lstStyle/>
          <a:p>
            <a:pPr>
              <a:buFont typeface="Wingdings 2" panose="05020102010507070707" pitchFamily="18" charset="2"/>
              <a:buChar char="®"/>
            </a:pPr>
            <a:r>
              <a:rPr lang="it-IT" sz="5600" dirty="0" smtClean="0"/>
              <a:t>Obbligo </a:t>
            </a:r>
            <a:r>
              <a:rPr lang="it-IT" sz="5600" dirty="0"/>
              <a:t>di comunicare al Comune, nel cui territorio si trovano, l’intenzione di affittare a turisti gli appartamenti. </a:t>
            </a:r>
            <a:endParaRPr lang="it-IT" sz="5600" dirty="0" smtClean="0"/>
          </a:p>
          <a:p>
            <a:pPr>
              <a:buFont typeface="Wingdings 2" panose="05020102010507070707" pitchFamily="18" charset="2"/>
              <a:buChar char="®"/>
            </a:pPr>
            <a:r>
              <a:rPr lang="it-IT" sz="5600" dirty="0" smtClean="0"/>
              <a:t>Questo </a:t>
            </a:r>
            <a:r>
              <a:rPr lang="it-IT" sz="5600" dirty="0"/>
              <a:t>tipo </a:t>
            </a:r>
            <a:r>
              <a:rPr lang="it-IT" sz="5600" dirty="0" smtClean="0"/>
              <a:t>di contratto </a:t>
            </a:r>
            <a:r>
              <a:rPr lang="it-IT" sz="5600" b="1" dirty="0">
                <a:solidFill>
                  <a:schemeClr val="accent1">
                    <a:lumMod val="75000"/>
                  </a:schemeClr>
                </a:solidFill>
              </a:rPr>
              <a:t>non può essere superiore a 6 mesi </a:t>
            </a:r>
            <a:r>
              <a:rPr lang="it-IT" sz="5600" b="1" dirty="0" smtClean="0">
                <a:solidFill>
                  <a:schemeClr val="accent1">
                    <a:lumMod val="75000"/>
                  </a:schemeClr>
                </a:solidFill>
              </a:rPr>
              <a:t>consecutivi</a:t>
            </a:r>
            <a:r>
              <a:rPr lang="it-IT" sz="5600" dirty="0" smtClean="0"/>
              <a:t>.</a:t>
            </a:r>
            <a:endParaRPr lang="it-IT" sz="5600" dirty="0"/>
          </a:p>
          <a:p>
            <a:pPr>
              <a:buFont typeface="Wingdings 2" panose="05020102010507070707" pitchFamily="18" charset="2"/>
              <a:buChar char="®"/>
            </a:pPr>
            <a:r>
              <a:rPr lang="it-IT" sz="5600" b="1" dirty="0">
                <a:solidFill>
                  <a:schemeClr val="accent1">
                    <a:lumMod val="75000"/>
                  </a:schemeClr>
                </a:solidFill>
              </a:rPr>
              <a:t>Gli immobili non possono essere più di 3 </a:t>
            </a:r>
            <a:r>
              <a:rPr lang="it-IT" sz="5600" dirty="0"/>
              <a:t>e </a:t>
            </a:r>
            <a:r>
              <a:rPr lang="it-IT" sz="5600" b="1" dirty="0">
                <a:solidFill>
                  <a:schemeClr val="accent1">
                    <a:lumMod val="75000"/>
                  </a:schemeClr>
                </a:solidFill>
              </a:rPr>
              <a:t>non devono essere forniti servizi aggiuntivi </a:t>
            </a:r>
            <a:r>
              <a:rPr lang="it-IT" sz="5600" dirty="0"/>
              <a:t>altrimenti l'attività si considera gestita in forma di </a:t>
            </a:r>
            <a:r>
              <a:rPr lang="it-IT" sz="5600" dirty="0" smtClean="0"/>
              <a:t>impresa</a:t>
            </a:r>
            <a:r>
              <a:rPr lang="it-IT" sz="5600" dirty="0"/>
              <a:t> </a:t>
            </a:r>
            <a:r>
              <a:rPr lang="it-IT" sz="5600" b="1" dirty="0" smtClean="0">
                <a:solidFill>
                  <a:schemeClr val="accent1">
                    <a:lumMod val="75000"/>
                  </a:schemeClr>
                </a:solidFill>
              </a:rPr>
              <a:t>(Case e appartamenti per vacanze)</a:t>
            </a:r>
            <a:endParaRPr lang="it-IT" sz="5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 2" panose="05020102010507070707" pitchFamily="18" charset="2"/>
              <a:buChar char="®"/>
            </a:pPr>
            <a:r>
              <a:rPr lang="it-IT" sz="5600" dirty="0"/>
              <a:t>Gli alloggi da locare devono essere </a:t>
            </a:r>
            <a:r>
              <a:rPr lang="it-IT" sz="5600" b="1" dirty="0">
                <a:solidFill>
                  <a:schemeClr val="accent1">
                    <a:lumMod val="75000"/>
                  </a:schemeClr>
                </a:solidFill>
              </a:rPr>
              <a:t>in regola con le norme vigenti </a:t>
            </a:r>
            <a:r>
              <a:rPr lang="it-IT" sz="5600" dirty="0"/>
              <a:t>ed in particolare con le norme sulla sicurezza degli impianti</a:t>
            </a:r>
            <a:r>
              <a:rPr lang="it-IT" sz="5600" dirty="0" smtClean="0"/>
              <a:t>.</a:t>
            </a:r>
            <a:endParaRPr lang="it-IT" sz="5600" dirty="0"/>
          </a:p>
          <a:p>
            <a:pPr>
              <a:buFont typeface="Wingdings 2" panose="05020102010507070707" pitchFamily="18" charset="2"/>
              <a:buChar char="®"/>
            </a:pPr>
            <a:r>
              <a:rPr lang="it-IT" sz="5600" dirty="0"/>
              <a:t>Per le locazioni oltre il </a:t>
            </a:r>
            <a:r>
              <a:rPr lang="it-IT" sz="5600" dirty="0" smtClean="0"/>
              <a:t>mese, </a:t>
            </a:r>
            <a:r>
              <a:rPr lang="it-IT" sz="5600" dirty="0"/>
              <a:t>oltre alla forma scritta è necessaria la </a:t>
            </a:r>
            <a:r>
              <a:rPr lang="it-IT" sz="5600" b="1" dirty="0">
                <a:solidFill>
                  <a:schemeClr val="accent1">
                    <a:lumMod val="75000"/>
                  </a:schemeClr>
                </a:solidFill>
              </a:rPr>
              <a:t>registrazione</a:t>
            </a:r>
            <a:r>
              <a:rPr lang="it-IT" sz="5600" dirty="0"/>
              <a:t> presso l'Agenzia delle Entrate che provvederà ad effettuare la comunicazione </a:t>
            </a:r>
            <a:r>
              <a:rPr lang="it-IT" sz="5600" dirty="0" smtClean="0"/>
              <a:t>antiterrorismo.</a:t>
            </a:r>
          </a:p>
          <a:p>
            <a:pPr>
              <a:buFont typeface="Wingdings 2" panose="05020102010507070707" pitchFamily="18" charset="2"/>
              <a:buChar char="®"/>
            </a:pPr>
            <a:r>
              <a:rPr lang="it-IT" sz="5600" dirty="0"/>
              <a:t>Devono essere assicurate le seguenti condizioni:</a:t>
            </a:r>
          </a:p>
          <a:p>
            <a:pPr>
              <a:buFont typeface="Georgia" panose="02040502050405020303" pitchFamily="18" charset="0"/>
              <a:buChar char="−"/>
            </a:pPr>
            <a:r>
              <a:rPr lang="it-IT" sz="5600" dirty="0" smtClean="0"/>
              <a:t>La casa deve essere consegnata pulita;</a:t>
            </a:r>
            <a:endParaRPr lang="it-IT" sz="5600" dirty="0"/>
          </a:p>
          <a:p>
            <a:pPr>
              <a:buFont typeface="Georgia" panose="02040502050405020303" pitchFamily="18" charset="0"/>
              <a:buChar char="−"/>
            </a:pPr>
            <a:r>
              <a:rPr lang="it-IT" sz="5600" dirty="0" smtClean="0"/>
              <a:t>Deve essere fornita in modo continuativo: energia elettrica,  acqua calda e fredda, e riscaldamento. </a:t>
            </a:r>
            <a:endParaRPr lang="it-IT" sz="5600" dirty="0"/>
          </a:p>
          <a:p>
            <a:pPr>
              <a:buFont typeface="Georgia" panose="02040502050405020303" pitchFamily="18" charset="0"/>
              <a:buChar char="−"/>
            </a:pPr>
            <a:r>
              <a:rPr lang="it-IT" sz="5600" dirty="0" smtClean="0"/>
              <a:t>L’abitazione deve essere arredata e devono essere forniti utensili, materiali per la pulizia o ogni dotazione per la preparazione e consumazione dei pasti. </a:t>
            </a:r>
          </a:p>
          <a:p>
            <a:pPr>
              <a:buFont typeface="Georgia" panose="02040502050405020303" pitchFamily="18" charset="0"/>
              <a:buChar char="−"/>
            </a:pPr>
            <a:r>
              <a:rPr lang="it-IT" sz="5600" dirty="0" smtClean="0"/>
              <a:t>Deve essere fornito un numero di telefono per la comunicazione dei guasti che devono essere riparati al più presto.</a:t>
            </a:r>
            <a:endParaRPr lang="it-IT" sz="5600" dirty="0"/>
          </a:p>
          <a:p>
            <a:pPr marL="0" indent="0">
              <a:buNone/>
            </a:pPr>
            <a:r>
              <a:rPr lang="it-IT" sz="5600" b="1" dirty="0" smtClean="0">
                <a:solidFill>
                  <a:schemeClr val="accent1">
                    <a:lumMod val="75000"/>
                  </a:schemeClr>
                </a:solidFill>
              </a:rPr>
              <a:t>Per gli appartamenti ammobiliati </a:t>
            </a:r>
            <a:r>
              <a:rPr lang="it-IT" sz="5600" b="1" dirty="0">
                <a:solidFill>
                  <a:schemeClr val="accent1">
                    <a:lumMod val="75000"/>
                  </a:schemeClr>
                </a:solidFill>
              </a:rPr>
              <a:t>è</a:t>
            </a:r>
            <a:r>
              <a:rPr lang="it-IT" sz="5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5600" b="1" dirty="0">
                <a:solidFill>
                  <a:schemeClr val="accent1">
                    <a:lumMod val="75000"/>
                  </a:schemeClr>
                </a:solidFill>
              </a:rPr>
              <a:t>esclusa, da parte del locatore, la fornitura di servizi complementari o aggiuntivi, diversi da quelli minimi sopraindicati, nonché la pubblicità </a:t>
            </a:r>
            <a:r>
              <a:rPr lang="it-IT" sz="5600" b="1" dirty="0" smtClean="0">
                <a:solidFill>
                  <a:schemeClr val="accent1">
                    <a:lumMod val="75000"/>
                  </a:schemeClr>
                </a:solidFill>
              </a:rPr>
              <a:t>dell'attività.</a:t>
            </a:r>
            <a:endParaRPr lang="it-IT" sz="5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916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sz="2900" b="1" dirty="0" smtClean="0">
                <a:solidFill>
                  <a:srgbClr val="C00000"/>
                </a:solidFill>
              </a:rPr>
              <a:t>Affittacamere – Room &amp; Breakfast - Locanda</a:t>
            </a:r>
            <a:endParaRPr lang="it-IT" sz="29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131590"/>
            <a:ext cx="8503920" cy="344269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sz="2400" dirty="0" smtClean="0"/>
              <a:t>Sono strutture ricettive,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gestite in forma imprenditoriale</a:t>
            </a:r>
            <a:r>
              <a:rPr lang="it-IT" sz="2400" dirty="0"/>
              <a:t>, composte da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non più di sei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camere</a:t>
            </a:r>
            <a:r>
              <a:rPr lang="it-IT" sz="2400" dirty="0" smtClean="0"/>
              <a:t> </a:t>
            </a:r>
            <a:r>
              <a:rPr lang="it-IT" sz="2400" dirty="0"/>
              <a:t>ubicate in non più di due appartamenti ammobiliati in uno stesso stabile, nelle quali sono forniti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alloggio</a:t>
            </a:r>
            <a:r>
              <a:rPr lang="it-IT" sz="2400" dirty="0"/>
              <a:t> ed eventualmente servizi complementari</a:t>
            </a:r>
            <a:r>
              <a:rPr lang="it-IT" sz="2400" dirty="0" smtClean="0"/>
              <a:t>.</a:t>
            </a:r>
          </a:p>
          <a:p>
            <a:pPr marL="0" indent="0" algn="just">
              <a:buNone/>
            </a:pPr>
            <a:r>
              <a:rPr lang="it-IT" sz="2400" dirty="0" smtClean="0"/>
              <a:t>Le </a:t>
            </a:r>
            <a:r>
              <a:rPr lang="it-IT" sz="2400" dirty="0"/>
              <a:t>caratteristiche strutturali ed igienico-edilizie dei locali adibiti ad attività di affittacamere sono quelle previste per i locali di civile abitazione dai regolamenti comunali edilizi e di igiene</a:t>
            </a:r>
            <a:r>
              <a:rPr lang="it-IT" sz="2400" dirty="0" smtClean="0"/>
              <a:t>.</a:t>
            </a:r>
          </a:p>
          <a:p>
            <a:pPr marL="0" indent="0" algn="just">
              <a:buNone/>
            </a:pPr>
            <a:r>
              <a:rPr lang="it-IT" sz="2400" dirty="0" smtClean="0"/>
              <a:t>Un </a:t>
            </a:r>
            <a:r>
              <a:rPr lang="it-IT" sz="2400" dirty="0"/>
              <a:t>affittacamere può offrire ai suoi ospiti anche un pasto agli alloggiati, sempre che rispetti i requisiti igienico sanitari. In questi casi l’attività può essere definita</a:t>
            </a:r>
            <a:r>
              <a:rPr lang="it-IT" sz="2400" dirty="0" smtClean="0"/>
              <a:t>:</a:t>
            </a:r>
            <a:endParaRPr lang="it-IT" sz="2400" dirty="0"/>
          </a:p>
          <a:p>
            <a:pPr algn="just">
              <a:buFont typeface="Wingdings 2" panose="05020102010507070707" pitchFamily="18" charset="2"/>
              <a:buChar char=""/>
            </a:pPr>
            <a:r>
              <a:rPr lang="it-IT" sz="2400" dirty="0"/>
              <a:t>Camera e colazione -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Room &amp;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Breakfast </a:t>
            </a:r>
            <a:r>
              <a:rPr lang="it-IT" sz="2400" dirty="0" smtClean="0"/>
              <a:t>- </a:t>
            </a:r>
            <a:r>
              <a:rPr lang="it-IT" sz="2400" dirty="0"/>
              <a:t>quando oltre all’alloggio si offre la prima </a:t>
            </a:r>
            <a:r>
              <a:rPr lang="it-IT" sz="2400" dirty="0" smtClean="0"/>
              <a:t>colazione.</a:t>
            </a:r>
            <a:endParaRPr lang="it-IT" sz="2400" dirty="0"/>
          </a:p>
          <a:p>
            <a:pPr algn="just">
              <a:buFont typeface="Wingdings 2" panose="05020102010507070707" pitchFamily="18" charset="2"/>
              <a:buChar char=""/>
            </a:pP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Locanda</a:t>
            </a:r>
            <a:r>
              <a:rPr lang="it-IT" sz="2400" dirty="0"/>
              <a:t> quando un ristoratore svolge anche attività di </a:t>
            </a:r>
            <a:r>
              <a:rPr lang="it-IT" sz="2400" dirty="0" smtClean="0"/>
              <a:t>affittacamere.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150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902</TotalTime>
  <Words>1986</Words>
  <Application>Microsoft Office PowerPoint</Application>
  <PresentationFormat>Presentazione su schermo (16:9)</PresentationFormat>
  <Paragraphs>150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Civic</vt:lpstr>
      <vt:lpstr>“Housing Microfinance - per la microricettività” Hotel Mercure Parma Stendhal   29 giugno 2017</vt:lpstr>
      <vt:lpstr>                 Legge regionale n. 16/2004 modificata dalla n. 4/2010</vt:lpstr>
      <vt:lpstr>Legge regionale n. 16/2004 modificata dalla n. 4/2010</vt:lpstr>
      <vt:lpstr>Aprire e gestire una struttura ricettiva</vt:lpstr>
      <vt:lpstr>Bed and breakfast</vt:lpstr>
      <vt:lpstr>B&amp;B: requisiti strutturali e di servizio</vt:lpstr>
      <vt:lpstr>B&amp;B: requisiti strutturali e di servizio</vt:lpstr>
      <vt:lpstr>    Appartamenti ammobiliati per uso turistico e  Case e appartamenti per vacanze</vt:lpstr>
      <vt:lpstr> Affittacamere – Room &amp; Breakfast - Locanda</vt:lpstr>
      <vt:lpstr>Affittacamere – Room &amp; Breakfast</vt:lpstr>
      <vt:lpstr>Room and Breakfast</vt:lpstr>
      <vt:lpstr>Targhe e marchi</vt:lpstr>
      <vt:lpstr>Targhe e marchi</vt:lpstr>
      <vt:lpstr>Classificazione delle strutture ricettive</vt:lpstr>
      <vt:lpstr>Reclami</vt:lpstr>
      <vt:lpstr>Riepilogo di chi fa cosa</vt:lpstr>
      <vt:lpstr>Per approfondire</vt:lpstr>
      <vt:lpstr>“Housing Microfinance - per la microricettività”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“Housing Microfinance - per la microricettività”</dc:title>
  <dc:creator>Mirca Bolognesi</dc:creator>
  <cp:lastModifiedBy>Mirca Bolognesi</cp:lastModifiedBy>
  <cp:revision>88</cp:revision>
  <dcterms:created xsi:type="dcterms:W3CDTF">2017-06-25T15:07:28Z</dcterms:created>
  <dcterms:modified xsi:type="dcterms:W3CDTF">2017-06-29T07:27:51Z</dcterms:modified>
</cp:coreProperties>
</file>