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1"/>
  </p:notesMasterIdLst>
  <p:sldIdLst>
    <p:sldId id="257" r:id="rId2"/>
    <p:sldId id="258" r:id="rId3"/>
    <p:sldId id="259" r:id="rId4"/>
    <p:sldId id="260" r:id="rId5"/>
    <p:sldId id="261" r:id="rId6"/>
    <p:sldId id="256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76" r:id="rId15"/>
    <p:sldId id="277" r:id="rId16"/>
    <p:sldId id="278" r:id="rId17"/>
    <p:sldId id="279" r:id="rId18"/>
    <p:sldId id="280" r:id="rId19"/>
    <p:sldId id="269" r:id="rId20"/>
    <p:sldId id="270" r:id="rId21"/>
    <p:sldId id="271" r:id="rId22"/>
    <p:sldId id="273" r:id="rId23"/>
    <p:sldId id="274" r:id="rId24"/>
    <p:sldId id="275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  <p:sldId id="289" r:id="rId34"/>
    <p:sldId id="290" r:id="rId35"/>
    <p:sldId id="291" r:id="rId36"/>
    <p:sldId id="292" r:id="rId37"/>
    <p:sldId id="293" r:id="rId38"/>
    <p:sldId id="294" r:id="rId39"/>
    <p:sldId id="295" r:id="rId40"/>
    <p:sldId id="296" r:id="rId41"/>
    <p:sldId id="297" r:id="rId42"/>
    <p:sldId id="298" r:id="rId43"/>
    <p:sldId id="299" r:id="rId44"/>
    <p:sldId id="300" r:id="rId45"/>
    <p:sldId id="301" r:id="rId46"/>
    <p:sldId id="302" r:id="rId47"/>
    <p:sldId id="303" r:id="rId48"/>
    <p:sldId id="304" r:id="rId49"/>
    <p:sldId id="305" r:id="rId50"/>
    <p:sldId id="306" r:id="rId51"/>
    <p:sldId id="307" r:id="rId52"/>
    <p:sldId id="308" r:id="rId53"/>
    <p:sldId id="311" r:id="rId54"/>
    <p:sldId id="309" r:id="rId55"/>
    <p:sldId id="310" r:id="rId56"/>
    <p:sldId id="312" r:id="rId57"/>
    <p:sldId id="313" r:id="rId58"/>
    <p:sldId id="316" r:id="rId59"/>
    <p:sldId id="317" r:id="rId60"/>
    <p:sldId id="318" r:id="rId61"/>
    <p:sldId id="319" r:id="rId62"/>
    <p:sldId id="314" r:id="rId63"/>
    <p:sldId id="315" r:id="rId64"/>
    <p:sldId id="320" r:id="rId65"/>
    <p:sldId id="321" r:id="rId66"/>
    <p:sldId id="322" r:id="rId67"/>
    <p:sldId id="323" r:id="rId68"/>
    <p:sldId id="324" r:id="rId69"/>
    <p:sldId id="325" r:id="rId70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9" d="100"/>
          <a:sy n="89" d="100"/>
        </p:scale>
        <p:origin x="466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" Type="http://schemas.openxmlformats.org/officeDocument/2006/relationships/slide" Target="slides/slide6.xml"/><Relationship Id="rId71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3904EBD-A156-4393-8236-80020876D750}" type="datetimeFigureOut">
              <a:rPr lang="it-IT" smtClean="0"/>
              <a:t>23/02/2016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0EE4937-1EBE-4047-AF69-FB98466FF03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667457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B9B660-AB53-49C6-83E6-309218A339C0}" type="slidenum">
              <a:rPr lang="it-IT" smtClean="0"/>
              <a:t>1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57335201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EE4937-1EBE-4047-AF69-FB98466FF036}" type="slidenum">
              <a:rPr lang="it-IT" smtClean="0"/>
              <a:t>8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78893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034A0E-2FA7-491F-9CFA-CD8DA5ADC88C}" type="datetime1">
              <a:rPr lang="it-IT" smtClean="0"/>
              <a:t>23/02/2016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Studio Arduini - Pelizziari - Visioli - Bonatti - Diritti riservati</a:t>
            </a: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596C17-83CB-493D-94CA-F56FFA77358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410329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24A25A-1054-4DEC-938D-5514CC3AA23A}" type="datetime1">
              <a:rPr lang="it-IT" smtClean="0"/>
              <a:t>23/02/2016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Studio Arduini - Pelizziari - Visioli - Bonatti - Diritti riservati</a:t>
            </a: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596C17-83CB-493D-94CA-F56FFA77358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979434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093D4C-8240-4079-B053-DFB7F10DD40B}" type="datetime1">
              <a:rPr lang="it-IT" smtClean="0"/>
              <a:t>23/02/2016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Studio Arduini - Pelizziari - Visioli - Bonatti - Diritti riservati</a:t>
            </a: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596C17-83CB-493D-94CA-F56FFA77358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667057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8B72BE-D2E3-4120-884C-DE16D82A4E23}" type="datetime1">
              <a:rPr lang="it-IT" smtClean="0"/>
              <a:t>23/02/2016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Studio Arduini - Pelizziari - Visioli - Bonatti - Diritti riservati</a:t>
            </a: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596C17-83CB-493D-94CA-F56FFA77358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474072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59026E-544E-4695-BD12-95FC539EE99E}" type="datetime1">
              <a:rPr lang="it-IT" smtClean="0"/>
              <a:t>23/02/2016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Studio Arduini - Pelizziari - Visioli - Bonatti - Diritti riservati</a:t>
            </a: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596C17-83CB-493D-94CA-F56FFA77358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908032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6C1746-EC13-4705-B588-572674D82EDE}" type="datetime1">
              <a:rPr lang="it-IT" smtClean="0"/>
              <a:t>23/02/2016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Studio Arduini - Pelizziari - Visioli - Bonatti - Diritti riservati</a:t>
            </a:r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596C17-83CB-493D-94CA-F56FFA77358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821927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B90FA8-7FF6-4914-A465-6244CDE4BE77}" type="datetime1">
              <a:rPr lang="it-IT" smtClean="0"/>
              <a:t>23/02/2016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Studio Arduini - Pelizziari - Visioli - Bonatti - Diritti riservati</a:t>
            </a:r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596C17-83CB-493D-94CA-F56FFA77358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809367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70F090-CE9C-4E49-81EF-9D1A7C76B5E7}" type="datetime1">
              <a:rPr lang="it-IT" smtClean="0"/>
              <a:t>23/02/2016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Studio Arduini - Pelizziari - Visioli - Bonatti - Diritti riservati</a:t>
            </a:r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596C17-83CB-493D-94CA-F56FFA77358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88385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6F2020-83B7-4F48-9652-BE226A099DB3}" type="datetime1">
              <a:rPr lang="it-IT" smtClean="0"/>
              <a:t>23/02/2016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Studio Arduini - Pelizziari - Visioli - Bonatti - Diritti riservati</a:t>
            </a:r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596C17-83CB-493D-94CA-F56FFA77358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147071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7D9DB6-5903-453C-8F22-DD3CB411F5BA}" type="datetime1">
              <a:rPr lang="it-IT" smtClean="0"/>
              <a:t>23/02/2016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Studio Arduini - Pelizziari - Visioli - Bonatti - Diritti riservati</a:t>
            </a:r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596C17-83CB-493D-94CA-F56FFA77358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620844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C75B90-3BC1-41C5-AB41-74A1076EF345}" type="datetime1">
              <a:rPr lang="it-IT" smtClean="0"/>
              <a:t>23/02/2016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Studio Arduini - Pelizziari - Visioli - Bonatti - Diritti riservati</a:t>
            </a:r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596C17-83CB-493D-94CA-F56FFA77358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541396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4FD499-531F-4E95-A0F7-C41CAC50BE59}" type="datetime1">
              <a:rPr lang="it-IT" smtClean="0"/>
              <a:t>23/02/2016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it-IT" smtClean="0"/>
              <a:t>Studio Arduini - Pelizziari - Visioli - Bonatti - Diritti riservati</a:t>
            </a: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596C17-83CB-493D-94CA-F56FFA77358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305997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g"/><Relationship Id="rId3" Type="http://schemas.openxmlformats.org/officeDocument/2006/relationships/image" Target="../media/image1.jpe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jpg"/><Relationship Id="rId5" Type="http://schemas.openxmlformats.org/officeDocument/2006/relationships/image" Target="../media/image2.emf"/><Relationship Id="rId4" Type="http://schemas.openxmlformats.org/officeDocument/2006/relationships/image" Target="file:///C:\Users\Gabriele\AppData\Local\Microsoft\Windows\Temporary%20Internet%20Files\Content.Outlook\Impostazioni%20locali\Temporary%20Internet%20Files\Logo%20Ordine\image001.JPG" TargetMode="Externa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524000" y="1122362"/>
            <a:ext cx="9144000" cy="2840037"/>
          </a:xfrm>
        </p:spPr>
        <p:txBody>
          <a:bodyPr>
            <a:normAutofit fontScale="90000"/>
          </a:bodyPr>
          <a:lstStyle/>
          <a:p>
            <a:r>
              <a:rPr lang="it-IT" dirty="0" smtClean="0"/>
              <a:t/>
            </a:r>
            <a:br>
              <a:rPr lang="it-IT" dirty="0" smtClean="0"/>
            </a:br>
            <a:r>
              <a:rPr lang="it-IT" dirty="0" smtClean="0"/>
              <a:t/>
            </a:r>
            <a:br>
              <a:rPr lang="it-IT" dirty="0" smtClean="0"/>
            </a:br>
            <a:r>
              <a:rPr lang="it-IT" sz="2700" b="1" dirty="0" smtClean="0"/>
              <a:t/>
            </a:r>
            <a:br>
              <a:rPr lang="it-IT" sz="2700" b="1" dirty="0" smtClean="0"/>
            </a:br>
            <a:r>
              <a:rPr lang="it-IT" sz="2700" b="1" dirty="0" smtClean="0"/>
              <a:t/>
            </a:r>
            <a:br>
              <a:rPr lang="it-IT" sz="2700" b="1" dirty="0" smtClean="0"/>
            </a:br>
            <a:r>
              <a:rPr lang="it-IT" sz="2000" dirty="0" smtClean="0"/>
              <a:t/>
            </a:r>
            <a:br>
              <a:rPr lang="it-IT" sz="2000" dirty="0" smtClean="0"/>
            </a:br>
            <a:r>
              <a:rPr lang="it-IT" sz="2700" dirty="0" smtClean="0"/>
              <a:t>La legge di Stabilità 2016: Novità per la libera professione e l’edilizia</a:t>
            </a:r>
            <a:br>
              <a:rPr lang="it-IT" sz="2700" dirty="0" smtClean="0"/>
            </a:br>
            <a:r>
              <a:rPr lang="it-IT" sz="2700" dirty="0"/>
              <a:t/>
            </a:r>
            <a:br>
              <a:rPr lang="it-IT" sz="2700" dirty="0"/>
            </a:br>
            <a:endParaRPr lang="it-IT" sz="2700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20000"/>
          </a:bodyPr>
          <a:lstStyle/>
          <a:p>
            <a:endParaRPr lang="it-IT" dirty="0" smtClean="0"/>
          </a:p>
          <a:p>
            <a:r>
              <a:rPr lang="it-IT" sz="1800" dirty="0" smtClean="0">
                <a:latin typeface="+mj-lt"/>
              </a:rPr>
              <a:t>Dott. Roberto Arduini</a:t>
            </a:r>
          </a:p>
          <a:p>
            <a:r>
              <a:rPr lang="it-IT" sz="1800" dirty="0" smtClean="0">
                <a:latin typeface="+mj-lt"/>
              </a:rPr>
              <a:t>		Dott. Michele Pelizziari</a:t>
            </a:r>
          </a:p>
          <a:p>
            <a:r>
              <a:rPr lang="it-IT" sz="1800" dirty="0" smtClean="0">
                <a:latin typeface="+mj-lt"/>
              </a:rPr>
              <a:t>				Dott. Gabriele Bonatti</a:t>
            </a:r>
          </a:p>
          <a:p>
            <a:r>
              <a:rPr lang="it-IT" sz="1800" dirty="0" smtClean="0">
                <a:latin typeface="+mj-lt"/>
              </a:rPr>
              <a:t>								25 febbraio 2016</a:t>
            </a: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Studio Arduini - Pelizziari - Visioli - Bonatti - Diritti riservati</a:t>
            </a:r>
            <a:endParaRPr lang="it-IT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3BB320-8C07-4A17-97F7-CFB312A59558}" type="slidenum">
              <a:rPr lang="it-IT" smtClean="0"/>
              <a:t>1</a:t>
            </a:fld>
            <a:endParaRPr lang="it-IT" dirty="0"/>
          </a:p>
        </p:txBody>
      </p:sp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2483644" y="3962399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t-IT" dirty="0"/>
          </a:p>
        </p:txBody>
      </p:sp>
      <p:pic>
        <p:nvPicPr>
          <p:cNvPr id="1025" name="Picture 1" descr="C:\Users\Gabriele\AppData\Local\Microsoft\Windows\Temporary Internet Files\Content.Outlook\Impostazioni locali\Temporary Internet Files\Logo Ordine\image001.JPG"/>
          <p:cNvPicPr>
            <a:picLocks noChangeAspect="1" noChangeArrowheads="1"/>
          </p:cNvPicPr>
          <p:nvPr/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644" y="3962399"/>
            <a:ext cx="1774825" cy="808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Immagine 9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3900" y="5009025"/>
            <a:ext cx="942975" cy="838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mmagin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4896" y="1246968"/>
            <a:ext cx="1276350" cy="952500"/>
          </a:xfrm>
          <a:prstGeom prst="rect">
            <a:avLst/>
          </a:prstGeom>
        </p:spPr>
      </p:pic>
      <p:pic>
        <p:nvPicPr>
          <p:cNvPr id="11" name="Immagine 1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1745" y="1235720"/>
            <a:ext cx="5448300" cy="838200"/>
          </a:xfrm>
          <a:prstGeom prst="rect">
            <a:avLst/>
          </a:prstGeom>
        </p:spPr>
      </p:pic>
      <p:pic>
        <p:nvPicPr>
          <p:cNvPr id="12" name="Immagine 1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1522" y="5314455"/>
            <a:ext cx="5660478" cy="4761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7557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dirty="0" smtClean="0"/>
              <a:t>Nuovo regime previdenziale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just"/>
            <a:r>
              <a:rPr lang="it-IT" dirty="0"/>
              <a:t>In merito al regime previdenziale applicabile </a:t>
            </a:r>
            <a:r>
              <a:rPr lang="it-IT" dirty="0" smtClean="0"/>
              <a:t>ai soggetti </a:t>
            </a:r>
            <a:r>
              <a:rPr lang="it-IT" dirty="0"/>
              <a:t>in esame, il “nuovo” comma 77 dispone che </a:t>
            </a:r>
            <a:r>
              <a:rPr lang="it-IT" dirty="0" smtClean="0"/>
              <a:t>il </a:t>
            </a:r>
            <a:r>
              <a:rPr lang="it-IT" dirty="0"/>
              <a:t>reddito forfetario costituisce base imponibile ai fini </a:t>
            </a:r>
            <a:r>
              <a:rPr lang="it-IT" dirty="0" smtClean="0"/>
              <a:t>previdenziali sul </a:t>
            </a:r>
            <a:r>
              <a:rPr lang="it-IT" dirty="0"/>
              <a:t>quale va applicata la </a:t>
            </a:r>
            <a:r>
              <a:rPr lang="it-IT" dirty="0" smtClean="0"/>
              <a:t>contribuzione </a:t>
            </a:r>
            <a:r>
              <a:rPr lang="it-IT" dirty="0"/>
              <a:t>ridotta del 35</a:t>
            </a:r>
            <a:r>
              <a:rPr lang="it-IT" dirty="0" smtClean="0"/>
              <a:t>% (contribuzione artigiani – commercianti). </a:t>
            </a:r>
            <a:endParaRPr lang="it-IT" dirty="0" smtClean="0"/>
          </a:p>
          <a:p>
            <a:pPr algn="just"/>
            <a:endParaRPr lang="it-IT" dirty="0"/>
          </a:p>
          <a:p>
            <a:pPr algn="just"/>
            <a:r>
              <a:rPr lang="it-IT" dirty="0"/>
              <a:t>In precedenza l’agevolazione consisteva nella non applicazione del minimale contributivo di cui </a:t>
            </a:r>
            <a:r>
              <a:rPr lang="it-IT" dirty="0" smtClean="0"/>
              <a:t>alla </a:t>
            </a:r>
            <a:r>
              <a:rPr lang="it-IT" dirty="0"/>
              <a:t>Legge n. 233/90. </a:t>
            </a:r>
            <a:endParaRPr lang="it-IT" dirty="0" smtClean="0"/>
          </a:p>
          <a:p>
            <a:pPr algn="just"/>
            <a:endParaRPr lang="it-IT" dirty="0"/>
          </a:p>
          <a:p>
            <a:pPr algn="just"/>
            <a:r>
              <a:rPr lang="it-IT" dirty="0"/>
              <a:t>È confermata la regola in base alla quale la riduzione contributiva si riflette sull’accredito dei </a:t>
            </a:r>
            <a:r>
              <a:rPr lang="it-IT" dirty="0" smtClean="0"/>
              <a:t>contributi</a:t>
            </a:r>
            <a:r>
              <a:rPr lang="it-IT" dirty="0"/>
              <a:t>. </a:t>
            </a:r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Studio Arduini - Pelizziari - Visioli - Bonatti - Diritti riservati</a:t>
            </a:r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596C17-83CB-493D-94CA-F56FFA773585}" type="slidenum">
              <a:rPr lang="it-IT" smtClean="0"/>
              <a:t>10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0653090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dirty="0" smtClean="0"/>
              <a:t>Semplificazioni</a:t>
            </a:r>
            <a:endParaRPr lang="it-IT" dirty="0"/>
          </a:p>
        </p:txBody>
      </p:sp>
      <p:pic>
        <p:nvPicPr>
          <p:cNvPr id="6" name="Segnaposto contenuto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53086" y="1797992"/>
            <a:ext cx="8477640" cy="3783748"/>
          </a:xfrm>
          <a:prstGeom prst="rect">
            <a:avLst/>
          </a:prstGeom>
        </p:spPr>
      </p:pic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Studio Arduini - Pelizziari - Visioli - Bonatti - Diritti riservati</a:t>
            </a:r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596C17-83CB-493D-94CA-F56FFA773585}" type="slidenum">
              <a:rPr lang="it-IT" smtClean="0"/>
              <a:t>11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8413266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dirty="0" smtClean="0"/>
              <a:t>Effetti imposte e adempimenti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0" indent="0" algn="just">
              <a:buNone/>
            </a:pPr>
            <a:r>
              <a:rPr lang="it-IT" dirty="0"/>
              <a:t>Come accennato, ai fini IVA il contribuente forfetario adotta un regime analogo a quello previsto </a:t>
            </a:r>
            <a:r>
              <a:rPr lang="it-IT" dirty="0" smtClean="0"/>
              <a:t>per </a:t>
            </a:r>
            <a:r>
              <a:rPr lang="it-IT" dirty="0"/>
              <a:t>i contribuenti minimi e pertanto</a:t>
            </a:r>
            <a:r>
              <a:rPr lang="it-IT" dirty="0" smtClean="0"/>
              <a:t>: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it-IT" dirty="0"/>
              <a:t> </a:t>
            </a:r>
            <a:r>
              <a:rPr lang="it-IT" dirty="0" smtClean="0"/>
              <a:t>non </a:t>
            </a:r>
            <a:r>
              <a:rPr lang="it-IT" dirty="0"/>
              <a:t>addebita l’IVA in via di rivalsa ai propri clienti; 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it-IT" dirty="0" smtClean="0"/>
              <a:t>Non </a:t>
            </a:r>
            <a:r>
              <a:rPr lang="it-IT" dirty="0"/>
              <a:t>detrae l’IVA a credito sugli acquisti. </a:t>
            </a:r>
            <a:endParaRPr lang="it-IT" dirty="0" smtClean="0"/>
          </a:p>
          <a:p>
            <a:pPr algn="just">
              <a:buFont typeface="Wingdings" panose="05000000000000000000" pitchFamily="2" charset="2"/>
              <a:buChar char="ü"/>
            </a:pPr>
            <a:endParaRPr lang="it-IT" dirty="0"/>
          </a:p>
          <a:p>
            <a:pPr algn="just">
              <a:buFont typeface="Wingdings" panose="05000000000000000000" pitchFamily="2" charset="2"/>
              <a:buChar char="ü"/>
            </a:pPr>
            <a:r>
              <a:rPr lang="it-IT" dirty="0"/>
              <a:t>Le altre variabili da considerare, per le quali risulta più difficile effettuare un conteggio analitico, </a:t>
            </a:r>
            <a:r>
              <a:rPr lang="it-IT" dirty="0" smtClean="0"/>
              <a:t> sono </a:t>
            </a:r>
            <a:r>
              <a:rPr lang="it-IT" dirty="0"/>
              <a:t>connesse alle seguenti ulteriori semplificazioni: </a:t>
            </a:r>
            <a:endParaRPr lang="it-IT" dirty="0" smtClean="0"/>
          </a:p>
          <a:p>
            <a:pPr algn="just">
              <a:buFont typeface="Wingdings" panose="05000000000000000000" pitchFamily="2" charset="2"/>
              <a:buChar char="ü"/>
            </a:pPr>
            <a:endParaRPr lang="it-IT" dirty="0"/>
          </a:p>
          <a:p>
            <a:pPr algn="just">
              <a:buFont typeface="Wingdings" panose="05000000000000000000" pitchFamily="2" charset="2"/>
              <a:buChar char="ü"/>
            </a:pPr>
            <a:r>
              <a:rPr lang="it-IT" dirty="0" smtClean="0"/>
              <a:t>non </a:t>
            </a:r>
            <a:r>
              <a:rPr lang="it-IT" dirty="0"/>
              <a:t>assoggettamento agli studi di settore; 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it-IT" dirty="0" smtClean="0"/>
              <a:t>esclusione </a:t>
            </a:r>
            <a:r>
              <a:rPr lang="it-IT" dirty="0"/>
              <a:t>dall’IRAP; 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it-IT" dirty="0" smtClean="0"/>
              <a:t>esclusione </a:t>
            </a:r>
            <a:r>
              <a:rPr lang="it-IT" dirty="0"/>
              <a:t>dalla comunicazione clienti e fornitori e </a:t>
            </a:r>
            <a:r>
              <a:rPr lang="it-IT" dirty="0" err="1"/>
              <a:t>black</a:t>
            </a:r>
            <a:r>
              <a:rPr lang="it-IT" dirty="0"/>
              <a:t>-list; 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it-IT" dirty="0" smtClean="0"/>
              <a:t>esonero </a:t>
            </a:r>
            <a:r>
              <a:rPr lang="it-IT" dirty="0"/>
              <a:t>dall’obbligo di tenuta delle scritture contabili; 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it-IT" dirty="0" smtClean="0"/>
              <a:t>esonero </a:t>
            </a:r>
            <a:r>
              <a:rPr lang="it-IT" dirty="0"/>
              <a:t>dagli adempimenti dei sostituti d’imposta. </a:t>
            </a:r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Studio Arduini - Pelizziari - Visioli - Bonatti - Diritti riservati</a:t>
            </a:r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596C17-83CB-493D-94CA-F56FFA773585}" type="slidenum">
              <a:rPr lang="it-IT" smtClean="0"/>
              <a:t>12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5269434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dirty="0" smtClean="0"/>
              <a:t>Tempistica per la scelta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algn="just"/>
            <a:r>
              <a:rPr lang="it-IT" dirty="0"/>
              <a:t>La decisione di usufruire del nuovo regime forfetario deve essere assunta all’inizio del 2016, </a:t>
            </a:r>
            <a:r>
              <a:rPr lang="it-IT" dirty="0" smtClean="0"/>
              <a:t>considerato </a:t>
            </a:r>
            <a:r>
              <a:rPr lang="it-IT" dirty="0"/>
              <a:t>che già dall’1.1.2016 il soggetto non deve, ad esempio, addebitare l’IVA nelle fatture. </a:t>
            </a:r>
            <a:endParaRPr lang="it-IT" dirty="0" smtClean="0"/>
          </a:p>
          <a:p>
            <a:pPr algn="just"/>
            <a:endParaRPr lang="it-IT" dirty="0"/>
          </a:p>
          <a:p>
            <a:pPr algn="just"/>
            <a:r>
              <a:rPr lang="it-IT" dirty="0"/>
              <a:t>Tale decisione può essere invece assunta “di fatto” anche in un momento successivo per i </a:t>
            </a:r>
            <a:r>
              <a:rPr lang="it-IT" dirty="0" smtClean="0"/>
              <a:t>contribuenti </a:t>
            </a:r>
            <a:r>
              <a:rPr lang="it-IT" dirty="0"/>
              <a:t>non obbligati all’emissione della fattura. </a:t>
            </a:r>
            <a:endParaRPr lang="it-IT" dirty="0" smtClean="0"/>
          </a:p>
          <a:p>
            <a:pPr algn="just"/>
            <a:endParaRPr lang="it-IT" dirty="0"/>
          </a:p>
          <a:p>
            <a:pPr algn="just"/>
            <a:r>
              <a:rPr lang="it-IT" dirty="0"/>
              <a:t>Alla data dell’1.1.2016 il soggetto deve pertanto essere certo di rispettare i requisiti previsti dalla </a:t>
            </a:r>
            <a:r>
              <a:rPr lang="it-IT" dirty="0" smtClean="0"/>
              <a:t>norma </a:t>
            </a:r>
            <a:r>
              <a:rPr lang="it-IT" dirty="0"/>
              <a:t>per l’accesso ed avere già effettuato le valutazioni di convenienza. </a:t>
            </a:r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Studio Arduini - Pelizziari - Visioli - Bonatti - Diritti riservati</a:t>
            </a:r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596C17-83CB-493D-94CA-F56FFA773585}" type="slidenum">
              <a:rPr lang="it-IT" smtClean="0"/>
              <a:t>13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2028527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dirty="0" smtClean="0"/>
              <a:t>Soggetti che iniziano l’attività nel 2016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algn="just"/>
            <a:r>
              <a:rPr lang="it-IT" dirty="0"/>
              <a:t>In caso di inizio dell’attività, come previsto dal citato comma 56, è possibile “avvalersi del regime </a:t>
            </a:r>
            <a:r>
              <a:rPr lang="it-IT" dirty="0" smtClean="0"/>
              <a:t>forfetario </a:t>
            </a:r>
            <a:r>
              <a:rPr lang="it-IT" dirty="0"/>
              <a:t>comunicando, nella dichiarazione di inizio di attività … di presumere la sussistenza </a:t>
            </a:r>
            <a:r>
              <a:rPr lang="it-IT" dirty="0" smtClean="0"/>
              <a:t>dei requisiti di </a:t>
            </a:r>
            <a:r>
              <a:rPr lang="it-IT" dirty="0"/>
              <a:t>cui al comma 54 </a:t>
            </a:r>
            <a:r>
              <a:rPr lang="it-IT" dirty="0" smtClean="0"/>
              <a:t>…”.</a:t>
            </a:r>
          </a:p>
          <a:p>
            <a:pPr algn="just"/>
            <a:endParaRPr lang="it-IT" dirty="0"/>
          </a:p>
          <a:p>
            <a:pPr algn="just"/>
            <a:r>
              <a:rPr lang="it-IT" dirty="0"/>
              <a:t>I soggetti che iniziano l’attività nel 2016</a:t>
            </a:r>
            <a:r>
              <a:rPr lang="it-IT" dirty="0" smtClean="0"/>
              <a:t>:</a:t>
            </a:r>
          </a:p>
          <a:p>
            <a:pPr algn="just"/>
            <a:endParaRPr lang="it-IT" dirty="0"/>
          </a:p>
          <a:p>
            <a:pPr algn="just">
              <a:buFont typeface="Wingdings" panose="05000000000000000000" pitchFamily="2" charset="2"/>
              <a:buChar char="ü"/>
            </a:pPr>
            <a:r>
              <a:rPr lang="it-IT" dirty="0"/>
              <a:t> </a:t>
            </a:r>
            <a:r>
              <a:rPr lang="it-IT" dirty="0" smtClean="0"/>
              <a:t>in </a:t>
            </a:r>
            <a:r>
              <a:rPr lang="it-IT" dirty="0"/>
              <a:t>possesso dei requisiti di “novità</a:t>
            </a:r>
            <a:r>
              <a:rPr lang="it-IT" dirty="0" smtClean="0"/>
              <a:t>” possono </a:t>
            </a:r>
            <a:r>
              <a:rPr lang="it-IT" dirty="0"/>
              <a:t>applicare il regime forfetario “start up” fino al </a:t>
            </a:r>
            <a:r>
              <a:rPr lang="it-IT" dirty="0" smtClean="0"/>
              <a:t>2020 con </a:t>
            </a:r>
            <a:r>
              <a:rPr lang="it-IT" dirty="0"/>
              <a:t>applicazione dell’aliquota ridotta del 5%; </a:t>
            </a:r>
          </a:p>
          <a:p>
            <a:pPr algn="just">
              <a:buFont typeface="Wingdings" panose="05000000000000000000" pitchFamily="2" charset="2"/>
              <a:buChar char="ü"/>
            </a:pPr>
            <a:endParaRPr lang="it-IT" dirty="0" smtClean="0"/>
          </a:p>
          <a:p>
            <a:pPr algn="just">
              <a:buFont typeface="Wingdings" panose="05000000000000000000" pitchFamily="2" charset="2"/>
              <a:buChar char="ü"/>
            </a:pPr>
            <a:r>
              <a:rPr lang="it-IT" dirty="0" smtClean="0"/>
              <a:t>privi </a:t>
            </a:r>
            <a:r>
              <a:rPr lang="it-IT" dirty="0"/>
              <a:t>dei requisiti di “novità” possono applicare il regime forfetario. </a:t>
            </a:r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Studio Arduini - Pelizziari - Visioli - Bonatti - Diritti riservati</a:t>
            </a:r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596C17-83CB-493D-94CA-F56FFA773585}" type="slidenum">
              <a:rPr lang="it-IT" smtClean="0"/>
              <a:t>14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1288055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dirty="0" smtClean="0"/>
              <a:t>Segue..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/>
              <a:t>Tali soggetti indicano il codice “2”nella casella contenuta nella Sezione “Regimi fiscali agevolati” </a:t>
            </a:r>
            <a:r>
              <a:rPr lang="it-IT" dirty="0" smtClean="0"/>
              <a:t>del </a:t>
            </a:r>
            <a:r>
              <a:rPr lang="it-IT" dirty="0" err="1"/>
              <a:t>mod</a:t>
            </a:r>
            <a:r>
              <a:rPr lang="it-IT" dirty="0"/>
              <a:t>. AA9/12. </a:t>
            </a:r>
            <a:endParaRPr lang="it-IT" dirty="0" smtClean="0"/>
          </a:p>
          <a:p>
            <a:endParaRPr lang="it-IT" dirty="0"/>
          </a:p>
          <a:p>
            <a:endParaRPr lang="it-IT" dirty="0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Studio Arduini - Pelizziari - Visioli - Bonatti - Diritti riservati</a:t>
            </a:r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596C17-83CB-493D-94CA-F56FFA773585}" type="slidenum">
              <a:rPr lang="it-IT" smtClean="0"/>
              <a:t>15</a:t>
            </a:fld>
            <a:endParaRPr lang="it-IT"/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51833" y="3328682"/>
            <a:ext cx="7730367" cy="1345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299832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dirty="0" smtClean="0"/>
              <a:t>Soggetti che hanno iniziato attività nel 2015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it-IT" dirty="0"/>
              <a:t>Con riferimento ad un soggetto che ha iniziato l’attività nel 2015si potevano prospettare le </a:t>
            </a:r>
            <a:r>
              <a:rPr lang="it-IT" dirty="0" smtClean="0"/>
              <a:t>seguenti </a:t>
            </a:r>
            <a:r>
              <a:rPr lang="it-IT" dirty="0"/>
              <a:t>situazioni: </a:t>
            </a:r>
            <a:endParaRPr lang="it-IT" dirty="0" smtClean="0"/>
          </a:p>
          <a:p>
            <a:pPr algn="just"/>
            <a:endParaRPr lang="it-IT" dirty="0" smtClean="0"/>
          </a:p>
          <a:p>
            <a:pPr algn="just">
              <a:buFont typeface="Wingdings" panose="05000000000000000000" pitchFamily="2" charset="2"/>
              <a:buChar char="ü"/>
            </a:pPr>
            <a:r>
              <a:rPr lang="it-IT" dirty="0" smtClean="0"/>
              <a:t> applicazione </a:t>
            </a:r>
            <a:r>
              <a:rPr lang="it-IT" dirty="0"/>
              <a:t>del regime forfetario(eventualmente “start up</a:t>
            </a:r>
            <a:r>
              <a:rPr lang="it-IT" dirty="0" smtClean="0"/>
              <a:t>”);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it-IT" dirty="0" smtClean="0"/>
              <a:t>applicazione </a:t>
            </a:r>
            <a:r>
              <a:rPr lang="it-IT" dirty="0"/>
              <a:t>del regime dei minimi; </a:t>
            </a:r>
            <a:endParaRPr lang="it-IT" dirty="0" smtClean="0"/>
          </a:p>
          <a:p>
            <a:pPr algn="just">
              <a:buFont typeface="Wingdings" panose="05000000000000000000" pitchFamily="2" charset="2"/>
              <a:buChar char="ü"/>
            </a:pPr>
            <a:r>
              <a:rPr lang="it-IT" dirty="0" smtClean="0"/>
              <a:t>applicazione </a:t>
            </a:r>
            <a:r>
              <a:rPr lang="it-IT" dirty="0"/>
              <a:t>di regime ordinario. </a:t>
            </a:r>
          </a:p>
          <a:p>
            <a:pPr marL="0" indent="0" algn="just">
              <a:buNone/>
            </a:pPr>
            <a:endParaRPr lang="it-IT" dirty="0" smtClean="0"/>
          </a:p>
          <a:p>
            <a:pPr marL="0" indent="0" algn="just">
              <a:buNone/>
            </a:pPr>
            <a:r>
              <a:rPr lang="it-IT" dirty="0" smtClean="0"/>
              <a:t>In </a:t>
            </a:r>
            <a:r>
              <a:rPr lang="it-IT" dirty="0"/>
              <a:t>base a quanto adottato nel 2015, per il 2016 sono disponibili le seguenti soluzioni. </a:t>
            </a:r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Studio Arduini - Pelizziari - Visioli - Bonatti - Diritti riservati</a:t>
            </a:r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596C17-83CB-493D-94CA-F56FFA773585}" type="slidenum">
              <a:rPr lang="it-IT" smtClean="0"/>
              <a:t>16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9456592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8200" y="410368"/>
            <a:ext cx="10515600" cy="1325563"/>
          </a:xfrm>
        </p:spPr>
        <p:txBody>
          <a:bodyPr/>
          <a:lstStyle/>
          <a:p>
            <a:pPr algn="ctr"/>
            <a:r>
              <a:rPr lang="it-IT" dirty="0" smtClean="0"/>
              <a:t>Segue.. </a:t>
            </a:r>
            <a:endParaRPr lang="it-IT" dirty="0"/>
          </a:p>
        </p:txBody>
      </p:sp>
      <p:pic>
        <p:nvPicPr>
          <p:cNvPr id="6" name="Segnaposto contenuto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136594" y="1825625"/>
            <a:ext cx="5918812" cy="4351338"/>
          </a:xfrm>
          <a:prstGeom prst="rect">
            <a:avLst/>
          </a:prstGeom>
        </p:spPr>
      </p:pic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Studio Arduini - Pelizziari - Visioli - Bonatti - Diritti riservati</a:t>
            </a:r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596C17-83CB-493D-94CA-F56FFA773585}" type="slidenum">
              <a:rPr lang="it-IT" smtClean="0"/>
              <a:t>17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0989609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dirty="0" smtClean="0"/>
              <a:t>Soggetti che hanno iniziato attività nel 2014</a:t>
            </a:r>
            <a:endParaRPr lang="it-IT" dirty="0"/>
          </a:p>
        </p:txBody>
      </p:sp>
      <p:pic>
        <p:nvPicPr>
          <p:cNvPr id="6" name="Segnaposto contenuto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10461" y="1825625"/>
            <a:ext cx="7971077" cy="4351338"/>
          </a:xfrm>
          <a:prstGeom prst="rect">
            <a:avLst/>
          </a:prstGeom>
        </p:spPr>
      </p:pic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Studio Arduini - Pelizziari - Visioli - Bonatti - Diritti riservati</a:t>
            </a:r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596C17-83CB-493D-94CA-F56FFA773585}" type="slidenum">
              <a:rPr lang="it-IT" smtClean="0"/>
              <a:t>18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2956242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dirty="0" smtClean="0"/>
              <a:t>Esemplificazioni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it-IT" dirty="0"/>
              <a:t>Attività di </a:t>
            </a:r>
            <a:r>
              <a:rPr lang="it-IT" dirty="0" smtClean="0"/>
              <a:t>architetto </a:t>
            </a:r>
            <a:r>
              <a:rPr lang="it-IT" dirty="0"/>
              <a:t>svolta nei confronti sia di soggetti passivi IVA che </a:t>
            </a:r>
            <a:r>
              <a:rPr lang="it-IT" dirty="0" smtClean="0"/>
              <a:t>di </a:t>
            </a:r>
            <a:r>
              <a:rPr lang="it-IT" dirty="0"/>
              <a:t>soggetti privati con un </a:t>
            </a:r>
            <a:r>
              <a:rPr lang="it-IT" dirty="0" smtClean="0"/>
              <a:t>reddito </a:t>
            </a:r>
            <a:r>
              <a:rPr lang="it-IT" dirty="0"/>
              <a:t>da lavoro dipendente (soglia compensi € 30.000, 78% forfait</a:t>
            </a:r>
            <a:r>
              <a:rPr lang="it-IT" dirty="0" smtClean="0"/>
              <a:t>).</a:t>
            </a:r>
          </a:p>
          <a:p>
            <a:pPr algn="just"/>
            <a:endParaRPr lang="it-IT" dirty="0" smtClean="0"/>
          </a:p>
          <a:p>
            <a:endParaRPr lang="it-IT" dirty="0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Studio Arduini - Pelizziari - Visioli - Bonatti - Diritti riservati</a:t>
            </a:r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596C17-83CB-493D-94CA-F56FFA773585}" type="slidenum">
              <a:rPr lang="it-IT" smtClean="0"/>
              <a:t>19</a:t>
            </a:fld>
            <a:endParaRPr lang="it-IT"/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49097" y="3244362"/>
            <a:ext cx="8029059" cy="1865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87494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it-IT" sz="2800" dirty="0" smtClean="0"/>
              <a:t>Il nuovo regime forfetario 2016: Valutazioni di convenienza</a:t>
            </a:r>
            <a:endParaRPr lang="it-IT" sz="280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>
              <a:buNone/>
            </a:pPr>
            <a:r>
              <a:rPr lang="it-IT" sz="2000" dirty="0"/>
              <a:t>L</a:t>
            </a:r>
            <a:r>
              <a:rPr lang="it-IT" sz="2000" dirty="0" smtClean="0"/>
              <a:t>’art. 1, commi da 54 a 89, Legge n. 190/2014 ha introdotto la disciplina del regime forfetario riservato alle persone fisiche esercenti attività d’impresa / lavoro autonomo che rispettano determinati requisiti, recentemente oggetto di alcune modifiche ad opera dell’art. 1, commi da 53 a 55, </a:t>
            </a:r>
            <a:r>
              <a:rPr lang="it-IT" sz="2000" dirty="0" err="1" smtClean="0"/>
              <a:t>ddl</a:t>
            </a:r>
            <a:r>
              <a:rPr lang="it-IT" sz="2000" dirty="0" smtClean="0"/>
              <a:t> Finanziaria 2016. </a:t>
            </a:r>
          </a:p>
          <a:p>
            <a:pPr marL="0" indent="0" algn="just">
              <a:buNone/>
            </a:pPr>
            <a:endParaRPr lang="it-IT" sz="2000" dirty="0" smtClean="0"/>
          </a:p>
          <a:p>
            <a:pPr marL="0" indent="0" algn="ctr">
              <a:buNone/>
            </a:pPr>
            <a:r>
              <a:rPr lang="it-IT" sz="2000" b="1" dirty="0" smtClean="0"/>
              <a:t>REGIME NATURALE </a:t>
            </a:r>
            <a:endParaRPr lang="it-IT" sz="2000" b="1" dirty="0"/>
          </a:p>
          <a:p>
            <a:pPr marL="0" indent="0" algn="just">
              <a:buNone/>
            </a:pPr>
            <a:r>
              <a:rPr lang="it-IT" sz="2000" dirty="0" smtClean="0"/>
              <a:t>Il regime in esame è un regime naturale, applicabile anche ai soggetti già in attività; è comunque consentita l’opzione per l’applicazione del regime ordinario, con vincolo minimo triennale.</a:t>
            </a:r>
          </a:p>
          <a:p>
            <a:pPr marL="0" indent="0" algn="just">
              <a:buNone/>
            </a:pPr>
            <a:endParaRPr lang="it-IT" sz="2000" dirty="0"/>
          </a:p>
          <a:p>
            <a:pPr marL="0" indent="0" algn="just">
              <a:buNone/>
            </a:pPr>
            <a:endParaRPr lang="it-IT" sz="2000" dirty="0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Studio Arduini - Pelizziari - Visioli - Bonatti - Diritti riservati</a:t>
            </a:r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596C17-83CB-493D-94CA-F56FFA773585}" type="slidenum">
              <a:rPr lang="it-IT" smtClean="0"/>
              <a:t>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817939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dirty="0" smtClean="0"/>
              <a:t>Segue.. </a:t>
            </a:r>
            <a:endParaRPr lang="it-IT" dirty="0"/>
          </a:p>
        </p:txBody>
      </p:sp>
      <p:pic>
        <p:nvPicPr>
          <p:cNvPr id="6" name="Segnaposto contenuto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724730" y="1825625"/>
            <a:ext cx="6742540" cy="4351338"/>
          </a:xfrm>
          <a:prstGeom prst="rect">
            <a:avLst/>
          </a:prstGeom>
        </p:spPr>
      </p:pic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Studio Arduini - Pelizziari - Visioli - Bonatti - Diritti riservati</a:t>
            </a:r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596C17-83CB-493D-94CA-F56FFA773585}" type="slidenum">
              <a:rPr lang="it-IT" smtClean="0"/>
              <a:t>20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2831349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dirty="0" smtClean="0"/>
              <a:t>Segue..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fontScale="47500" lnSpcReduction="20000"/>
          </a:bodyPr>
          <a:lstStyle/>
          <a:p>
            <a:r>
              <a:rPr lang="it-IT" dirty="0"/>
              <a:t>Poiché il professionista opera nei confronti anche di altri soggetti passivi, i compensi possono </a:t>
            </a:r>
            <a:r>
              <a:rPr lang="it-IT" dirty="0" smtClean="0"/>
              <a:t>essere </a:t>
            </a:r>
            <a:r>
              <a:rPr lang="it-IT" dirty="0"/>
              <a:t>maggiorati di un importo corrispondente all’IVA che non viene più versata all’Erario, ossia al </a:t>
            </a:r>
            <a:r>
              <a:rPr lang="it-IT" dirty="0" smtClean="0"/>
              <a:t>50</a:t>
            </a:r>
            <a:r>
              <a:rPr lang="it-IT" dirty="0"/>
              <a:t>% del fatturato. Pertanto, il reddito forfetario risulta pari a: </a:t>
            </a:r>
            <a:endParaRPr lang="it-IT" dirty="0" smtClean="0"/>
          </a:p>
          <a:p>
            <a:endParaRPr lang="it-IT" dirty="0"/>
          </a:p>
          <a:p>
            <a:pPr marL="0" indent="0">
              <a:buNone/>
            </a:pPr>
            <a:r>
              <a:rPr lang="it-IT" dirty="0" smtClean="0"/>
              <a:t>		compensi </a:t>
            </a:r>
            <a:r>
              <a:rPr lang="it-IT" dirty="0"/>
              <a:t>“lordi” x forfait – contributi previdenziali </a:t>
            </a:r>
            <a:r>
              <a:rPr lang="it-IT" dirty="0" smtClean="0"/>
              <a:t> = € </a:t>
            </a:r>
            <a:r>
              <a:rPr lang="it-IT" dirty="0"/>
              <a:t>16.779 [(24.000 + 2.640) x 78% - 4.000] </a:t>
            </a:r>
            <a:endParaRPr lang="it-IT" dirty="0" smtClean="0"/>
          </a:p>
          <a:p>
            <a:endParaRPr lang="it-IT" dirty="0"/>
          </a:p>
          <a:p>
            <a:r>
              <a:rPr lang="it-IT" dirty="0"/>
              <a:t>Ai fini delle imposte dirette il possesso del reddito di lavoro dipendente consente di ottenere un </a:t>
            </a:r>
            <a:r>
              <a:rPr lang="it-IT" dirty="0" smtClean="0"/>
              <a:t>duplice </a:t>
            </a:r>
            <a:r>
              <a:rPr lang="it-IT" dirty="0"/>
              <a:t>beneficio dall’applicazione del nuovo regime. Infatti: </a:t>
            </a:r>
          </a:p>
          <a:p>
            <a:endParaRPr lang="it-IT" dirty="0"/>
          </a:p>
          <a:p>
            <a:pPr>
              <a:buFont typeface="Wingdings" panose="05000000000000000000" pitchFamily="2" charset="2"/>
              <a:buChar char="q"/>
            </a:pPr>
            <a:r>
              <a:rPr lang="it-IT" dirty="0" smtClean="0"/>
              <a:t>il </a:t>
            </a:r>
            <a:r>
              <a:rPr lang="it-IT" dirty="0"/>
              <a:t>reddito da lavoro autonomo viene tassato con l’aliquota del 15%, anziché con quella marginale </a:t>
            </a:r>
            <a:r>
              <a:rPr lang="it-IT" dirty="0" smtClean="0"/>
              <a:t>IRPEF </a:t>
            </a:r>
            <a:r>
              <a:rPr lang="it-IT" dirty="0"/>
              <a:t>che nel caso in esame è pari al 27</a:t>
            </a:r>
            <a:r>
              <a:rPr lang="it-IT" dirty="0" smtClean="0"/>
              <a:t>%;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it-IT" dirty="0" smtClean="0"/>
              <a:t>le </a:t>
            </a:r>
            <a:r>
              <a:rPr lang="it-IT" dirty="0"/>
              <a:t>detrazioni non vengono “perse” in quanto fruite sul reddito da lavoro dipendente; 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it-IT" dirty="0" smtClean="0"/>
              <a:t>la </a:t>
            </a:r>
            <a:r>
              <a:rPr lang="it-IT" dirty="0"/>
              <a:t>non </a:t>
            </a:r>
            <a:r>
              <a:rPr lang="it-IT" dirty="0" smtClean="0"/>
              <a:t>concorrenza </a:t>
            </a:r>
            <a:r>
              <a:rPr lang="it-IT" dirty="0"/>
              <a:t>del reddito di lavoro autonomo alla formazione del reddito complessivo fa </a:t>
            </a:r>
            <a:r>
              <a:rPr lang="it-IT" dirty="0" smtClean="0"/>
              <a:t>aumentare </a:t>
            </a:r>
            <a:r>
              <a:rPr lang="it-IT" dirty="0"/>
              <a:t>l’importo delle detrazioni spettanti. </a:t>
            </a:r>
          </a:p>
          <a:p>
            <a:endParaRPr lang="it-IT" dirty="0" smtClean="0"/>
          </a:p>
          <a:p>
            <a:r>
              <a:rPr lang="it-IT" dirty="0" smtClean="0"/>
              <a:t>Il </a:t>
            </a:r>
            <a:r>
              <a:rPr lang="it-IT" dirty="0"/>
              <a:t>vantaggio di un carico complessivo ai fini delle imposte dirette pari a € 3.322 è in parte ridotto </a:t>
            </a:r>
            <a:r>
              <a:rPr lang="it-IT" dirty="0" smtClean="0"/>
              <a:t>dalla </a:t>
            </a:r>
            <a:r>
              <a:rPr lang="it-IT" dirty="0"/>
              <a:t>perdita dell’IVA sugli acquisti (€ 600). </a:t>
            </a:r>
          </a:p>
          <a:p>
            <a:endParaRPr lang="it-IT" dirty="0" smtClean="0"/>
          </a:p>
          <a:p>
            <a:r>
              <a:rPr lang="it-IT" dirty="0" smtClean="0"/>
              <a:t>Per </a:t>
            </a:r>
            <a:r>
              <a:rPr lang="it-IT" dirty="0"/>
              <a:t>il primo anno di applicazione del regime forfetario va considerata comunque la necessità di </a:t>
            </a:r>
            <a:r>
              <a:rPr lang="it-IT" dirty="0" smtClean="0"/>
              <a:t>operare </a:t>
            </a:r>
            <a:r>
              <a:rPr lang="it-IT" dirty="0"/>
              <a:t>la rettifica della detrazione per i beni / servizi non ancora ceduti / utilizzati al 31.12.2015. </a:t>
            </a:r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Studio Arduini - Pelizziari - Visioli - Bonatti - Diritti riservati</a:t>
            </a:r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596C17-83CB-493D-94CA-F56FFA773585}" type="slidenum">
              <a:rPr lang="it-IT" smtClean="0"/>
              <a:t>21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9484254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it-IT" sz="2400" dirty="0">
                <a:latin typeface="+mn-lt"/>
              </a:rPr>
              <a:t>LE DETRAZIONI PER INTERVENTI DI RECUPERO </a:t>
            </a:r>
            <a:r>
              <a:rPr lang="it-IT" sz="2400" dirty="0" smtClean="0">
                <a:latin typeface="+mn-lt"/>
              </a:rPr>
              <a:t>EDILIZIO </a:t>
            </a:r>
            <a:r>
              <a:rPr lang="it-IT" sz="2400" dirty="0">
                <a:latin typeface="+mn-lt"/>
              </a:rPr>
              <a:t>E DI RISPARMIO ENERGETICO NEL 2016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pPr algn="just"/>
            <a:r>
              <a:rPr lang="it-IT" dirty="0"/>
              <a:t>Con l’art. 1, comma 74, Finanziaria 2016, il Legislatore ha </a:t>
            </a:r>
            <a:r>
              <a:rPr lang="it-IT" dirty="0" smtClean="0"/>
              <a:t>prorogato il </a:t>
            </a:r>
            <a:r>
              <a:rPr lang="it-IT" dirty="0"/>
              <a:t>riconoscimento della </a:t>
            </a:r>
            <a:r>
              <a:rPr lang="it-IT" dirty="0" smtClean="0"/>
              <a:t>detrazione </a:t>
            </a:r>
            <a:r>
              <a:rPr lang="it-IT" dirty="0"/>
              <a:t>spettante per gli interventi: </a:t>
            </a:r>
          </a:p>
          <a:p>
            <a:pPr marL="0" indent="0" algn="just">
              <a:buNone/>
            </a:pPr>
            <a:endParaRPr lang="it-IT" dirty="0" smtClean="0"/>
          </a:p>
          <a:p>
            <a:pPr algn="just">
              <a:buFont typeface="Wingdings" panose="05000000000000000000" pitchFamily="2" charset="2"/>
              <a:buChar char="q"/>
            </a:pPr>
            <a:r>
              <a:rPr lang="it-IT" dirty="0" smtClean="0"/>
              <a:t>di </a:t>
            </a:r>
            <a:r>
              <a:rPr lang="it-IT" dirty="0"/>
              <a:t>risparmio energetico, nella misura del 65%; </a:t>
            </a:r>
          </a:p>
          <a:p>
            <a:pPr algn="just">
              <a:buFont typeface="Wingdings" panose="05000000000000000000" pitchFamily="2" charset="2"/>
              <a:buChar char="q"/>
            </a:pPr>
            <a:r>
              <a:rPr lang="it-IT" dirty="0" smtClean="0"/>
              <a:t>relativi </a:t>
            </a:r>
            <a:r>
              <a:rPr lang="it-IT" dirty="0"/>
              <a:t>all’adozione di misure antisismiche e alla messa in sicurezza statica degli edifici, nella </a:t>
            </a:r>
            <a:r>
              <a:rPr lang="it-IT" dirty="0" smtClean="0"/>
              <a:t>misura </a:t>
            </a:r>
            <a:r>
              <a:rPr lang="it-IT" dirty="0"/>
              <a:t>del 65%; </a:t>
            </a:r>
          </a:p>
          <a:p>
            <a:pPr algn="just">
              <a:buFont typeface="Wingdings" panose="05000000000000000000" pitchFamily="2" charset="2"/>
              <a:buChar char="q"/>
            </a:pPr>
            <a:r>
              <a:rPr lang="it-IT" dirty="0" smtClean="0"/>
              <a:t>di </a:t>
            </a:r>
            <a:r>
              <a:rPr lang="it-IT" dirty="0"/>
              <a:t>recupero del patrimonio edilizio, nella misura del 50%; </a:t>
            </a:r>
            <a:endParaRPr lang="it-IT" dirty="0" smtClean="0"/>
          </a:p>
          <a:p>
            <a:pPr algn="just">
              <a:buFont typeface="Wingdings" panose="05000000000000000000" pitchFamily="2" charset="2"/>
              <a:buChar char="q"/>
            </a:pPr>
            <a:endParaRPr lang="it-IT" dirty="0"/>
          </a:p>
          <a:p>
            <a:pPr marL="0" indent="0" algn="just">
              <a:buNone/>
            </a:pPr>
            <a:r>
              <a:rPr lang="it-IT" dirty="0" smtClean="0"/>
              <a:t>	per </a:t>
            </a:r>
            <a:r>
              <a:rPr lang="it-IT" dirty="0"/>
              <a:t>le spese sostenute fino al 31.12.2016. </a:t>
            </a:r>
            <a:endParaRPr lang="it-IT" dirty="0" smtClean="0"/>
          </a:p>
          <a:p>
            <a:pPr algn="just"/>
            <a:endParaRPr lang="it-IT" dirty="0"/>
          </a:p>
          <a:p>
            <a:pPr algn="just"/>
            <a:r>
              <a:rPr lang="it-IT" dirty="0"/>
              <a:t>Contestualmente è stata introdotta la possibilità: </a:t>
            </a:r>
          </a:p>
          <a:p>
            <a:pPr marL="0" indent="0" algn="just">
              <a:buNone/>
            </a:pPr>
            <a:endParaRPr lang="it-IT" dirty="0" smtClean="0"/>
          </a:p>
          <a:p>
            <a:pPr algn="just">
              <a:buFont typeface="Wingdings" panose="05000000000000000000" pitchFamily="2" charset="2"/>
              <a:buChar char="q"/>
            </a:pPr>
            <a:r>
              <a:rPr lang="it-IT" dirty="0" smtClean="0"/>
              <a:t>di </a:t>
            </a:r>
            <a:r>
              <a:rPr lang="it-IT" dirty="0"/>
              <a:t>fruire della detrazione del 65%per l’acquisto, l’installazione e la messa in opera di </a:t>
            </a:r>
            <a:r>
              <a:rPr lang="it-IT" dirty="0" smtClean="0"/>
              <a:t>dispositivi  </a:t>
            </a:r>
            <a:r>
              <a:rPr lang="it-IT" dirty="0"/>
              <a:t>multimediali per il controllo da remoto degli impianti di riscaldamento, </a:t>
            </a:r>
            <a:r>
              <a:rPr lang="it-IT" dirty="0" smtClean="0"/>
              <a:t>produzione </a:t>
            </a:r>
            <a:r>
              <a:rPr lang="it-IT" dirty="0"/>
              <a:t>di acqua calda e di climatizzazione delle unità abitative, volti ad aumentare la </a:t>
            </a:r>
            <a:r>
              <a:rPr lang="it-IT" dirty="0" smtClean="0"/>
              <a:t> consapevolezza </a:t>
            </a:r>
            <a:r>
              <a:rPr lang="it-IT" dirty="0"/>
              <a:t>dei consumi energetici da parte degli utenti e a garantire un funzionamento </a:t>
            </a:r>
            <a:r>
              <a:rPr lang="it-IT" dirty="0" smtClean="0"/>
              <a:t> efficiente </a:t>
            </a:r>
            <a:r>
              <a:rPr lang="it-IT" dirty="0"/>
              <a:t>degli </a:t>
            </a:r>
            <a:r>
              <a:rPr lang="it-IT" dirty="0" smtClean="0"/>
              <a:t>impianti;</a:t>
            </a:r>
          </a:p>
          <a:p>
            <a:pPr algn="just">
              <a:buFont typeface="Wingdings" panose="05000000000000000000" pitchFamily="2" charset="2"/>
              <a:buChar char="q"/>
            </a:pPr>
            <a:endParaRPr lang="it-IT" dirty="0"/>
          </a:p>
          <a:p>
            <a:pPr algn="just">
              <a:buFont typeface="Wingdings" panose="05000000000000000000" pitchFamily="2" charset="2"/>
              <a:buChar char="q"/>
            </a:pPr>
            <a:r>
              <a:rPr lang="it-IT" dirty="0" smtClean="0"/>
              <a:t>per </a:t>
            </a:r>
            <a:r>
              <a:rPr lang="it-IT" dirty="0"/>
              <a:t>i c.d. “soggetti incapienti”, di optare, in luogo della detrazione, per la cessione del </a:t>
            </a:r>
            <a:r>
              <a:rPr lang="it-IT" dirty="0" smtClean="0"/>
              <a:t>corrispondente credito ai </a:t>
            </a:r>
            <a:r>
              <a:rPr lang="it-IT" dirty="0"/>
              <a:t>fornitori che hanno eseguito un intervento agevolabile di risparmio </a:t>
            </a:r>
            <a:r>
              <a:rPr lang="it-IT" dirty="0" smtClean="0"/>
              <a:t> energetico </a:t>
            </a:r>
            <a:r>
              <a:rPr lang="it-IT" dirty="0"/>
              <a:t>su parti </a:t>
            </a:r>
            <a:r>
              <a:rPr lang="it-IT" dirty="0" smtClean="0"/>
              <a:t>comuni condominiali</a:t>
            </a:r>
            <a:r>
              <a:rPr lang="it-IT" dirty="0"/>
              <a:t>. </a:t>
            </a:r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Studio Arduini - Pelizziari - Visioli - Bonatti - Diritti riservati</a:t>
            </a:r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596C17-83CB-493D-94CA-F56FFA773585}" type="slidenum">
              <a:rPr lang="it-IT" smtClean="0"/>
              <a:t>22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5693626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dirty="0" smtClean="0"/>
              <a:t>Soglie 2016</a:t>
            </a:r>
            <a:endParaRPr lang="it-IT" dirty="0"/>
          </a:p>
        </p:txBody>
      </p:sp>
      <p:pic>
        <p:nvPicPr>
          <p:cNvPr id="6" name="Segnaposto contenuto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432649" y="1690688"/>
            <a:ext cx="7195868" cy="3259407"/>
          </a:xfrm>
          <a:prstGeom prst="rect">
            <a:avLst/>
          </a:prstGeom>
        </p:spPr>
      </p:pic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Studio Arduini - Pelizziari - Visioli - Bonatti - Diritti riservati</a:t>
            </a:r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596C17-83CB-493D-94CA-F56FFA773585}" type="slidenum">
              <a:rPr lang="it-IT" smtClean="0"/>
              <a:t>23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7681027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dirty="0" smtClean="0"/>
              <a:t>Soglie 2016</a:t>
            </a:r>
            <a:endParaRPr lang="it-IT" dirty="0"/>
          </a:p>
        </p:txBody>
      </p:sp>
      <p:pic>
        <p:nvPicPr>
          <p:cNvPr id="6" name="Segnaposto contenuto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89143" y="1297185"/>
            <a:ext cx="6763327" cy="787005"/>
          </a:xfrm>
          <a:prstGeom prst="rect">
            <a:avLst/>
          </a:prstGeom>
        </p:spPr>
      </p:pic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Studio Arduini - Pelizziari - Visioli - Bonatti - Diritti riservati</a:t>
            </a:r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596C17-83CB-493D-94CA-F56FFA773585}" type="slidenum">
              <a:rPr lang="it-IT" smtClean="0"/>
              <a:t>24</a:t>
            </a:fld>
            <a:endParaRPr lang="it-IT"/>
          </a:p>
        </p:txBody>
      </p:sp>
      <p:pic>
        <p:nvPicPr>
          <p:cNvPr id="7" name="Immagin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89143" y="2084190"/>
            <a:ext cx="6763327" cy="3767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406637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dirty="0" smtClean="0"/>
              <a:t>Soglie 2016</a:t>
            </a:r>
            <a:endParaRPr lang="it-IT" dirty="0"/>
          </a:p>
        </p:txBody>
      </p:sp>
      <p:pic>
        <p:nvPicPr>
          <p:cNvPr id="6" name="Segnaposto contenuto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619669" y="2159199"/>
            <a:ext cx="6672418" cy="1593292"/>
          </a:xfrm>
          <a:prstGeom prst="rect">
            <a:avLst/>
          </a:prstGeom>
        </p:spPr>
      </p:pic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Studio Arduini - Pelizziari - Visioli - Bonatti - Diritti riservati</a:t>
            </a:r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596C17-83CB-493D-94CA-F56FFA773585}" type="slidenum">
              <a:rPr lang="it-IT" smtClean="0"/>
              <a:t>25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5883337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dirty="0" smtClean="0"/>
              <a:t>Osservazioni 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algn="just"/>
            <a:r>
              <a:rPr lang="it-IT" dirty="0"/>
              <a:t>Si rammenta che per individuare le spese agevolabili va fatto riferimento</a:t>
            </a:r>
            <a:r>
              <a:rPr lang="it-IT" dirty="0" smtClean="0"/>
              <a:t>:</a:t>
            </a:r>
          </a:p>
          <a:p>
            <a:pPr algn="just"/>
            <a:endParaRPr lang="it-IT" dirty="0"/>
          </a:p>
          <a:p>
            <a:pPr algn="just">
              <a:buFont typeface="Wingdings" panose="05000000000000000000" pitchFamily="2" charset="2"/>
              <a:buChar char="§"/>
            </a:pPr>
            <a:r>
              <a:rPr lang="it-IT" dirty="0" smtClean="0"/>
              <a:t>al </a:t>
            </a:r>
            <a:r>
              <a:rPr lang="it-IT" dirty="0"/>
              <a:t>criterio di cassa(data di effettivo pagamento) per le persone fisiche/ lavoratori autonomi/ </a:t>
            </a:r>
            <a:r>
              <a:rPr lang="it-IT" dirty="0" smtClean="0"/>
              <a:t>enti </a:t>
            </a:r>
            <a:r>
              <a:rPr lang="it-IT" dirty="0"/>
              <a:t>non </a:t>
            </a:r>
            <a:r>
              <a:rPr lang="it-IT" dirty="0" smtClean="0"/>
              <a:t>commerciali;</a:t>
            </a:r>
          </a:p>
          <a:p>
            <a:pPr algn="just">
              <a:buFont typeface="Wingdings" panose="05000000000000000000" pitchFamily="2" charset="2"/>
              <a:buChar char="§"/>
            </a:pPr>
            <a:endParaRPr lang="it-IT" dirty="0"/>
          </a:p>
          <a:p>
            <a:pPr algn="just">
              <a:buFont typeface="Wingdings" panose="05000000000000000000" pitchFamily="2" charset="2"/>
              <a:buChar char="§"/>
            </a:pPr>
            <a:r>
              <a:rPr lang="it-IT" dirty="0" smtClean="0"/>
              <a:t>al </a:t>
            </a:r>
            <a:r>
              <a:rPr lang="it-IT" dirty="0"/>
              <a:t>criterio di competenza (data di ultimazione della prestazione) per le imprese individuali/ </a:t>
            </a:r>
            <a:r>
              <a:rPr lang="it-IT" dirty="0" smtClean="0"/>
              <a:t>società </a:t>
            </a:r>
            <a:r>
              <a:rPr lang="it-IT" dirty="0"/>
              <a:t>/ enti </a:t>
            </a:r>
            <a:r>
              <a:rPr lang="it-IT" dirty="0" smtClean="0"/>
              <a:t>commerciali.</a:t>
            </a:r>
          </a:p>
          <a:p>
            <a:pPr algn="just">
              <a:buFont typeface="Wingdings" panose="05000000000000000000" pitchFamily="2" charset="2"/>
              <a:buChar char="§"/>
            </a:pPr>
            <a:endParaRPr lang="it-IT" dirty="0"/>
          </a:p>
          <a:p>
            <a:pPr algn="just">
              <a:buFont typeface="Wingdings" panose="05000000000000000000" pitchFamily="2" charset="2"/>
              <a:buChar char="§"/>
            </a:pPr>
            <a:r>
              <a:rPr lang="it-IT" dirty="0" smtClean="0"/>
              <a:t>Quanto </a:t>
            </a:r>
            <a:r>
              <a:rPr lang="it-IT" dirty="0"/>
              <a:t>sopra (detrazione del 65% per le spese sostenute fino al 31.12.2016) trova </a:t>
            </a:r>
            <a:r>
              <a:rPr lang="it-IT" dirty="0" smtClean="0"/>
              <a:t>applicazione </a:t>
            </a:r>
            <a:r>
              <a:rPr lang="it-IT" dirty="0"/>
              <a:t>anche con riferimento agli interventi realizzati su parti </a:t>
            </a:r>
            <a:r>
              <a:rPr lang="it-IT" dirty="0" smtClean="0"/>
              <a:t>comuni condominiali </a:t>
            </a:r>
            <a:r>
              <a:rPr lang="it-IT" dirty="0"/>
              <a:t>o </a:t>
            </a:r>
            <a:r>
              <a:rPr lang="it-IT" dirty="0" smtClean="0"/>
              <a:t>che </a:t>
            </a:r>
            <a:r>
              <a:rPr lang="it-IT" dirty="0"/>
              <a:t>interessano tutte le unità immobiliari di cui si compone il condominio.</a:t>
            </a:r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Studio Arduini - Pelizziari - Visioli - Bonatti - Diritti riservati</a:t>
            </a:r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596C17-83CB-493D-94CA-F56FFA773585}" type="slidenum">
              <a:rPr lang="it-IT" smtClean="0"/>
              <a:t>26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7909801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dirty="0" smtClean="0"/>
              <a:t>Nuovi interventi agevolabili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algn="just"/>
            <a:r>
              <a:rPr lang="it-IT" dirty="0"/>
              <a:t>Con il comma 88, la Finanziaria 2016 estende la detrazione IRPEF / IRES del 65% alle spese </a:t>
            </a:r>
            <a:r>
              <a:rPr lang="it-IT" dirty="0" smtClean="0"/>
              <a:t>sostenute </a:t>
            </a:r>
            <a:r>
              <a:rPr lang="it-IT" dirty="0"/>
              <a:t>per l’acquisto, l’installazione e la messa in opera di dispositivi multimediali per il </a:t>
            </a:r>
            <a:r>
              <a:rPr lang="it-IT" dirty="0" smtClean="0"/>
              <a:t>controllo </a:t>
            </a:r>
            <a:r>
              <a:rPr lang="it-IT" dirty="0"/>
              <a:t>da remoto degli impianti di riscaldamento, di </a:t>
            </a:r>
            <a:r>
              <a:rPr lang="it-IT" dirty="0" smtClean="0"/>
              <a:t>produzione </a:t>
            </a:r>
            <a:r>
              <a:rPr lang="it-IT" dirty="0"/>
              <a:t>di acqua calda e di </a:t>
            </a:r>
            <a:r>
              <a:rPr lang="it-IT" dirty="0" smtClean="0"/>
              <a:t>climatizzazione </a:t>
            </a:r>
            <a:r>
              <a:rPr lang="it-IT" dirty="0"/>
              <a:t>delle unità abitative. </a:t>
            </a:r>
            <a:endParaRPr lang="it-IT" dirty="0" smtClean="0"/>
          </a:p>
          <a:p>
            <a:pPr algn="just"/>
            <a:endParaRPr lang="it-IT" dirty="0"/>
          </a:p>
          <a:p>
            <a:pPr algn="just"/>
            <a:r>
              <a:rPr lang="it-IT" dirty="0"/>
              <a:t>A tal fine, detti dispositivi devono: </a:t>
            </a:r>
            <a:endParaRPr lang="it-IT" dirty="0" smtClean="0"/>
          </a:p>
          <a:p>
            <a:pPr marL="0" indent="0" algn="just">
              <a:buNone/>
            </a:pPr>
            <a:r>
              <a:rPr lang="it-IT" dirty="0" smtClean="0"/>
              <a:t> </a:t>
            </a:r>
          </a:p>
          <a:p>
            <a:pPr algn="just">
              <a:buFont typeface="Wingdings" panose="05000000000000000000" pitchFamily="2" charset="2"/>
              <a:buChar char="v"/>
            </a:pPr>
            <a:r>
              <a:rPr lang="it-IT" dirty="0" smtClean="0"/>
              <a:t> mostrare i consumi </a:t>
            </a:r>
            <a:r>
              <a:rPr lang="it-IT" dirty="0"/>
              <a:t>energetici attraverso canali multimediali, con la fornitura periodica dei dati; </a:t>
            </a:r>
          </a:p>
          <a:p>
            <a:pPr algn="just">
              <a:buFont typeface="Wingdings" panose="05000000000000000000" pitchFamily="2" charset="2"/>
              <a:buChar char="v"/>
            </a:pPr>
            <a:endParaRPr lang="it-IT" dirty="0" smtClean="0"/>
          </a:p>
          <a:p>
            <a:pPr algn="just">
              <a:buFont typeface="Wingdings" panose="05000000000000000000" pitchFamily="2" charset="2"/>
              <a:buChar char="v"/>
            </a:pPr>
            <a:r>
              <a:rPr lang="it-IT" dirty="0" smtClean="0"/>
              <a:t>mostrare le </a:t>
            </a:r>
            <a:r>
              <a:rPr lang="it-IT" dirty="0"/>
              <a:t>condizioni di funzionamento  correnti e </a:t>
            </a:r>
            <a:r>
              <a:rPr lang="it-IT" dirty="0" smtClean="0"/>
              <a:t>la temperatura </a:t>
            </a:r>
            <a:r>
              <a:rPr lang="it-IT" dirty="0"/>
              <a:t>di </a:t>
            </a:r>
            <a:r>
              <a:rPr lang="it-IT" dirty="0" smtClean="0"/>
              <a:t>regolazione dell’impianto</a:t>
            </a:r>
            <a:r>
              <a:rPr lang="it-IT" dirty="0"/>
              <a:t>; </a:t>
            </a:r>
          </a:p>
          <a:p>
            <a:pPr algn="just">
              <a:buFont typeface="Wingdings" panose="05000000000000000000" pitchFamily="2" charset="2"/>
              <a:buChar char="v"/>
            </a:pPr>
            <a:endParaRPr lang="it-IT" dirty="0" smtClean="0"/>
          </a:p>
          <a:p>
            <a:pPr algn="just">
              <a:buFont typeface="Wingdings" panose="05000000000000000000" pitchFamily="2" charset="2"/>
              <a:buChar char="v"/>
            </a:pPr>
            <a:r>
              <a:rPr lang="it-IT" dirty="0" smtClean="0"/>
              <a:t>consentire </a:t>
            </a:r>
            <a:r>
              <a:rPr lang="it-IT" dirty="0"/>
              <a:t>di accendere / spegnere / programmare settimanalmente l’impianto da remoto.</a:t>
            </a:r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Studio Arduini - Pelizziari - Visioli - Bonatti - Diritti riservati</a:t>
            </a:r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596C17-83CB-493D-94CA-F56FFA773585}" type="slidenum">
              <a:rPr lang="it-IT" smtClean="0"/>
              <a:t>27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3409900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dirty="0" smtClean="0"/>
              <a:t>Segue.. 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0" indent="0" algn="just">
              <a:buNone/>
            </a:pPr>
            <a:r>
              <a:rPr lang="it-IT" dirty="0"/>
              <a:t>Il comma 74 in esame dispone la proroga anche della detrazione, nella misura del 65% con il </a:t>
            </a:r>
            <a:r>
              <a:rPr lang="it-IT" dirty="0" smtClean="0"/>
              <a:t>limite </a:t>
            </a:r>
            <a:r>
              <a:rPr lang="it-IT" dirty="0"/>
              <a:t>massimo di spesa pari ad € 96.000, prevista per le spese relative all’adozione di misure </a:t>
            </a:r>
            <a:r>
              <a:rPr lang="it-IT" dirty="0" smtClean="0"/>
              <a:t>antisismiche </a:t>
            </a:r>
            <a:r>
              <a:rPr lang="it-IT" dirty="0"/>
              <a:t>e all’esecuzione di opere per la messa in sicurezza statica degli edifici. </a:t>
            </a:r>
            <a:endParaRPr lang="it-IT" dirty="0" smtClean="0"/>
          </a:p>
          <a:p>
            <a:pPr marL="0" indent="0" algn="just">
              <a:buNone/>
            </a:pPr>
            <a:endParaRPr lang="it-IT" dirty="0"/>
          </a:p>
          <a:p>
            <a:pPr marL="0" indent="0" algn="just">
              <a:buNone/>
            </a:pPr>
            <a:r>
              <a:rPr lang="it-IT" dirty="0"/>
              <a:t>In merito si rammenta che, ai sensi dell’art. 16, comma 1-bis, DL n. 63/2013, per poter fruire </a:t>
            </a:r>
            <a:r>
              <a:rPr lang="it-IT" dirty="0" smtClean="0"/>
              <a:t>della detrazione </a:t>
            </a:r>
            <a:r>
              <a:rPr lang="it-IT" dirty="0"/>
              <a:t>in esame tali interventi: </a:t>
            </a:r>
            <a:endParaRPr lang="it-IT" dirty="0" smtClean="0"/>
          </a:p>
          <a:p>
            <a:pPr marL="0" indent="0" algn="just">
              <a:buNone/>
            </a:pPr>
            <a:endParaRPr lang="it-IT" dirty="0"/>
          </a:p>
          <a:p>
            <a:pPr algn="just">
              <a:buFont typeface="Wingdings" panose="05000000000000000000" pitchFamily="2" charset="2"/>
              <a:buChar char="ü"/>
            </a:pPr>
            <a:r>
              <a:rPr lang="it-IT" dirty="0"/>
              <a:t> </a:t>
            </a:r>
            <a:r>
              <a:rPr lang="it-IT" dirty="0" smtClean="0"/>
              <a:t>“</a:t>
            </a:r>
            <a:r>
              <a:rPr lang="it-IT" dirty="0"/>
              <a:t>devono essere realizzati sulle parti </a:t>
            </a:r>
            <a:r>
              <a:rPr lang="it-IT" dirty="0" smtClean="0"/>
              <a:t>strutturali degli </a:t>
            </a:r>
            <a:r>
              <a:rPr lang="it-IT" dirty="0"/>
              <a:t>edifici o complessi di edifici </a:t>
            </a:r>
            <a:r>
              <a:rPr lang="it-IT" dirty="0" smtClean="0"/>
              <a:t>collegati strutturalmente </a:t>
            </a:r>
            <a:r>
              <a:rPr lang="it-IT" dirty="0"/>
              <a:t>e comprendere interi </a:t>
            </a:r>
            <a:r>
              <a:rPr lang="it-IT" dirty="0" smtClean="0"/>
              <a:t>edifici e</a:t>
            </a:r>
            <a:r>
              <a:rPr lang="it-IT" dirty="0"/>
              <a:t>, ove riguardino i centri storici, devono essere </a:t>
            </a:r>
            <a:r>
              <a:rPr lang="it-IT" dirty="0" smtClean="0"/>
              <a:t>eseguiti </a:t>
            </a:r>
            <a:r>
              <a:rPr lang="it-IT" dirty="0"/>
              <a:t>sulla base di progetti unitari e non su singole unità immobiliari”; </a:t>
            </a:r>
          </a:p>
          <a:p>
            <a:pPr algn="just">
              <a:buFont typeface="Wingdings" panose="05000000000000000000" pitchFamily="2" charset="2"/>
              <a:buChar char="ü"/>
            </a:pPr>
            <a:endParaRPr lang="it-IT" dirty="0" smtClean="0"/>
          </a:p>
          <a:p>
            <a:pPr algn="just">
              <a:buFont typeface="Wingdings" panose="05000000000000000000" pitchFamily="2" charset="2"/>
              <a:buChar char="ü"/>
            </a:pPr>
            <a:r>
              <a:rPr lang="it-IT" dirty="0" smtClean="0"/>
              <a:t>devono </a:t>
            </a:r>
            <a:r>
              <a:rPr lang="it-IT" dirty="0"/>
              <a:t>essere eseguiti sulla base delle specifiche procedure autorizzative attivate dopo il </a:t>
            </a:r>
            <a:r>
              <a:rPr lang="it-IT" dirty="0" smtClean="0"/>
              <a:t>4.8.2013 </a:t>
            </a:r>
            <a:r>
              <a:rPr lang="it-IT" dirty="0"/>
              <a:t>e riguardare edifici ricadenti nelle zone sismiche ad alta pericolosità (zone 1 e 2</a:t>
            </a:r>
            <a:r>
              <a:rPr lang="it-IT" dirty="0" smtClean="0"/>
              <a:t>) di cui </a:t>
            </a:r>
            <a:r>
              <a:rPr lang="it-IT" dirty="0"/>
              <a:t>all’Ordinanza 20.3.2003, n. 3274, adibiti ad abitazione </a:t>
            </a:r>
            <a:r>
              <a:rPr lang="it-IT" dirty="0" smtClean="0"/>
              <a:t>principale o </a:t>
            </a:r>
            <a:r>
              <a:rPr lang="it-IT" dirty="0" err="1"/>
              <a:t>adattività</a:t>
            </a:r>
            <a:r>
              <a:rPr lang="it-IT" dirty="0"/>
              <a:t> produttive.</a:t>
            </a:r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Studio Arduini - Pelizziari - Visioli - Bonatti - Diritti riservati</a:t>
            </a:r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596C17-83CB-493D-94CA-F56FFA773585}" type="slidenum">
              <a:rPr lang="it-IT" smtClean="0"/>
              <a:t>28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5847596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dirty="0" smtClean="0"/>
              <a:t>Detrazione ristrutturazione edilizia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it-IT" sz="2400" dirty="0"/>
              <a:t>Con la modifica dell’art. 16, DL n. 63/2013 è disposta la proroga fino al </a:t>
            </a:r>
            <a:r>
              <a:rPr lang="it-IT" sz="2400" dirty="0" smtClean="0"/>
              <a:t>31.12.2016 della detrazione IRPEF nella </a:t>
            </a:r>
            <a:r>
              <a:rPr lang="it-IT" sz="2400" dirty="0"/>
              <a:t>misura del 50%, con il tetto massimo di spesa di € 96.000, per gli </a:t>
            </a:r>
            <a:r>
              <a:rPr lang="it-IT" sz="2400" dirty="0" smtClean="0"/>
              <a:t>interventi </a:t>
            </a:r>
            <a:r>
              <a:rPr lang="it-IT" sz="2400" dirty="0"/>
              <a:t>di recupero del patrimonio edilizio ex art. 16-bis, comma 1, TUIR, ai sensi del quale </a:t>
            </a:r>
            <a:r>
              <a:rPr lang="it-IT" sz="2400" dirty="0" smtClean="0"/>
              <a:t>sono </a:t>
            </a:r>
            <a:r>
              <a:rPr lang="it-IT" sz="2400" dirty="0"/>
              <a:t>agevolabili i seguenti interventi</a:t>
            </a:r>
            <a:r>
              <a:rPr lang="it-IT" sz="2400" dirty="0" smtClean="0"/>
              <a:t>.</a:t>
            </a:r>
          </a:p>
          <a:p>
            <a:pPr algn="just"/>
            <a:endParaRPr lang="it-IT" sz="2400" dirty="0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Studio Arduini - Pelizziari - Visioli - Bonatti - Diritti riservati</a:t>
            </a:r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596C17-83CB-493D-94CA-F56FFA773585}" type="slidenum">
              <a:rPr lang="it-IT" smtClean="0"/>
              <a:t>29</a:t>
            </a:fld>
            <a:endParaRPr lang="it-IT"/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48220" y="3305908"/>
            <a:ext cx="6690676" cy="2199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65229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it-IT" sz="2800" dirty="0" smtClean="0"/>
              <a:t>Vecchio regime minimi</a:t>
            </a:r>
            <a:endParaRPr lang="it-IT" sz="280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0" indent="0" algn="just">
              <a:buNone/>
            </a:pPr>
            <a:r>
              <a:rPr lang="it-IT" dirty="0" smtClean="0"/>
              <a:t>A decorrere dall’1.1.2016 </a:t>
            </a:r>
            <a:r>
              <a:rPr lang="it-IT" b="1" u="sng" dirty="0" smtClean="0"/>
              <a:t>l’attuale regime dei minimi è </a:t>
            </a:r>
            <a:r>
              <a:rPr lang="it-IT" b="1" u="sng" dirty="0" smtClean="0">
                <a:solidFill>
                  <a:srgbClr val="FF0000"/>
                </a:solidFill>
              </a:rPr>
              <a:t>soppresso</a:t>
            </a:r>
            <a:r>
              <a:rPr lang="it-IT" dirty="0" smtClean="0">
                <a:solidFill>
                  <a:srgbClr val="FF0000"/>
                </a:solidFill>
              </a:rPr>
              <a:t>. </a:t>
            </a:r>
          </a:p>
          <a:p>
            <a:pPr marL="0" indent="0" algn="just">
              <a:buNone/>
            </a:pPr>
            <a:endParaRPr lang="it-IT" dirty="0" smtClean="0"/>
          </a:p>
          <a:p>
            <a:pPr marL="0" indent="0" algn="just">
              <a:buNone/>
            </a:pPr>
            <a:r>
              <a:rPr lang="it-IT" dirty="0" smtClean="0"/>
              <a:t>Lo stesso resta comunque in vigore fino alla relativa scadenza naturale, ossia al termine del quinquennio dall’inizio attività o al compimento del 35° anno di età, sia per coloro che già lo applicavano, sia per coloro che, avendone i requisiti, iniziano l’attività entro la fine del 2015. </a:t>
            </a:r>
          </a:p>
          <a:p>
            <a:pPr marL="0" indent="0" algn="just">
              <a:buNone/>
            </a:pPr>
            <a:endParaRPr lang="it-IT" dirty="0" smtClean="0"/>
          </a:p>
          <a:p>
            <a:pPr marL="0" indent="0" algn="just">
              <a:buNone/>
            </a:pPr>
            <a:r>
              <a:rPr lang="it-IT" dirty="0" smtClean="0"/>
              <a:t>Considerato quanto sopra accennato, si rende quindi opportuno valutare la scelta: </a:t>
            </a:r>
          </a:p>
          <a:p>
            <a:pPr marL="0" indent="0" algn="just">
              <a:buNone/>
            </a:pPr>
            <a:endParaRPr lang="it-IT" dirty="0" smtClean="0"/>
          </a:p>
          <a:p>
            <a:pPr marL="514350" indent="-514350" algn="just">
              <a:buAutoNum type="arabicPeriod"/>
            </a:pPr>
            <a:r>
              <a:rPr lang="it-IT" dirty="0" smtClean="0"/>
              <a:t>per coloro che attualmente sono in regime ordinario, di continuare ad applicare tale regime o di adottare il nuovo regime forfetario; </a:t>
            </a:r>
          </a:p>
          <a:p>
            <a:pPr marL="514350" indent="-514350" algn="just">
              <a:buAutoNum type="arabicPeriod"/>
            </a:pPr>
            <a:r>
              <a:rPr lang="it-IT" dirty="0" smtClean="0"/>
              <a:t>per coloro che intendono intraprendere una “nuova” attività, di iniziarla entro la fine del 2015 con il regime dei minimi che proseguirà fino alla scadenza naturale o di attendere il 2016 adottando il regime forfetario “start up” per il quale è prevista l’imposta sostitutiva al 5%. </a:t>
            </a:r>
            <a:endParaRPr lang="it-IT" dirty="0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Studio Arduini - Pelizziari - Visioli - Bonatti - Diritti riservati</a:t>
            </a:r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596C17-83CB-493D-94CA-F56FFA773585}" type="slidenum">
              <a:rPr lang="it-IT" smtClean="0"/>
              <a:t>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5871225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dirty="0" smtClean="0"/>
              <a:t>Segue..</a:t>
            </a:r>
            <a:endParaRPr lang="it-IT" dirty="0"/>
          </a:p>
        </p:txBody>
      </p:sp>
      <p:pic>
        <p:nvPicPr>
          <p:cNvPr id="6" name="Segnaposto contenuto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226739" y="1825625"/>
            <a:ext cx="5738521" cy="4351338"/>
          </a:xfrm>
          <a:prstGeom prst="rect">
            <a:avLst/>
          </a:prstGeom>
        </p:spPr>
      </p:pic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Studio Arduini - Pelizziari - Visioli - Bonatti - Diritti riservati</a:t>
            </a:r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596C17-83CB-493D-94CA-F56FFA773585}" type="slidenum">
              <a:rPr lang="it-IT" smtClean="0"/>
              <a:t>30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8212494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dirty="0" smtClean="0"/>
              <a:t>Osservazioni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>
              <a:buNone/>
            </a:pPr>
            <a:r>
              <a:rPr lang="it-IT" sz="2400" dirty="0" smtClean="0"/>
              <a:t>Si </a:t>
            </a:r>
            <a:r>
              <a:rPr lang="it-IT" sz="2400" dirty="0"/>
              <a:t>rammenta che: </a:t>
            </a:r>
          </a:p>
          <a:p>
            <a:pPr marL="0" indent="0" algn="just">
              <a:buNone/>
            </a:pPr>
            <a:endParaRPr lang="it-IT" sz="2400" dirty="0" smtClean="0"/>
          </a:p>
          <a:p>
            <a:pPr algn="just">
              <a:buFont typeface="Wingdings" panose="05000000000000000000" pitchFamily="2" charset="2"/>
              <a:buChar char="v"/>
            </a:pPr>
            <a:r>
              <a:rPr lang="it-IT" sz="2400" dirty="0"/>
              <a:t> </a:t>
            </a:r>
            <a:r>
              <a:rPr lang="it-IT" sz="2400" dirty="0" smtClean="0"/>
              <a:t>se </a:t>
            </a:r>
            <a:r>
              <a:rPr lang="it-IT" sz="2400" dirty="0"/>
              <a:t>i lavori realizzati nell’anno costituiscono la mera prosecuzione di lavori </a:t>
            </a:r>
            <a:r>
              <a:rPr lang="it-IT" sz="2400" dirty="0" smtClean="0"/>
              <a:t>iniziati in </a:t>
            </a:r>
            <a:r>
              <a:rPr lang="it-IT" sz="2400" dirty="0"/>
              <a:t>anni </a:t>
            </a:r>
            <a:r>
              <a:rPr lang="it-IT" sz="2400" dirty="0" smtClean="0"/>
              <a:t>precedenti</a:t>
            </a:r>
            <a:r>
              <a:rPr lang="it-IT" sz="2400" dirty="0"/>
              <a:t>, nel computo della spesa massima ammessa di € 96.000 è necessario tener conto </a:t>
            </a:r>
            <a:r>
              <a:rPr lang="it-IT" sz="2400" dirty="0" smtClean="0"/>
              <a:t>anche </a:t>
            </a:r>
            <a:r>
              <a:rPr lang="it-IT" sz="2400" dirty="0"/>
              <a:t>delle spese sostenute negli anni precedenti (comma 4 del citato art. 16-bis); </a:t>
            </a:r>
          </a:p>
          <a:p>
            <a:pPr algn="just">
              <a:buFont typeface="Wingdings" panose="05000000000000000000" pitchFamily="2" charset="2"/>
              <a:buChar char="v"/>
            </a:pPr>
            <a:endParaRPr lang="it-IT" sz="2400" dirty="0" smtClean="0"/>
          </a:p>
          <a:p>
            <a:pPr algn="just">
              <a:buFont typeface="Wingdings" panose="05000000000000000000" pitchFamily="2" charset="2"/>
              <a:buChar char="v"/>
            </a:pPr>
            <a:r>
              <a:rPr lang="it-IT" sz="2400" dirty="0" smtClean="0"/>
              <a:t>in </a:t>
            </a:r>
            <a:r>
              <a:rPr lang="it-IT" sz="2400" dirty="0"/>
              <a:t>caso di immobile residenziale utilizzato promiscuamente, ossia adibito anche all’esercizio </a:t>
            </a:r>
            <a:r>
              <a:rPr lang="it-IT" sz="2400" dirty="0" smtClean="0"/>
              <a:t>dell’attività </a:t>
            </a:r>
            <a:r>
              <a:rPr lang="it-IT" sz="2400" dirty="0"/>
              <a:t>d’impresa / lavoro autonomo, la detrazione spetta nella misura del 50</a:t>
            </a:r>
            <a:r>
              <a:rPr lang="it-IT" sz="2400" dirty="0" smtClean="0"/>
              <a:t>% (</a:t>
            </a:r>
            <a:r>
              <a:rPr lang="it-IT" sz="2400" dirty="0"/>
              <a:t>comma 5 </a:t>
            </a:r>
            <a:r>
              <a:rPr lang="it-IT" sz="2400" dirty="0" smtClean="0"/>
              <a:t>del </a:t>
            </a:r>
            <a:r>
              <a:rPr lang="it-IT" sz="2400" dirty="0"/>
              <a:t>citato art. 16-bis).</a:t>
            </a:r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Studio Arduini - Pelizziari - Visioli - Bonatti - Diritti riservati</a:t>
            </a:r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596C17-83CB-493D-94CA-F56FFA773585}" type="slidenum">
              <a:rPr lang="it-IT" smtClean="0"/>
              <a:t>31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5501645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dirty="0" smtClean="0"/>
              <a:t>Acquisto/assegnazione immobili ristrutturati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 algn="just">
              <a:buNone/>
            </a:pPr>
            <a:r>
              <a:rPr lang="it-IT" sz="1800" dirty="0"/>
              <a:t>Come noto, l’agevolazione per gli interventi di recupero del patrimonio </a:t>
            </a:r>
            <a:r>
              <a:rPr lang="it-IT" sz="1800" dirty="0" smtClean="0"/>
              <a:t>edilizio è </a:t>
            </a:r>
            <a:r>
              <a:rPr lang="it-IT" sz="1800" dirty="0"/>
              <a:t>applicabile </a:t>
            </a:r>
            <a:r>
              <a:rPr lang="it-IT" sz="1800" dirty="0" smtClean="0"/>
              <a:t>anche </a:t>
            </a:r>
            <a:r>
              <a:rPr lang="it-IT" sz="1800" dirty="0"/>
              <a:t>alle spese sostenute per l’acquisto / </a:t>
            </a:r>
            <a:r>
              <a:rPr lang="it-IT" sz="1800" dirty="0" smtClean="0"/>
              <a:t>assegnazione di </a:t>
            </a:r>
            <a:r>
              <a:rPr lang="it-IT" sz="1800" dirty="0"/>
              <a:t>immobili facenti parte di un edificio </a:t>
            </a:r>
            <a:r>
              <a:rPr lang="it-IT" sz="1800" dirty="0" smtClean="0"/>
              <a:t>interamente </a:t>
            </a:r>
            <a:r>
              <a:rPr lang="it-IT" sz="1800" dirty="0"/>
              <a:t>sottoposto ad interventi di restauro e risanamento </a:t>
            </a:r>
            <a:r>
              <a:rPr lang="it-IT" sz="1800" dirty="0" smtClean="0"/>
              <a:t>conservativo eseguiti </a:t>
            </a:r>
            <a:r>
              <a:rPr lang="it-IT" sz="1800" dirty="0"/>
              <a:t>da </a:t>
            </a:r>
            <a:r>
              <a:rPr lang="it-IT" sz="1800" dirty="0" smtClean="0"/>
              <a:t>imprese </a:t>
            </a:r>
            <a:r>
              <a:rPr lang="it-IT" sz="1800" dirty="0"/>
              <a:t>di costruzione / ristrutturazione immobiliare o da cooperative edilizie ex art. 16-bis, comma </a:t>
            </a:r>
            <a:r>
              <a:rPr lang="it-IT" sz="1800" dirty="0" smtClean="0"/>
              <a:t>3</a:t>
            </a:r>
            <a:r>
              <a:rPr lang="it-IT" sz="1800" dirty="0"/>
              <a:t>, TUIR. </a:t>
            </a:r>
            <a:endParaRPr lang="it-IT" sz="1800" dirty="0" smtClean="0"/>
          </a:p>
          <a:p>
            <a:pPr marL="0" indent="0" algn="just">
              <a:buNone/>
            </a:pPr>
            <a:endParaRPr lang="it-IT" sz="1800" dirty="0"/>
          </a:p>
          <a:p>
            <a:pPr marL="0" indent="0" algn="just">
              <a:buNone/>
            </a:pPr>
            <a:r>
              <a:rPr lang="it-IT" sz="1800" dirty="0" smtClean="0"/>
              <a:t>Si ricorda </a:t>
            </a:r>
            <a:r>
              <a:rPr lang="it-IT" sz="1800" dirty="0"/>
              <a:t>che, a decorrere dal 2015, è stato allungato da 6 a 18 mesi il periodo entro </a:t>
            </a:r>
            <a:r>
              <a:rPr lang="it-IT" sz="1800" dirty="0" smtClean="0"/>
              <a:t>il </a:t>
            </a:r>
            <a:r>
              <a:rPr lang="it-IT" sz="1800" dirty="0"/>
              <a:t>quale l’impresa ristrutturatrice / cooperativa può cedere / assegnare l’unità immobiliare, </a:t>
            </a:r>
            <a:r>
              <a:rPr lang="it-IT" sz="1800" dirty="0" smtClean="0"/>
              <a:t>consentendo </a:t>
            </a:r>
            <a:r>
              <a:rPr lang="it-IT" sz="1800" dirty="0"/>
              <a:t>all’acquirente / assegnatario di beneficiare della detrazione IRPEF del 50% (fino al </a:t>
            </a:r>
            <a:r>
              <a:rPr lang="it-IT" sz="1800" dirty="0" smtClean="0"/>
              <a:t>31.12.2016 </a:t>
            </a:r>
            <a:r>
              <a:rPr lang="it-IT" sz="1800" dirty="0"/>
              <a:t>con spesa massima ammessa pari a € 96.000) o 36% (dall’1.1.2017 con spesa </a:t>
            </a:r>
            <a:r>
              <a:rPr lang="it-IT" sz="1800" dirty="0" smtClean="0"/>
              <a:t>massima </a:t>
            </a:r>
            <a:r>
              <a:rPr lang="it-IT" sz="1800" dirty="0"/>
              <a:t>ammessa pari a € 48.000). </a:t>
            </a:r>
            <a:endParaRPr lang="it-IT" sz="1800" dirty="0" smtClean="0"/>
          </a:p>
          <a:p>
            <a:pPr marL="0" indent="0" algn="just">
              <a:buNone/>
            </a:pPr>
            <a:endParaRPr lang="it-IT" sz="1800" dirty="0"/>
          </a:p>
          <a:p>
            <a:pPr marL="0" indent="0" algn="just">
              <a:buNone/>
            </a:pPr>
            <a:r>
              <a:rPr lang="it-IT" sz="1800" dirty="0"/>
              <a:t>Si rammenta che la base di riferimento della detrazione è costituita dal 25% del </a:t>
            </a:r>
            <a:r>
              <a:rPr lang="it-IT" sz="1800" dirty="0" smtClean="0"/>
              <a:t>prezzo desumibile </a:t>
            </a:r>
            <a:r>
              <a:rPr lang="it-IT" sz="1800" dirty="0"/>
              <a:t>dall’atto di trasferimento. </a:t>
            </a:r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Studio Arduini - Pelizziari - Visioli - Bonatti - Diritti riservati</a:t>
            </a:r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596C17-83CB-493D-94CA-F56FFA773585}" type="slidenum">
              <a:rPr lang="it-IT" smtClean="0"/>
              <a:t>32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2119715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dirty="0" smtClean="0"/>
              <a:t>Tabella riepilogativa</a:t>
            </a:r>
            <a:endParaRPr lang="it-IT" dirty="0"/>
          </a:p>
        </p:txBody>
      </p:sp>
      <p:pic>
        <p:nvPicPr>
          <p:cNvPr id="6" name="Segnaposto contenuto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565120" y="1825625"/>
            <a:ext cx="5061760" cy="4351338"/>
          </a:xfrm>
          <a:prstGeom prst="rect">
            <a:avLst/>
          </a:prstGeom>
        </p:spPr>
      </p:pic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Studio Arduini - Pelizziari - Visioli - Bonatti - Diritti riservati</a:t>
            </a:r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596C17-83CB-493D-94CA-F56FFA773585}" type="slidenum">
              <a:rPr lang="it-IT" smtClean="0"/>
              <a:t>33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3391929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dirty="0" smtClean="0"/>
              <a:t>Bonus mobili 2016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>
              <a:buNone/>
            </a:pPr>
            <a:r>
              <a:rPr lang="it-IT" sz="2400" dirty="0"/>
              <a:t>Con i commi 74 e 75 dell’art. 1, Finanziaria 2016</a:t>
            </a:r>
            <a:r>
              <a:rPr lang="it-IT" sz="2400" dirty="0" smtClean="0"/>
              <a:t>:</a:t>
            </a:r>
          </a:p>
          <a:p>
            <a:pPr marL="0" indent="0" algn="just">
              <a:buNone/>
            </a:pPr>
            <a:endParaRPr lang="it-IT" sz="2400" dirty="0"/>
          </a:p>
          <a:p>
            <a:pPr algn="just">
              <a:buFont typeface="Wingdings" panose="05000000000000000000" pitchFamily="2" charset="2"/>
              <a:buChar char="v"/>
            </a:pPr>
            <a:r>
              <a:rPr lang="it-IT" sz="2400" dirty="0"/>
              <a:t> </a:t>
            </a:r>
            <a:r>
              <a:rPr lang="it-IT" sz="2400" dirty="0" smtClean="0"/>
              <a:t>è </a:t>
            </a:r>
            <a:r>
              <a:rPr lang="it-IT" sz="2400" dirty="0"/>
              <a:t>disposta la proroga al 31.12.2016 del termine di sostenimento delle spese per l’acquisto </a:t>
            </a:r>
            <a:r>
              <a:rPr lang="it-IT" sz="2400" dirty="0" smtClean="0"/>
              <a:t>di mobili </a:t>
            </a:r>
            <a:r>
              <a:rPr lang="it-IT" sz="2400" dirty="0"/>
              <a:t>e grandi elettrodomestici, nel limite massimo di € 10.000, per le quali è possibile </a:t>
            </a:r>
            <a:r>
              <a:rPr lang="it-IT" sz="2400" dirty="0" smtClean="0"/>
              <a:t>fruire della </a:t>
            </a:r>
            <a:r>
              <a:rPr lang="it-IT" sz="2400" dirty="0"/>
              <a:t>detrazione IRPEF del 50% (c.d. “bonus arredo</a:t>
            </a:r>
            <a:r>
              <a:rPr lang="it-IT" sz="2400" dirty="0" smtClean="0"/>
              <a:t>”);</a:t>
            </a:r>
          </a:p>
          <a:p>
            <a:pPr algn="just">
              <a:buFont typeface="Wingdings" panose="05000000000000000000" pitchFamily="2" charset="2"/>
              <a:buChar char="v"/>
            </a:pPr>
            <a:endParaRPr lang="it-IT" sz="2400" dirty="0"/>
          </a:p>
          <a:p>
            <a:pPr algn="just">
              <a:buFont typeface="Wingdings" panose="05000000000000000000" pitchFamily="2" charset="2"/>
              <a:buChar char="v"/>
            </a:pPr>
            <a:r>
              <a:rPr lang="it-IT" sz="2400" dirty="0" smtClean="0"/>
              <a:t>è </a:t>
            </a:r>
            <a:r>
              <a:rPr lang="it-IT" sz="2400" dirty="0"/>
              <a:t>introdotta una nuova detrazione IRPEF per le “giovani coppie” acquirenti </a:t>
            </a:r>
            <a:r>
              <a:rPr lang="it-IT" sz="2400" dirty="0" smtClean="0"/>
              <a:t>l’abitazione principale</a:t>
            </a:r>
            <a:r>
              <a:rPr lang="it-IT" sz="2400" dirty="0"/>
              <a:t>, pari al 50% delle spese sostenute nel 2016 per </a:t>
            </a:r>
            <a:r>
              <a:rPr lang="it-IT" sz="2400" dirty="0" smtClean="0"/>
              <a:t>l’arredo </a:t>
            </a:r>
            <a:r>
              <a:rPr lang="it-IT" sz="2400" dirty="0"/>
              <a:t>di detta abitazione, </a:t>
            </a:r>
            <a:r>
              <a:rPr lang="it-IT" sz="2400" dirty="0" smtClean="0"/>
              <a:t>nel limite </a:t>
            </a:r>
            <a:r>
              <a:rPr lang="it-IT" sz="2400" dirty="0"/>
              <a:t>massimo di € 16.000.</a:t>
            </a:r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Studio Arduini - Pelizziari - Visioli - Bonatti - Diritti riservati</a:t>
            </a:r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596C17-83CB-493D-94CA-F56FFA773585}" type="slidenum">
              <a:rPr lang="it-IT" smtClean="0"/>
              <a:t>34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7655857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dirty="0" smtClean="0"/>
              <a:t>Segue.. 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>
              <a:buNone/>
            </a:pPr>
            <a:r>
              <a:rPr lang="it-IT" sz="1800" dirty="0"/>
              <a:t>A seguito della citata proroga è possibile fruire della detrazione del 50% delle spese </a:t>
            </a:r>
            <a:r>
              <a:rPr lang="it-IT" sz="1800" dirty="0" smtClean="0"/>
              <a:t>sostenute fino </a:t>
            </a:r>
            <a:r>
              <a:rPr lang="it-IT" sz="1800" dirty="0"/>
              <a:t>al 31.12.2016, per un importo </a:t>
            </a:r>
            <a:r>
              <a:rPr lang="it-IT" sz="1800" dirty="0" smtClean="0"/>
              <a:t>massimo </a:t>
            </a:r>
            <a:r>
              <a:rPr lang="it-IT" sz="1800" dirty="0"/>
              <a:t>di € 10.000, per l’acquisto di</a:t>
            </a:r>
            <a:r>
              <a:rPr lang="it-IT" sz="1800" dirty="0" smtClean="0"/>
              <a:t>:</a:t>
            </a:r>
            <a:endParaRPr lang="it-IT" sz="1800" dirty="0"/>
          </a:p>
          <a:p>
            <a:pPr algn="just"/>
            <a:r>
              <a:rPr lang="it-IT" sz="1800" dirty="0" smtClean="0"/>
              <a:t>mobili;</a:t>
            </a:r>
          </a:p>
          <a:p>
            <a:pPr algn="just"/>
            <a:r>
              <a:rPr lang="it-IT" sz="1800" dirty="0" smtClean="0"/>
              <a:t>grandi </a:t>
            </a:r>
            <a:r>
              <a:rPr lang="it-IT" sz="1800" dirty="0"/>
              <a:t>elettrodomestici</a:t>
            </a:r>
            <a:r>
              <a:rPr lang="it-IT" sz="1800" dirty="0" smtClean="0"/>
              <a:t>;</a:t>
            </a:r>
          </a:p>
          <a:p>
            <a:pPr marL="0" indent="0" algn="just">
              <a:buNone/>
            </a:pPr>
            <a:r>
              <a:rPr lang="it-IT" sz="1800" dirty="0" smtClean="0"/>
              <a:t>da </a:t>
            </a:r>
            <a:r>
              <a:rPr lang="it-IT" sz="1800" dirty="0"/>
              <a:t>destinare all’arredo di un immobile oggetto di lavori di recupero del patrimonio </a:t>
            </a:r>
            <a:r>
              <a:rPr lang="it-IT" sz="1800" dirty="0" smtClean="0"/>
              <a:t>edilizio, per </a:t>
            </a:r>
            <a:r>
              <a:rPr lang="it-IT" sz="1800" dirty="0"/>
              <a:t>i quali si fruisce della relativa </a:t>
            </a:r>
            <a:r>
              <a:rPr lang="it-IT" sz="1800" dirty="0" smtClean="0"/>
              <a:t>detrazione. </a:t>
            </a:r>
            <a:endParaRPr lang="it-IT" sz="1800" dirty="0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Studio Arduini - Pelizziari - Visioli - Bonatti - Diritti riservati</a:t>
            </a:r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596C17-83CB-493D-94CA-F56FFA773585}" type="slidenum">
              <a:rPr lang="it-IT" smtClean="0"/>
              <a:t>35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5190320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dirty="0" smtClean="0"/>
              <a:t>Presupposti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pPr algn="just"/>
            <a:r>
              <a:rPr lang="it-IT" dirty="0">
                <a:latin typeface="+mj-lt"/>
              </a:rPr>
              <a:t>In merito si rammenta che, come precisato dall’Agenzia nella Circolare 18.9.2013, n. 29/E</a:t>
            </a:r>
            <a:r>
              <a:rPr lang="it-IT" dirty="0" smtClean="0">
                <a:latin typeface="+mj-lt"/>
              </a:rPr>
              <a:t>:</a:t>
            </a:r>
          </a:p>
          <a:p>
            <a:pPr algn="just"/>
            <a:endParaRPr lang="it-IT" dirty="0">
              <a:latin typeface="+mj-lt"/>
            </a:endParaRPr>
          </a:p>
          <a:p>
            <a:pPr marL="514350" indent="-514350" algn="just">
              <a:buAutoNum type="alphaLcParenR"/>
            </a:pPr>
            <a:r>
              <a:rPr lang="it-IT" dirty="0" smtClean="0">
                <a:latin typeface="+mj-lt"/>
              </a:rPr>
              <a:t>presupposto </a:t>
            </a:r>
            <a:r>
              <a:rPr lang="it-IT" dirty="0">
                <a:latin typeface="+mj-lt"/>
              </a:rPr>
              <a:t>del beneficio in esame è la realizzazione di lavori di recupero </a:t>
            </a:r>
            <a:r>
              <a:rPr lang="it-IT" dirty="0" smtClean="0">
                <a:latin typeface="+mj-lt"/>
              </a:rPr>
              <a:t>edilizio sull’immobile </a:t>
            </a:r>
            <a:r>
              <a:rPr lang="it-IT" dirty="0">
                <a:latin typeface="+mj-lt"/>
              </a:rPr>
              <a:t>e relative pertinenze di cui all’art. 16-bis, comma 1, </a:t>
            </a:r>
            <a:r>
              <a:rPr lang="it-IT" dirty="0" err="1">
                <a:latin typeface="+mj-lt"/>
              </a:rPr>
              <a:t>lett</a:t>
            </a:r>
            <a:r>
              <a:rPr lang="it-IT" dirty="0">
                <a:latin typeface="+mj-lt"/>
              </a:rPr>
              <a:t>. a), b) e c) e comma </a:t>
            </a:r>
            <a:r>
              <a:rPr lang="it-IT" dirty="0" smtClean="0">
                <a:latin typeface="+mj-lt"/>
              </a:rPr>
              <a:t>3, TUIR </a:t>
            </a:r>
            <a:r>
              <a:rPr lang="it-IT" dirty="0">
                <a:latin typeface="+mj-lt"/>
              </a:rPr>
              <a:t>(lavori di manutenzione, restauro e risanamento conservativo, ristrutturazione </a:t>
            </a:r>
            <a:r>
              <a:rPr lang="it-IT" dirty="0" smtClean="0">
                <a:latin typeface="+mj-lt"/>
              </a:rPr>
              <a:t>edilizia, ricostruzione </a:t>
            </a:r>
            <a:r>
              <a:rPr lang="it-IT" dirty="0">
                <a:latin typeface="+mj-lt"/>
              </a:rPr>
              <a:t>o ripristino a seguito di eventi calamitosi e acquisto di immobili </a:t>
            </a:r>
            <a:r>
              <a:rPr lang="it-IT" dirty="0" smtClean="0">
                <a:latin typeface="+mj-lt"/>
              </a:rPr>
              <a:t>interamente ristrutturati).</a:t>
            </a:r>
          </a:p>
          <a:p>
            <a:pPr marL="514350" indent="-514350" algn="just">
              <a:buAutoNum type="alphaLcParenR"/>
            </a:pPr>
            <a:endParaRPr lang="it-IT" dirty="0">
              <a:latin typeface="+mj-lt"/>
            </a:endParaRPr>
          </a:p>
          <a:p>
            <a:pPr marL="0" indent="0" algn="just">
              <a:buNone/>
            </a:pPr>
            <a:r>
              <a:rPr lang="it-IT" dirty="0">
                <a:latin typeface="+mj-lt"/>
              </a:rPr>
              <a:t>Qualora gli interventi edilizi siano effettuati su parti comuni di edifici residenziali ex </a:t>
            </a:r>
            <a:r>
              <a:rPr lang="it-IT" dirty="0" smtClean="0">
                <a:latin typeface="+mj-lt"/>
              </a:rPr>
              <a:t>art. 1117</a:t>
            </a:r>
            <a:r>
              <a:rPr lang="it-IT" dirty="0">
                <a:latin typeface="+mj-lt"/>
              </a:rPr>
              <a:t>, C.c., la detrazione può essere usufruita per l’acquisto di beni agevolabili (mobili </a:t>
            </a:r>
            <a:r>
              <a:rPr lang="it-IT" dirty="0" smtClean="0">
                <a:latin typeface="+mj-lt"/>
              </a:rPr>
              <a:t>/ elettrodomestici</a:t>
            </a:r>
            <a:r>
              <a:rPr lang="it-IT" dirty="0">
                <a:latin typeface="+mj-lt"/>
              </a:rPr>
              <a:t>) destinati all’arredamento delle parti comuni (ad esempio, </a:t>
            </a:r>
            <a:r>
              <a:rPr lang="it-IT" dirty="0" smtClean="0">
                <a:latin typeface="+mj-lt"/>
              </a:rPr>
              <a:t>guardiole, appartamento </a:t>
            </a:r>
            <a:r>
              <a:rPr lang="it-IT" dirty="0">
                <a:latin typeface="+mj-lt"/>
              </a:rPr>
              <a:t>del portiere, sala adibita a riunioni condominiali, lavatoi, ecc</a:t>
            </a:r>
            <a:r>
              <a:rPr lang="it-IT" dirty="0" smtClean="0">
                <a:latin typeface="+mj-lt"/>
              </a:rPr>
              <a:t>.).</a:t>
            </a:r>
          </a:p>
          <a:p>
            <a:pPr marL="0" indent="0" algn="just">
              <a:buNone/>
            </a:pPr>
            <a:endParaRPr lang="it-IT" dirty="0">
              <a:latin typeface="+mj-lt"/>
            </a:endParaRPr>
          </a:p>
          <a:p>
            <a:pPr marL="0" indent="0" algn="just">
              <a:buNone/>
            </a:pPr>
            <a:r>
              <a:rPr lang="it-IT" dirty="0">
                <a:latin typeface="+mj-lt"/>
              </a:rPr>
              <a:t>Posto che l’agevolazione in esame è stata prorogata senza ulteriori vincoli, si ritengono validi </a:t>
            </a:r>
            <a:r>
              <a:rPr lang="it-IT" dirty="0" smtClean="0">
                <a:latin typeface="+mj-lt"/>
              </a:rPr>
              <a:t>i chiarimenti </a:t>
            </a:r>
            <a:r>
              <a:rPr lang="it-IT" dirty="0">
                <a:latin typeface="+mj-lt"/>
              </a:rPr>
              <a:t>forniti dall’Agenzia delle Entrate nella Circolare 21.5.2014, n. 11/E </a:t>
            </a:r>
            <a:r>
              <a:rPr lang="it-IT" dirty="0" smtClean="0">
                <a:latin typeface="+mj-lt"/>
              </a:rPr>
              <a:t>relativamente all’analoga </a:t>
            </a:r>
            <a:r>
              <a:rPr lang="it-IT" dirty="0">
                <a:latin typeface="+mj-lt"/>
              </a:rPr>
              <a:t>proroga disposta dalla Finanziaria 2014. </a:t>
            </a:r>
            <a:endParaRPr lang="it-IT" dirty="0" smtClean="0">
              <a:latin typeface="+mj-lt"/>
            </a:endParaRPr>
          </a:p>
          <a:p>
            <a:pPr marL="0" indent="0" algn="just">
              <a:buNone/>
            </a:pPr>
            <a:endParaRPr lang="it-IT" dirty="0">
              <a:latin typeface="+mj-lt"/>
            </a:endParaRPr>
          </a:p>
          <a:p>
            <a:pPr marL="0" indent="0" algn="just">
              <a:buNone/>
            </a:pPr>
            <a:r>
              <a:rPr lang="it-IT" dirty="0" smtClean="0">
                <a:latin typeface="+mj-lt"/>
              </a:rPr>
              <a:t>In </a:t>
            </a:r>
            <a:r>
              <a:rPr lang="it-IT" dirty="0">
                <a:latin typeface="+mj-lt"/>
              </a:rPr>
              <a:t>particolare, si ritiene che </a:t>
            </a:r>
            <a:r>
              <a:rPr lang="it-IT" dirty="0" smtClean="0">
                <a:latin typeface="+mj-lt"/>
              </a:rPr>
              <a:t>possano beneficiare </a:t>
            </a:r>
            <a:r>
              <a:rPr lang="it-IT" dirty="0">
                <a:latin typeface="+mj-lt"/>
              </a:rPr>
              <a:t>della detrazione in esame i contribuenti che abbiano sostenuto spese per i </a:t>
            </a:r>
            <a:r>
              <a:rPr lang="it-IT" dirty="0" smtClean="0">
                <a:latin typeface="+mj-lt"/>
              </a:rPr>
              <a:t>citati interventi </a:t>
            </a:r>
            <a:r>
              <a:rPr lang="it-IT" dirty="0">
                <a:latin typeface="+mj-lt"/>
              </a:rPr>
              <a:t>edilizi a decorrere dal 26.6.2012 e spese per l’acquisto di mobili </a:t>
            </a:r>
            <a:r>
              <a:rPr lang="it-IT" dirty="0" smtClean="0">
                <a:latin typeface="+mj-lt"/>
              </a:rPr>
              <a:t>/ elettrodomestici </a:t>
            </a:r>
            <a:r>
              <a:rPr lang="it-IT" dirty="0">
                <a:latin typeface="+mj-lt"/>
              </a:rPr>
              <a:t>nel periodo 6.6.2013 – 31.12.2016 per un importo non superiore a € </a:t>
            </a:r>
            <a:r>
              <a:rPr lang="it-IT" dirty="0" smtClean="0">
                <a:latin typeface="+mj-lt"/>
              </a:rPr>
              <a:t>10.000,fermo </a:t>
            </a:r>
            <a:r>
              <a:rPr lang="it-IT" dirty="0">
                <a:latin typeface="+mj-lt"/>
              </a:rPr>
              <a:t>restando che le spese di arredo devono essere sostenute dopo l’inizio dei lavori </a:t>
            </a:r>
            <a:r>
              <a:rPr lang="it-IT" dirty="0" smtClean="0">
                <a:latin typeface="+mj-lt"/>
              </a:rPr>
              <a:t>di recupero </a:t>
            </a:r>
            <a:r>
              <a:rPr lang="it-IT" dirty="0">
                <a:latin typeface="+mj-lt"/>
              </a:rPr>
              <a:t>edilizio;</a:t>
            </a:r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Studio Arduini - Pelizziari - Visioli - Bonatti - Diritti riservati</a:t>
            </a:r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596C17-83CB-493D-94CA-F56FFA773585}" type="slidenum">
              <a:rPr lang="it-IT" smtClean="0"/>
              <a:t>36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907078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dirty="0" smtClean="0"/>
              <a:t>Cosa, come, quando 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algn="just"/>
            <a:r>
              <a:rPr lang="it-IT" sz="1600" dirty="0"/>
              <a:t>mobili nuovi, quali ad esempio “letti, armadi, cassettiere, librerie, scrivanie, tavoli, </a:t>
            </a:r>
            <a:r>
              <a:rPr lang="it-IT" sz="1600" dirty="0" smtClean="0"/>
              <a:t>sedie, comodini</a:t>
            </a:r>
            <a:r>
              <a:rPr lang="it-IT" sz="1600" dirty="0"/>
              <a:t>, divani, poltrone, credenze, nonché i materassi e gli apparecchi di </a:t>
            </a:r>
            <a:r>
              <a:rPr lang="it-IT" sz="1600" dirty="0" smtClean="0"/>
              <a:t>illuminazione che </a:t>
            </a:r>
            <a:r>
              <a:rPr lang="it-IT" sz="1600" dirty="0"/>
              <a:t>costituiscono un necessario completamento dell’arredo dell’immobile oggetto </a:t>
            </a:r>
            <a:r>
              <a:rPr lang="it-IT" sz="1600" dirty="0" smtClean="0"/>
              <a:t>di ristrutturazione</a:t>
            </a:r>
            <a:r>
              <a:rPr lang="it-IT" sz="1600" dirty="0"/>
              <a:t>”. Sono esclusi dall’agevolazione gli acquisti di “porte, di pavimentazioni (</a:t>
            </a:r>
            <a:r>
              <a:rPr lang="it-IT" sz="1600" dirty="0" smtClean="0"/>
              <a:t>ad esempio</a:t>
            </a:r>
            <a:r>
              <a:rPr lang="it-IT" sz="1600" dirty="0"/>
              <a:t>, il parquet), di tende e tendaggi, nonché di altri complementi di arredo</a:t>
            </a:r>
            <a:r>
              <a:rPr lang="it-IT" sz="1600" dirty="0" smtClean="0"/>
              <a:t>”;</a:t>
            </a:r>
          </a:p>
          <a:p>
            <a:pPr algn="just"/>
            <a:endParaRPr lang="it-IT" sz="1600" dirty="0"/>
          </a:p>
          <a:p>
            <a:pPr algn="just"/>
            <a:r>
              <a:rPr lang="it-IT" sz="1600" dirty="0" smtClean="0"/>
              <a:t>grandi </a:t>
            </a:r>
            <a:r>
              <a:rPr lang="it-IT" sz="1600" dirty="0"/>
              <a:t>elettrodomestici nuovi di classe energetica non inferiore alla A+ (A per i </a:t>
            </a:r>
            <a:r>
              <a:rPr lang="it-IT" sz="1600" dirty="0" smtClean="0"/>
              <a:t>forni) per </a:t>
            </a:r>
            <a:r>
              <a:rPr lang="it-IT" sz="1600" dirty="0"/>
              <a:t>le apparecchiature per le quali sia prevista l’etichetta energetica, nonché quelli per i </a:t>
            </a:r>
            <a:r>
              <a:rPr lang="it-IT" sz="1600" dirty="0" smtClean="0"/>
              <a:t>quali non </a:t>
            </a:r>
            <a:r>
              <a:rPr lang="it-IT" sz="1600" dirty="0"/>
              <a:t>ne è previsto l’obbligo</a:t>
            </a:r>
            <a:r>
              <a:rPr lang="it-IT" sz="1600" dirty="0" smtClean="0"/>
              <a:t>;</a:t>
            </a:r>
          </a:p>
          <a:p>
            <a:pPr algn="just"/>
            <a:endParaRPr lang="it-IT" sz="1600" dirty="0"/>
          </a:p>
          <a:p>
            <a:pPr algn="just"/>
            <a:r>
              <a:rPr lang="it-IT" sz="1600" dirty="0" smtClean="0"/>
              <a:t>nell’ammontare </a:t>
            </a:r>
            <a:r>
              <a:rPr lang="it-IT" sz="1600" dirty="0"/>
              <a:t>della spesa agevolabile (massimo € 10.000) possono essere ricomprese </a:t>
            </a:r>
            <a:r>
              <a:rPr lang="it-IT" sz="1600" dirty="0" smtClean="0"/>
              <a:t>le spese </a:t>
            </a:r>
            <a:r>
              <a:rPr lang="it-IT" sz="1600" dirty="0"/>
              <a:t>di trasporto e montaggio</a:t>
            </a:r>
            <a:r>
              <a:rPr lang="it-IT" sz="1600" dirty="0" smtClean="0"/>
              <a:t>;</a:t>
            </a:r>
          </a:p>
          <a:p>
            <a:pPr algn="just"/>
            <a:endParaRPr lang="it-IT" sz="1600" dirty="0"/>
          </a:p>
          <a:p>
            <a:pPr algn="just"/>
            <a:r>
              <a:rPr lang="it-IT" sz="1600" dirty="0" smtClean="0"/>
              <a:t>il </a:t>
            </a:r>
            <a:r>
              <a:rPr lang="it-IT" sz="1600" dirty="0"/>
              <a:t>pagamento dei beni agevolabili può avvenire con bonifico bancario / postale </a:t>
            </a:r>
            <a:r>
              <a:rPr lang="it-IT" sz="1600" dirty="0" smtClean="0"/>
              <a:t>ovvero mediante </a:t>
            </a:r>
            <a:r>
              <a:rPr lang="it-IT" sz="1600" dirty="0"/>
              <a:t>carte di credito / debito. In caso di pagamento tramite bonifico, la banca / </a:t>
            </a:r>
            <a:r>
              <a:rPr lang="it-IT" sz="1600" dirty="0" smtClean="0"/>
              <a:t>Poste opera </a:t>
            </a:r>
            <a:r>
              <a:rPr lang="it-IT" sz="1600" dirty="0"/>
              <a:t>la ritenuta dell’8% di cui all’art. 25, DL n. 78/2010</a:t>
            </a:r>
            <a:r>
              <a:rPr lang="it-IT" sz="1600" dirty="0" smtClean="0"/>
              <a:t>;</a:t>
            </a:r>
          </a:p>
          <a:p>
            <a:pPr algn="just"/>
            <a:endParaRPr lang="it-IT" sz="1600" dirty="0"/>
          </a:p>
          <a:p>
            <a:pPr algn="just"/>
            <a:r>
              <a:rPr lang="it-IT" sz="1600" dirty="0" smtClean="0"/>
              <a:t>la </a:t>
            </a:r>
            <a:r>
              <a:rPr lang="it-IT" sz="1600" dirty="0"/>
              <a:t>detrazione spettante va ripartita in 10 quote annuali</a:t>
            </a:r>
            <a:r>
              <a:rPr lang="it-IT" sz="1600" dirty="0" smtClean="0"/>
              <a:t>.</a:t>
            </a:r>
            <a:endParaRPr lang="it-IT" sz="1600" dirty="0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Studio Arduini - Pelizziari - Visioli - Bonatti - Diritti riservati</a:t>
            </a:r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596C17-83CB-493D-94CA-F56FFA773585}" type="slidenum">
              <a:rPr lang="it-IT" smtClean="0"/>
              <a:t>37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6194105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dirty="0" smtClean="0"/>
              <a:t>Bonus mobili giovani coppie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 algn="just">
              <a:buNone/>
            </a:pPr>
            <a:r>
              <a:rPr lang="it-IT" dirty="0" smtClean="0"/>
              <a:t>La </a:t>
            </a:r>
            <a:r>
              <a:rPr lang="it-IT" dirty="0"/>
              <a:t>nuova detrazione è riservata </a:t>
            </a:r>
            <a:r>
              <a:rPr lang="it-IT" dirty="0" smtClean="0"/>
              <a:t>ai coniugi </a:t>
            </a:r>
            <a:r>
              <a:rPr lang="it-IT" dirty="0"/>
              <a:t>ovvero conviventi more uxorio</a:t>
            </a:r>
            <a:r>
              <a:rPr lang="it-IT" dirty="0" smtClean="0"/>
              <a:t>:</a:t>
            </a:r>
          </a:p>
          <a:p>
            <a:pPr marL="0" indent="0" algn="just">
              <a:buNone/>
            </a:pPr>
            <a:endParaRPr lang="it-IT" dirty="0"/>
          </a:p>
          <a:p>
            <a:pPr algn="just"/>
            <a:r>
              <a:rPr lang="it-IT" dirty="0" smtClean="0"/>
              <a:t>che </a:t>
            </a:r>
            <a:r>
              <a:rPr lang="it-IT" dirty="0"/>
              <a:t>costituiscono nucleo familiare da almeno 3 </a:t>
            </a:r>
            <a:r>
              <a:rPr lang="it-IT" dirty="0" smtClean="0"/>
              <a:t>anni;</a:t>
            </a:r>
          </a:p>
          <a:p>
            <a:pPr algn="just"/>
            <a:endParaRPr lang="it-IT" dirty="0"/>
          </a:p>
          <a:p>
            <a:pPr algn="just"/>
            <a:r>
              <a:rPr lang="it-IT" dirty="0" smtClean="0"/>
              <a:t>in </a:t>
            </a:r>
            <a:r>
              <a:rPr lang="it-IT" dirty="0"/>
              <a:t>cui almeno uno dei 2 non abbia superato i 35 anni di età</a:t>
            </a:r>
            <a:r>
              <a:rPr lang="it-IT" dirty="0" smtClean="0"/>
              <a:t>.</a:t>
            </a:r>
          </a:p>
          <a:p>
            <a:pPr algn="just"/>
            <a:endParaRPr lang="it-IT" dirty="0"/>
          </a:p>
          <a:p>
            <a:pPr marL="0" indent="0" algn="just">
              <a:buNone/>
            </a:pPr>
            <a:r>
              <a:rPr lang="it-IT" dirty="0"/>
              <a:t>Il testo normativo non specifica quale sia la data in cui va verificata l’età anagrafica (</a:t>
            </a:r>
            <a:r>
              <a:rPr lang="it-IT" dirty="0" smtClean="0"/>
              <a:t>all’1.1.2016, al </a:t>
            </a:r>
            <a:r>
              <a:rPr lang="it-IT" dirty="0"/>
              <a:t>31.12.2016, alla data di acquisto dei mobili</a:t>
            </a:r>
            <a:r>
              <a:rPr lang="it-IT" dirty="0" smtClean="0"/>
              <a:t>);</a:t>
            </a:r>
          </a:p>
          <a:p>
            <a:pPr marL="0" indent="0" algn="just">
              <a:buNone/>
            </a:pPr>
            <a:endParaRPr lang="it-IT" dirty="0"/>
          </a:p>
          <a:p>
            <a:pPr algn="just"/>
            <a:r>
              <a:rPr lang="it-IT" dirty="0" smtClean="0"/>
              <a:t>acquirenti </a:t>
            </a:r>
            <a:r>
              <a:rPr lang="it-IT" dirty="0"/>
              <a:t>di un’unità immobiliare da adibire ad abitazione principale.</a:t>
            </a:r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Studio Arduini - Pelizziari - Visioli - Bonatti - Diritti riservati</a:t>
            </a:r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596C17-83CB-493D-94CA-F56FFA773585}" type="slidenum">
              <a:rPr lang="it-IT" smtClean="0"/>
              <a:t>38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4056244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dirty="0" smtClean="0"/>
              <a:t>Segue.. 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indent="0" algn="just">
              <a:buNone/>
            </a:pPr>
            <a:r>
              <a:rPr lang="it-IT" dirty="0"/>
              <a:t>La detrazione spettante, da ripartire in 10 quote annuali di pari importo, è pari al 50% </a:t>
            </a:r>
            <a:r>
              <a:rPr lang="it-IT" dirty="0" smtClean="0"/>
              <a:t>delle spese </a:t>
            </a:r>
            <a:r>
              <a:rPr lang="it-IT" dirty="0"/>
              <a:t>sostenute</a:t>
            </a:r>
            <a:r>
              <a:rPr lang="it-IT" dirty="0" smtClean="0"/>
              <a:t>:</a:t>
            </a:r>
          </a:p>
          <a:p>
            <a:pPr marL="0" indent="0" algn="just">
              <a:buNone/>
            </a:pPr>
            <a:endParaRPr lang="it-IT" dirty="0"/>
          </a:p>
          <a:p>
            <a:pPr algn="just"/>
            <a:r>
              <a:rPr lang="it-IT" dirty="0" smtClean="0"/>
              <a:t>dall’1.1 </a:t>
            </a:r>
            <a:r>
              <a:rPr lang="it-IT" dirty="0"/>
              <a:t>al </a:t>
            </a:r>
            <a:r>
              <a:rPr lang="it-IT" dirty="0" smtClean="0"/>
              <a:t>31.12.2016;</a:t>
            </a:r>
          </a:p>
          <a:p>
            <a:pPr algn="just"/>
            <a:endParaRPr lang="it-IT" dirty="0"/>
          </a:p>
          <a:p>
            <a:pPr algn="just"/>
            <a:r>
              <a:rPr lang="it-IT" dirty="0" smtClean="0"/>
              <a:t>per </a:t>
            </a:r>
            <a:r>
              <a:rPr lang="it-IT" dirty="0"/>
              <a:t>un ammontare massimo di € 16.000;</a:t>
            </a:r>
          </a:p>
          <a:p>
            <a:pPr algn="just"/>
            <a:endParaRPr lang="it-IT" dirty="0" smtClean="0"/>
          </a:p>
          <a:p>
            <a:pPr algn="just"/>
            <a:r>
              <a:rPr lang="it-IT" dirty="0" smtClean="0"/>
              <a:t>per </a:t>
            </a:r>
            <a:r>
              <a:rPr lang="it-IT" dirty="0"/>
              <a:t>l’acquisto di mobili destinati all’arredo dell’abitazione principale acquistata </a:t>
            </a:r>
            <a:r>
              <a:rPr lang="it-IT" dirty="0" smtClean="0"/>
              <a:t>dalle “giovani </a:t>
            </a:r>
            <a:r>
              <a:rPr lang="it-IT" dirty="0"/>
              <a:t>coppie” sopra definite</a:t>
            </a:r>
            <a:r>
              <a:rPr lang="it-IT" dirty="0" smtClean="0"/>
              <a:t>.</a:t>
            </a:r>
          </a:p>
          <a:p>
            <a:pPr algn="just"/>
            <a:endParaRPr lang="it-IT" dirty="0"/>
          </a:p>
          <a:p>
            <a:pPr algn="just"/>
            <a:r>
              <a:rPr lang="it-IT" dirty="0" smtClean="0"/>
              <a:t>Per </a:t>
            </a:r>
            <a:r>
              <a:rPr lang="it-IT" dirty="0"/>
              <a:t>espressa previsione del comma 75 in esame la nuova detrazione non è cumulabile né con </a:t>
            </a:r>
            <a:r>
              <a:rPr lang="it-IT" dirty="0" smtClean="0"/>
              <a:t>la detrazione </a:t>
            </a:r>
            <a:r>
              <a:rPr lang="it-IT" dirty="0"/>
              <a:t>del 50% spettante per gli interventi di recupero del patrimonio edilizio né con </a:t>
            </a:r>
            <a:r>
              <a:rPr lang="it-IT" dirty="0" smtClean="0"/>
              <a:t>il c.d</a:t>
            </a:r>
            <a:r>
              <a:rPr lang="it-IT" dirty="0"/>
              <a:t>. “bonus arredo</a:t>
            </a:r>
            <a:r>
              <a:rPr lang="it-IT" dirty="0" smtClean="0"/>
              <a:t>”.</a:t>
            </a:r>
          </a:p>
          <a:p>
            <a:endParaRPr lang="it-IT" dirty="0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Studio Arduini - Pelizziari - Visioli - Bonatti - Diritti riservati</a:t>
            </a:r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596C17-83CB-493D-94CA-F56FFA773585}" type="slidenum">
              <a:rPr lang="it-IT" smtClean="0"/>
              <a:t>39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924697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dirty="0" smtClean="0"/>
              <a:t>«Nuovi» Requisiti di accesso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pPr marL="0" indent="0" algn="just">
              <a:buNone/>
            </a:pPr>
            <a:r>
              <a:rPr lang="it-IT" sz="3300" dirty="0" smtClean="0"/>
              <a:t>Ai sensi del “nuovo” comma 54 possono accedere al regime forfetario le persone fisiche esercenti attività d’impresa / lavoro autonomo che nell’anno precedente presentano i seguenti requisiti: </a:t>
            </a:r>
          </a:p>
          <a:p>
            <a:pPr marL="0" indent="0" algn="just">
              <a:buNone/>
            </a:pPr>
            <a:endParaRPr lang="it-IT" sz="3300" dirty="0"/>
          </a:p>
          <a:p>
            <a:pPr marL="514350" indent="-514350" algn="just">
              <a:buAutoNum type="arabicParenR"/>
            </a:pPr>
            <a:r>
              <a:rPr lang="it-IT" sz="3300" b="1" u="sng" dirty="0" smtClean="0"/>
              <a:t>ricavi conseguiti / compensi percepiti, ragguagliati ad anno</a:t>
            </a:r>
            <a:r>
              <a:rPr lang="it-IT" sz="3300" dirty="0" smtClean="0"/>
              <a:t>, non superiori a quelli individuati nell’apposita Tabella (più avanti riportata), in relazione all’attività esercitata in base al codice attività;</a:t>
            </a:r>
          </a:p>
          <a:p>
            <a:pPr marL="514350" indent="-514350" algn="just">
              <a:buAutoNum type="arabicParenR"/>
            </a:pPr>
            <a:endParaRPr lang="it-IT" sz="3300" dirty="0" smtClean="0"/>
          </a:p>
          <a:p>
            <a:pPr marL="514350" indent="-514350" algn="just">
              <a:buFont typeface="Arial" panose="020B0604020202020204" pitchFamily="34" charset="0"/>
              <a:buAutoNum type="arabicParenR"/>
            </a:pPr>
            <a:r>
              <a:rPr lang="it-IT" sz="3300" b="1" u="sng" dirty="0" smtClean="0"/>
              <a:t>Spese sostenute per l’impiego di lavoratori non superiori a € 5.000 lordi annui a titolo di lavoro dipendente</a:t>
            </a:r>
            <a:r>
              <a:rPr lang="it-IT" sz="3300" dirty="0" smtClean="0"/>
              <a:t>, co.co.pro., lavoro accessorio, associazione in partecipazione, lavoro prestato dai familiari dell’imprenditore ex art. 60, TUIR.</a:t>
            </a:r>
          </a:p>
          <a:p>
            <a:pPr marL="514350" indent="-514350" algn="just">
              <a:buAutoNum type="arabicParenR"/>
            </a:pPr>
            <a:endParaRPr lang="it-IT" sz="3300" dirty="0" smtClean="0"/>
          </a:p>
          <a:p>
            <a:pPr marL="514350" indent="-514350" algn="just">
              <a:buAutoNum type="arabicParenR"/>
            </a:pPr>
            <a:r>
              <a:rPr lang="it-IT" sz="3300" b="1" u="sng" dirty="0" smtClean="0"/>
              <a:t>Costo complessivo dei beni strumentali al 31.12</a:t>
            </a:r>
            <a:r>
              <a:rPr lang="it-IT" sz="3300" dirty="0" smtClean="0"/>
              <a:t>, al lordo dell’ammortamento,  non superiore a € 20.000. AI fine del computo del valore dei beni strumentali non si considerano quelli di costo pari o inferiore a € 516,46 mentre si considerano al 50% quelli ad uso promiscuo (autovettura, telefono cellulare, altri beni utilizzati promiscuamente). Per i beni in locazione / comodato si considera il valore normale. Per i beni in leasing rileva il costo sostenuto dalla società concedente. </a:t>
            </a:r>
          </a:p>
          <a:p>
            <a:pPr marL="514350" indent="-514350" algn="just">
              <a:buAutoNum type="arabicParenR"/>
            </a:pPr>
            <a:endParaRPr lang="it-IT" sz="3300" dirty="0" smtClean="0"/>
          </a:p>
          <a:p>
            <a:pPr marL="0" indent="0" algn="just">
              <a:buNone/>
            </a:pPr>
            <a:endParaRPr lang="it-IT" sz="3300" dirty="0" smtClean="0"/>
          </a:p>
          <a:p>
            <a:pPr marL="0" indent="0" algn="just">
              <a:buNone/>
            </a:pPr>
            <a:endParaRPr lang="it-IT" sz="1800" dirty="0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Studio Arduini - Pelizziari - Visioli - Bonatti - Diritti riservati</a:t>
            </a:r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596C17-83CB-493D-94CA-F56FFA773585}" type="slidenum">
              <a:rPr lang="it-IT" smtClean="0"/>
              <a:t>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791233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dirty="0" smtClean="0"/>
              <a:t>Interventi edilizi su parti comuni di un condominio minimo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0" indent="0" algn="just">
              <a:buNone/>
            </a:pPr>
            <a:r>
              <a:rPr lang="it-IT" sz="2400" dirty="0" smtClean="0"/>
              <a:t>Come </a:t>
            </a:r>
            <a:r>
              <a:rPr lang="it-IT" sz="2400" dirty="0"/>
              <a:t>chiarito dalla stessa Agenzia nella Circolare 21.5.2014, n. 11/E: </a:t>
            </a:r>
            <a:endParaRPr lang="it-IT" sz="2400" dirty="0" smtClean="0"/>
          </a:p>
          <a:p>
            <a:pPr marL="0" indent="0" algn="just">
              <a:buNone/>
            </a:pPr>
            <a:endParaRPr lang="it-IT" sz="2400" dirty="0"/>
          </a:p>
          <a:p>
            <a:pPr algn="just">
              <a:buFont typeface="Wingdings" panose="05000000000000000000" pitchFamily="2" charset="2"/>
              <a:buChar char="v"/>
            </a:pPr>
            <a:r>
              <a:rPr lang="it-IT" sz="2400" dirty="0"/>
              <a:t> </a:t>
            </a:r>
            <a:r>
              <a:rPr lang="it-IT" sz="2400" dirty="0" smtClean="0"/>
              <a:t>“</a:t>
            </a:r>
            <a:r>
              <a:rPr lang="it-IT" sz="2400" dirty="0"/>
              <a:t>la nascita del condominio si determina </a:t>
            </a:r>
            <a:r>
              <a:rPr lang="it-IT" sz="2400" dirty="0" smtClean="0"/>
              <a:t>automaticamente senza </a:t>
            </a:r>
            <a:r>
              <a:rPr lang="it-IT" sz="2400" dirty="0"/>
              <a:t>che sia necessaria </a:t>
            </a:r>
            <a:r>
              <a:rPr lang="it-IT" sz="2400" dirty="0" smtClean="0"/>
              <a:t> deliberazione </a:t>
            </a:r>
            <a:r>
              <a:rPr lang="it-IT" sz="2400" dirty="0"/>
              <a:t>alcuna, nel momento in cui più soggetti costruiscano su un suolo comune, </a:t>
            </a:r>
            <a:r>
              <a:rPr lang="it-IT" sz="2400" dirty="0" smtClean="0"/>
              <a:t> ovvero </a:t>
            </a:r>
            <a:r>
              <a:rPr lang="it-IT" sz="2400" dirty="0"/>
              <a:t>quando l’unico proprietario di un edificio ne ceda a terzi piani o porzioni di piano in </a:t>
            </a:r>
            <a:r>
              <a:rPr lang="it-IT" sz="2400" dirty="0" smtClean="0"/>
              <a:t>proprietà </a:t>
            </a:r>
            <a:r>
              <a:rPr lang="it-IT" sz="2400" dirty="0"/>
              <a:t>esclusiva, realizzando l’oggettiva condizione del frazionamento</a:t>
            </a:r>
            <a:r>
              <a:rPr lang="it-IT" sz="2400" dirty="0" smtClean="0"/>
              <a:t>”;</a:t>
            </a:r>
          </a:p>
          <a:p>
            <a:pPr algn="just">
              <a:buFont typeface="Wingdings" panose="05000000000000000000" pitchFamily="2" charset="2"/>
              <a:buChar char="v"/>
            </a:pPr>
            <a:endParaRPr lang="it-IT" sz="2400" dirty="0"/>
          </a:p>
          <a:p>
            <a:pPr algn="just">
              <a:buFont typeface="Wingdings" panose="05000000000000000000" pitchFamily="2" charset="2"/>
              <a:buChar char="v"/>
            </a:pPr>
            <a:r>
              <a:rPr lang="it-IT" sz="2400" dirty="0" smtClean="0"/>
              <a:t> l’edificio </a:t>
            </a:r>
            <a:r>
              <a:rPr lang="it-IT" sz="2400" dirty="0"/>
              <a:t>composto da un numero non superiore a 8 </a:t>
            </a:r>
            <a:r>
              <a:rPr lang="it-IT" sz="2400" dirty="0" smtClean="0"/>
              <a:t>condomini è </a:t>
            </a:r>
            <a:r>
              <a:rPr lang="it-IT" sz="2400" dirty="0"/>
              <a:t>definito “condominio </a:t>
            </a:r>
            <a:r>
              <a:rPr lang="it-IT" sz="2400" dirty="0" smtClean="0"/>
              <a:t>minimo</a:t>
            </a:r>
            <a:r>
              <a:rPr lang="it-IT" sz="2400" dirty="0"/>
              <a:t>”, al quale sono applicabili le norme civilistiche sul condominio, fatta eccezione </a:t>
            </a:r>
            <a:r>
              <a:rPr lang="it-IT" sz="2400" dirty="0" smtClean="0"/>
              <a:t>per gli </a:t>
            </a:r>
            <a:r>
              <a:rPr lang="it-IT" sz="2400" dirty="0"/>
              <a:t>artt. 1129 e 1138, C.c. che disciplinano la nomina dell’amministratore  e il </a:t>
            </a:r>
            <a:r>
              <a:rPr lang="it-IT" sz="2400" dirty="0" smtClean="0"/>
              <a:t>regolamento </a:t>
            </a:r>
            <a:r>
              <a:rPr lang="it-IT" sz="2400" dirty="0"/>
              <a:t>di condominio (obbligatorio in presenza di più di 10 condòmini</a:t>
            </a:r>
            <a:r>
              <a:rPr lang="it-IT" sz="2400" dirty="0" smtClean="0"/>
              <a:t>).</a:t>
            </a:r>
          </a:p>
          <a:p>
            <a:pPr marL="0" indent="0">
              <a:buNone/>
            </a:pPr>
            <a:endParaRPr lang="it-IT" dirty="0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Studio Arduini - Pelizziari - Visioli - Bonatti - Diritti riservati</a:t>
            </a:r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596C17-83CB-493D-94CA-F56FFA773585}" type="slidenum">
              <a:rPr lang="it-IT" smtClean="0"/>
              <a:t>40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12315661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dirty="0" smtClean="0"/>
              <a:t>Segue.. 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>
              <a:buNone/>
            </a:pPr>
            <a:r>
              <a:rPr lang="it-IT" sz="2000" dirty="0" smtClean="0"/>
              <a:t>Come già </a:t>
            </a:r>
            <a:r>
              <a:rPr lang="it-IT" sz="2000" dirty="0"/>
              <a:t>nei chiarimenti forniti in passato (Circolari 24.2.98, n. 57 e 21.5.2014, n. 11/E), l’Agenzia </a:t>
            </a:r>
            <a:r>
              <a:rPr lang="it-IT" sz="2000" dirty="0" smtClean="0"/>
              <a:t>ribadisce </a:t>
            </a:r>
            <a:r>
              <a:rPr lang="it-IT" sz="2000" dirty="0"/>
              <a:t>che: </a:t>
            </a:r>
            <a:endParaRPr lang="it-IT" sz="2000" dirty="0" smtClean="0"/>
          </a:p>
          <a:p>
            <a:pPr marL="0" indent="0" algn="just">
              <a:buNone/>
            </a:pPr>
            <a:endParaRPr lang="it-IT" sz="2000" dirty="0"/>
          </a:p>
          <a:p>
            <a:pPr marL="0" indent="0" algn="just">
              <a:buNone/>
            </a:pPr>
            <a:r>
              <a:rPr lang="it-IT" sz="2000" dirty="0"/>
              <a:t>“per gli interventi realizzati sulle parti comuni di edifici residenziali,  la fruizione </a:t>
            </a:r>
            <a:r>
              <a:rPr lang="it-IT" sz="2000" dirty="0" smtClean="0"/>
              <a:t>dell’agevolazione </a:t>
            </a:r>
            <a:r>
              <a:rPr lang="it-IT" sz="2000" dirty="0"/>
              <a:t>è subordinata, fin dall’entrata in vigore della legge n. 449 del 1997 (che ha </a:t>
            </a:r>
            <a:r>
              <a:rPr lang="it-IT" sz="2000" dirty="0" smtClean="0"/>
              <a:t>introdotto </a:t>
            </a:r>
            <a:r>
              <a:rPr lang="it-IT" sz="2000" dirty="0"/>
              <a:t>la detrazione in esame),  alla circostanza che sia il condominio ad essere </a:t>
            </a:r>
            <a:r>
              <a:rPr lang="it-IT" sz="2000" dirty="0" smtClean="0"/>
              <a:t>intestatario  </a:t>
            </a:r>
            <a:r>
              <a:rPr lang="it-IT" sz="2000" dirty="0"/>
              <a:t>delle fatture e ad eseguire, nella persona dell’amministratore o di uno dei </a:t>
            </a:r>
            <a:r>
              <a:rPr lang="it-IT" sz="2000" dirty="0" smtClean="0"/>
              <a:t>condomini</a:t>
            </a:r>
            <a:r>
              <a:rPr lang="it-IT" sz="2000" dirty="0"/>
              <a:t>, tutti gli adempimenti richiesti dalla normativa, compreso quello propedeutico </a:t>
            </a:r>
            <a:r>
              <a:rPr lang="it-IT" sz="2000" dirty="0" smtClean="0"/>
              <a:t>della </a:t>
            </a:r>
            <a:r>
              <a:rPr lang="it-IT" sz="2000" dirty="0"/>
              <a:t>richiesta del codice fiscale”. </a:t>
            </a:r>
            <a:endParaRPr lang="it-IT" sz="2000" dirty="0" smtClean="0"/>
          </a:p>
          <a:p>
            <a:pPr marL="0" indent="0" algn="just">
              <a:buNone/>
            </a:pPr>
            <a:endParaRPr lang="it-IT" sz="2000" dirty="0"/>
          </a:p>
          <a:p>
            <a:pPr marL="0" indent="0" algn="just">
              <a:buNone/>
            </a:pPr>
            <a:r>
              <a:rPr lang="it-IT" sz="2000" dirty="0"/>
              <a:t>In altre parole, se i lavori riguardano le parti comuni condominiali, sia le </a:t>
            </a:r>
            <a:r>
              <a:rPr lang="it-IT" sz="2000" dirty="0" smtClean="0"/>
              <a:t>fatture relative </a:t>
            </a:r>
            <a:r>
              <a:rPr lang="it-IT" sz="2000" dirty="0"/>
              <a:t>alle spese </a:t>
            </a:r>
            <a:r>
              <a:rPr lang="it-IT" sz="2000" dirty="0" smtClean="0"/>
              <a:t>sostenute </a:t>
            </a:r>
            <a:r>
              <a:rPr lang="it-IT" sz="2000" dirty="0"/>
              <a:t>che i </a:t>
            </a:r>
            <a:r>
              <a:rPr lang="it-IT" sz="2000" dirty="0" smtClean="0"/>
              <a:t>bonifici con </a:t>
            </a:r>
            <a:r>
              <a:rPr lang="it-IT" sz="2000" dirty="0"/>
              <a:t>i quali le stesse sono pagate devono essere intestate al </a:t>
            </a:r>
            <a:r>
              <a:rPr lang="it-IT" sz="2000" dirty="0" smtClean="0"/>
              <a:t>condominio e </a:t>
            </a:r>
            <a:r>
              <a:rPr lang="it-IT" sz="2000" dirty="0"/>
              <a:t>quindi sugli stessi deve essere riportato il codice fiscale di quest’ultimo. </a:t>
            </a:r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Studio Arduini - Pelizziari - Visioli - Bonatti - Diritti riservati</a:t>
            </a:r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596C17-83CB-493D-94CA-F56FFA773585}" type="slidenum">
              <a:rPr lang="it-IT" smtClean="0"/>
              <a:t>41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73723762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dirty="0" smtClean="0"/>
              <a:t>Segue.. 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pPr marL="0" indent="0" algn="just">
              <a:buNone/>
            </a:pPr>
            <a:r>
              <a:rPr lang="it-IT" dirty="0"/>
              <a:t>Come sopra evidenziato, ai fini in esame non rileva in alcun modo la dimensione del condominio </a:t>
            </a:r>
            <a:r>
              <a:rPr lang="it-IT" dirty="0" smtClean="0"/>
              <a:t>ed </a:t>
            </a:r>
            <a:r>
              <a:rPr lang="it-IT" dirty="0"/>
              <a:t>il numero dei condòmini (è sufficiente che l’immobile abbia più di un proprietario esclusivo). </a:t>
            </a:r>
            <a:endParaRPr lang="it-IT" dirty="0" smtClean="0"/>
          </a:p>
          <a:p>
            <a:pPr marL="0" indent="0" algn="just">
              <a:buNone/>
            </a:pPr>
            <a:endParaRPr lang="it-IT" dirty="0"/>
          </a:p>
          <a:p>
            <a:pPr marL="0" indent="0" algn="just">
              <a:buNone/>
            </a:pPr>
            <a:r>
              <a:rPr lang="it-IT" dirty="0"/>
              <a:t>Conseguentemente, anche in sede di compilazione della dichiarazione dei redditi devono essere </a:t>
            </a:r>
            <a:r>
              <a:rPr lang="it-IT" dirty="0" smtClean="0"/>
              <a:t>osservate </a:t>
            </a:r>
            <a:r>
              <a:rPr lang="it-IT" dirty="0"/>
              <a:t>le modalità espositive previste per le spese relative alle parti comuni condominiali. </a:t>
            </a:r>
            <a:endParaRPr lang="it-IT" dirty="0" smtClean="0"/>
          </a:p>
          <a:p>
            <a:pPr marL="0" indent="0" algn="just">
              <a:buNone/>
            </a:pPr>
            <a:endParaRPr lang="it-IT" dirty="0"/>
          </a:p>
          <a:p>
            <a:pPr marL="0" indent="0" algn="just">
              <a:buNone/>
            </a:pPr>
            <a:r>
              <a:rPr lang="it-IT" dirty="0"/>
              <a:t>Con riferimento alle ritenute da operare, l’Agenzia delle Entrate rammenta che, in tali casi, il </a:t>
            </a:r>
            <a:r>
              <a:rPr lang="it-IT" dirty="0" smtClean="0"/>
              <a:t>condominio </a:t>
            </a:r>
            <a:r>
              <a:rPr lang="it-IT" dirty="0"/>
              <a:t>non opera le ritenute ordinariamente previste dagli artt. 25 e 25-ter, DPR n. 600/73. </a:t>
            </a:r>
            <a:endParaRPr lang="it-IT" dirty="0" smtClean="0"/>
          </a:p>
          <a:p>
            <a:pPr marL="0" indent="0" algn="just">
              <a:buNone/>
            </a:pPr>
            <a:endParaRPr lang="it-IT" dirty="0"/>
          </a:p>
          <a:p>
            <a:pPr marL="0" indent="0" algn="just">
              <a:buNone/>
            </a:pPr>
            <a:r>
              <a:rPr lang="it-IT" dirty="0"/>
              <a:t>Sulle somme in esame, infatti, va applicata soltanto la ritenuta da parte della banca / Poste all’atto </a:t>
            </a:r>
            <a:r>
              <a:rPr lang="it-IT" dirty="0" smtClean="0"/>
              <a:t>dell’accreditamento </a:t>
            </a:r>
            <a:r>
              <a:rPr lang="it-IT" dirty="0"/>
              <a:t>dei bonifici riportanti gli estremi per poter fruire delle detrazioni d’imposta. A </a:t>
            </a:r>
            <a:r>
              <a:rPr lang="it-IT" dirty="0" smtClean="0"/>
              <a:t> prescindere </a:t>
            </a:r>
            <a:r>
              <a:rPr lang="it-IT" dirty="0"/>
              <a:t>quindi dal soggetto che effettua il versamento (condominio ovvero singolo </a:t>
            </a:r>
            <a:r>
              <a:rPr lang="it-IT" dirty="0" smtClean="0"/>
              <a:t>condomino</a:t>
            </a:r>
            <a:r>
              <a:rPr lang="it-IT" dirty="0"/>
              <a:t>), l’assoggettamento alla ritenuta d’acconto non cambia. </a:t>
            </a:r>
            <a:endParaRPr lang="it-IT" dirty="0" smtClean="0"/>
          </a:p>
          <a:p>
            <a:pPr marL="0" indent="0" algn="just">
              <a:buNone/>
            </a:pPr>
            <a:endParaRPr lang="it-IT" dirty="0"/>
          </a:p>
          <a:p>
            <a:pPr marL="0" indent="0" algn="just">
              <a:buNone/>
            </a:pPr>
            <a:r>
              <a:rPr lang="it-IT" dirty="0"/>
              <a:t>Si ritiene che tali chiarimenti, ancorché l’Agenzia non ne faccia menzione, possano essere </a:t>
            </a:r>
            <a:r>
              <a:rPr lang="it-IT" dirty="0" smtClean="0"/>
              <a:t>riferiti </a:t>
            </a:r>
            <a:r>
              <a:rPr lang="it-IT" dirty="0"/>
              <a:t>anche alla fruizione della detrazione del 65% (fino al 31.12.2015) prevista per gli </a:t>
            </a:r>
            <a:r>
              <a:rPr lang="it-IT" dirty="0" smtClean="0"/>
              <a:t>interventi </a:t>
            </a:r>
            <a:r>
              <a:rPr lang="it-IT" dirty="0"/>
              <a:t>di risparmio / riqualificazione energetica. </a:t>
            </a:r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Studio Arduini - Pelizziari - Visioli - Bonatti - Diritti riservati</a:t>
            </a:r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596C17-83CB-493D-94CA-F56FFA773585}" type="slidenum">
              <a:rPr lang="it-IT" smtClean="0"/>
              <a:t>42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99132843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dirty="0" smtClean="0"/>
              <a:t>Risoluzione n. 74 E - 2015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>
              <a:buNone/>
            </a:pPr>
            <a:r>
              <a:rPr lang="it-IT" dirty="0" smtClean="0"/>
              <a:t>L’agenzia </a:t>
            </a:r>
            <a:r>
              <a:rPr lang="it-IT" dirty="0"/>
              <a:t>specifica le modalità con le quali è possibile “sanare” la situazione in cui, a fronte di </a:t>
            </a:r>
            <a:r>
              <a:rPr lang="it-IT" dirty="0" smtClean="0"/>
              <a:t>spese </a:t>
            </a:r>
            <a:r>
              <a:rPr lang="it-IT" dirty="0"/>
              <a:t>riguardanti le parti comuni di un “condominio minimo” (nel caso di specie un immobile con 3 </a:t>
            </a:r>
            <a:r>
              <a:rPr lang="it-IT" dirty="0" smtClean="0"/>
              <a:t>appartamenti</a:t>
            </a:r>
            <a:r>
              <a:rPr lang="it-IT" dirty="0"/>
              <a:t>, ciascuno di proprietà esclusiva di 3 fratelli), le stesse sono state ripartite </a:t>
            </a:r>
            <a:r>
              <a:rPr lang="it-IT" dirty="0" smtClean="0"/>
              <a:t>proporzionalmente </a:t>
            </a:r>
            <a:r>
              <a:rPr lang="it-IT" dirty="0"/>
              <a:t>tra i proprietari e la relativa documentazione (fatture e bonifici) risulta </a:t>
            </a:r>
            <a:r>
              <a:rPr lang="it-IT" dirty="0" smtClean="0"/>
              <a:t>intestata </a:t>
            </a:r>
            <a:r>
              <a:rPr lang="it-IT" dirty="0"/>
              <a:t>ai singoli </a:t>
            </a:r>
            <a:r>
              <a:rPr lang="it-IT" dirty="0" smtClean="0"/>
              <a:t>soggetti interessati</a:t>
            </a:r>
            <a:r>
              <a:rPr lang="it-IT" dirty="0"/>
              <a:t>, che hanno poi indicato la spesa sostenuta nella </a:t>
            </a:r>
            <a:r>
              <a:rPr lang="it-IT" dirty="0" smtClean="0"/>
              <a:t>propria dichiarazione </a:t>
            </a:r>
            <a:r>
              <a:rPr lang="it-IT" dirty="0"/>
              <a:t>dei redditi per poter fruire della detrazione IRPEF. </a:t>
            </a:r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Studio Arduini - Pelizziari - Visioli - Bonatti - Diritti riservati</a:t>
            </a:r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596C17-83CB-493D-94CA-F56FFA773585}" type="slidenum">
              <a:rPr lang="it-IT" smtClean="0"/>
              <a:t>43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00608190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dirty="0" smtClean="0"/>
              <a:t>Segue..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fontScale="40000" lnSpcReduction="20000"/>
          </a:bodyPr>
          <a:lstStyle/>
          <a:p>
            <a:r>
              <a:rPr lang="it-IT" dirty="0"/>
              <a:t>Considerato che, come sopra evidenziato, tale modalità operativa è da considerarsi non corretta, </a:t>
            </a:r>
            <a:r>
              <a:rPr lang="it-IT" dirty="0" smtClean="0"/>
              <a:t>l’Agenzia </a:t>
            </a:r>
            <a:r>
              <a:rPr lang="it-IT" dirty="0"/>
              <a:t>delle Entrate precisa che  per accedere alla detrazione è </a:t>
            </a:r>
            <a:r>
              <a:rPr lang="it-IT" dirty="0" smtClean="0"/>
              <a:t>necessario provvedere all’assolvimento </a:t>
            </a:r>
            <a:r>
              <a:rPr lang="it-IT" dirty="0"/>
              <a:t>degli adempimenti di seguito elencati: </a:t>
            </a:r>
            <a:endParaRPr lang="it-IT" dirty="0" smtClean="0"/>
          </a:p>
          <a:p>
            <a:endParaRPr lang="it-IT" dirty="0"/>
          </a:p>
          <a:p>
            <a:pPr>
              <a:buFont typeface="Wingdings" panose="05000000000000000000" pitchFamily="2" charset="2"/>
              <a:buChar char="q"/>
            </a:pPr>
            <a:r>
              <a:rPr lang="it-IT" dirty="0" smtClean="0"/>
              <a:t>presentazione </a:t>
            </a:r>
            <a:r>
              <a:rPr lang="it-IT" dirty="0"/>
              <a:t>del </a:t>
            </a:r>
            <a:r>
              <a:rPr lang="it-IT" dirty="0" err="1"/>
              <a:t>mod</a:t>
            </a:r>
            <a:r>
              <a:rPr lang="it-IT" dirty="0"/>
              <a:t>. AA5/6 ad un Ufficio dell’Agenzia delle Entrate, per la richiesta di </a:t>
            </a:r>
            <a:r>
              <a:rPr lang="it-IT" dirty="0" smtClean="0"/>
              <a:t> attribuzione </a:t>
            </a:r>
            <a:r>
              <a:rPr lang="it-IT" dirty="0"/>
              <a:t>del codice fiscale al “condominio minimo”; 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it-IT" dirty="0" smtClean="0"/>
              <a:t>versamento</a:t>
            </a:r>
            <a:r>
              <a:rPr lang="it-IT" dirty="0"/>
              <a:t>, tramite il </a:t>
            </a:r>
            <a:r>
              <a:rPr lang="it-IT" dirty="0" err="1"/>
              <a:t>mod</a:t>
            </a:r>
            <a:r>
              <a:rPr lang="it-IT" dirty="0"/>
              <a:t>. F24, </a:t>
            </a:r>
            <a:r>
              <a:rPr lang="it-IT" dirty="0" smtClean="0"/>
              <a:t>della sanzione </a:t>
            </a:r>
            <a:r>
              <a:rPr lang="it-IT" dirty="0"/>
              <a:t>di € 103,29 ex art. 13, comma 1, </a:t>
            </a:r>
            <a:r>
              <a:rPr lang="it-IT" dirty="0" err="1"/>
              <a:t>lett</a:t>
            </a:r>
            <a:r>
              <a:rPr lang="it-IT" dirty="0"/>
              <a:t>. a), DPR </a:t>
            </a:r>
            <a:r>
              <a:rPr lang="it-IT" dirty="0" smtClean="0"/>
              <a:t>n</a:t>
            </a:r>
            <a:r>
              <a:rPr lang="it-IT" dirty="0"/>
              <a:t>. 605/73, relativa all’omessa richiesta del codice fiscale del condominio (codice tributo “8912”). </a:t>
            </a:r>
            <a:endParaRPr lang="it-IT" dirty="0" smtClean="0"/>
          </a:p>
          <a:p>
            <a:pPr>
              <a:buFont typeface="Wingdings" panose="05000000000000000000" pitchFamily="2" charset="2"/>
              <a:buChar char="q"/>
            </a:pPr>
            <a:endParaRPr lang="it-IT" dirty="0"/>
          </a:p>
          <a:p>
            <a:pPr marL="0" indent="0">
              <a:buNone/>
            </a:pPr>
            <a:r>
              <a:rPr lang="it-IT" dirty="0"/>
              <a:t>Tale versamento </a:t>
            </a:r>
            <a:r>
              <a:rPr lang="it-IT" dirty="0" smtClean="0"/>
              <a:t>va effettuato </a:t>
            </a:r>
            <a:r>
              <a:rPr lang="it-IT" dirty="0"/>
              <a:t>dal </a:t>
            </a:r>
            <a:r>
              <a:rPr lang="it-IT" dirty="0" smtClean="0"/>
              <a:t>condominio e </a:t>
            </a:r>
            <a:r>
              <a:rPr lang="it-IT" dirty="0"/>
              <a:t>quindi nel relativo </a:t>
            </a:r>
            <a:r>
              <a:rPr lang="it-IT" dirty="0" err="1"/>
              <a:t>mod</a:t>
            </a:r>
            <a:r>
              <a:rPr lang="it-IT" dirty="0"/>
              <a:t>. F24 va indicato il </a:t>
            </a:r>
            <a:r>
              <a:rPr lang="it-IT" dirty="0" smtClean="0"/>
              <a:t>codice </a:t>
            </a:r>
            <a:r>
              <a:rPr lang="it-IT" dirty="0"/>
              <a:t>fiscale dello stesso; </a:t>
            </a:r>
            <a:endParaRPr lang="it-IT" dirty="0" smtClean="0"/>
          </a:p>
          <a:p>
            <a:pPr marL="0" indent="0">
              <a:buNone/>
            </a:pPr>
            <a:r>
              <a:rPr lang="it-IT" dirty="0" smtClean="0"/>
              <a:t> 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it-IT" dirty="0" smtClean="0"/>
              <a:t>invio </a:t>
            </a:r>
            <a:r>
              <a:rPr lang="it-IT" dirty="0"/>
              <a:t>di una comunicazione in carta libera al competente Ufficio dell’Agenzia delle Entrate in </a:t>
            </a:r>
            <a:r>
              <a:rPr lang="it-IT" dirty="0" smtClean="0"/>
              <a:t>base </a:t>
            </a:r>
            <a:r>
              <a:rPr lang="it-IT" dirty="0"/>
              <a:t>all’ubicazione del condominio, nella quale vanno specificati, distintamente per ciascun </a:t>
            </a:r>
            <a:r>
              <a:rPr lang="it-IT" dirty="0" smtClean="0"/>
              <a:t>condomino</a:t>
            </a:r>
            <a:r>
              <a:rPr lang="it-IT" dirty="0"/>
              <a:t>: </a:t>
            </a:r>
          </a:p>
          <a:p>
            <a:pPr marL="0" indent="0">
              <a:buNone/>
            </a:pPr>
            <a:r>
              <a:rPr lang="it-IT" dirty="0"/>
              <a:t>− i dati identificativi e il codice fiscale; </a:t>
            </a:r>
          </a:p>
          <a:p>
            <a:pPr marL="0" indent="0">
              <a:buNone/>
            </a:pPr>
            <a:r>
              <a:rPr lang="it-IT" dirty="0"/>
              <a:t>− i dati catastali delle rispettive unità immobiliari; </a:t>
            </a:r>
          </a:p>
          <a:p>
            <a:pPr marL="0" indent="0">
              <a:buNone/>
            </a:pPr>
            <a:r>
              <a:rPr lang="it-IT" dirty="0"/>
              <a:t>− la richiesta di considerare il condominio quale soggetto che ha effettuato gli interventi di </a:t>
            </a:r>
            <a:r>
              <a:rPr lang="it-IT" dirty="0" smtClean="0"/>
              <a:t> recupero </a:t>
            </a:r>
            <a:r>
              <a:rPr lang="it-IT" dirty="0"/>
              <a:t>edilizio agevolabili; </a:t>
            </a:r>
            <a:endParaRPr lang="it-IT" dirty="0" smtClean="0"/>
          </a:p>
          <a:p>
            <a:pPr marL="0" indent="0">
              <a:buNone/>
            </a:pPr>
            <a:r>
              <a:rPr lang="it-IT" dirty="0" smtClean="0"/>
              <a:t>− </a:t>
            </a:r>
            <a:r>
              <a:rPr lang="it-IT" dirty="0"/>
              <a:t>le fatture emesse dalle ditte nei confronti dei singoli condòmini, da intendersi riferite al </a:t>
            </a:r>
            <a:r>
              <a:rPr lang="it-IT" dirty="0" smtClean="0"/>
              <a:t>condominio</a:t>
            </a:r>
            <a:r>
              <a:rPr lang="it-IT" dirty="0"/>
              <a:t>; </a:t>
            </a:r>
            <a:endParaRPr lang="it-IT" dirty="0" smtClean="0"/>
          </a:p>
          <a:p>
            <a:pPr marL="0" indent="0">
              <a:buNone/>
            </a:pPr>
            <a:r>
              <a:rPr lang="it-IT" dirty="0" smtClean="0"/>
              <a:t>− </a:t>
            </a:r>
            <a:r>
              <a:rPr lang="it-IT" dirty="0"/>
              <a:t>i dati dei bonifici effettuati per il pagamento di dette fatture. </a:t>
            </a:r>
            <a:endParaRPr lang="it-IT" dirty="0" smtClean="0"/>
          </a:p>
          <a:p>
            <a:pPr marL="0" indent="0">
              <a:buNone/>
            </a:pPr>
            <a:endParaRPr lang="it-IT" dirty="0"/>
          </a:p>
          <a:p>
            <a:pPr marL="0" indent="0">
              <a:buNone/>
            </a:pPr>
            <a:r>
              <a:rPr lang="it-IT" dirty="0"/>
              <a:t>In assenza di un </a:t>
            </a:r>
            <a:r>
              <a:rPr lang="it-IT" dirty="0" smtClean="0"/>
              <a:t>amministratore (</a:t>
            </a:r>
            <a:r>
              <a:rPr lang="it-IT" dirty="0"/>
              <a:t>non obbligatorio fino a 8 condòmini), </a:t>
            </a:r>
            <a:r>
              <a:rPr lang="it-IT" dirty="0" smtClean="0"/>
              <a:t>nella comunicazione </a:t>
            </a:r>
            <a:r>
              <a:rPr lang="it-IT" dirty="0"/>
              <a:t>vanno indicati anche i  dati catastali identificativi dell’immobile </a:t>
            </a:r>
            <a:r>
              <a:rPr lang="it-IT" dirty="0" smtClean="0"/>
              <a:t>condominiale</a:t>
            </a:r>
            <a:r>
              <a:rPr lang="it-IT" dirty="0"/>
              <a:t>; </a:t>
            </a:r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Studio Arduini - Pelizziari - Visioli - Bonatti - Diritti riservati</a:t>
            </a:r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596C17-83CB-493D-94CA-F56FFA773585}" type="slidenum">
              <a:rPr lang="it-IT" smtClean="0"/>
              <a:t>44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35335778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dirty="0" smtClean="0"/>
              <a:t>Segue..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buFont typeface="Wingdings" panose="05000000000000000000" pitchFamily="2" charset="2"/>
              <a:buChar char="q"/>
            </a:pPr>
            <a:r>
              <a:rPr lang="it-IT" sz="2000" dirty="0" smtClean="0"/>
              <a:t> presentazione </a:t>
            </a:r>
            <a:r>
              <a:rPr lang="it-IT" sz="2000" dirty="0"/>
              <a:t>della dichiarazione dei </a:t>
            </a:r>
            <a:r>
              <a:rPr lang="it-IT" sz="2000" dirty="0" smtClean="0"/>
              <a:t>redditi con</a:t>
            </a:r>
            <a:r>
              <a:rPr lang="it-IT" sz="2000" dirty="0"/>
              <a:t>: </a:t>
            </a:r>
            <a:endParaRPr lang="it-IT" sz="2000" dirty="0" smtClean="0"/>
          </a:p>
          <a:p>
            <a:pPr algn="just">
              <a:buFont typeface="Wingdings" panose="05000000000000000000" pitchFamily="2" charset="2"/>
              <a:buChar char="q"/>
            </a:pPr>
            <a:endParaRPr lang="it-IT" sz="2000" dirty="0"/>
          </a:p>
          <a:p>
            <a:pPr marL="514350" indent="-514350" algn="just">
              <a:buAutoNum type="alphaLcParenR"/>
            </a:pPr>
            <a:r>
              <a:rPr lang="it-IT" sz="2000" dirty="0" smtClean="0"/>
              <a:t>indicazione </a:t>
            </a:r>
            <a:r>
              <a:rPr lang="it-IT" sz="2000" dirty="0"/>
              <a:t>del codice fiscale del “condominio minimo” (per il </a:t>
            </a:r>
            <a:r>
              <a:rPr lang="it-IT" sz="2000" dirty="0" err="1"/>
              <a:t>mod</a:t>
            </a:r>
            <a:r>
              <a:rPr lang="it-IT" sz="2000" dirty="0"/>
              <a:t>. UNICO 2015 PF, </a:t>
            </a:r>
            <a:r>
              <a:rPr lang="it-IT" sz="2000" dirty="0" smtClean="0"/>
              <a:t>colonna </a:t>
            </a:r>
            <a:r>
              <a:rPr lang="it-IT" sz="2000" dirty="0"/>
              <a:t>3 dei righi da RP41 a RP47; per il </a:t>
            </a:r>
            <a:r>
              <a:rPr lang="it-IT" sz="2000" dirty="0" err="1"/>
              <a:t>mod</a:t>
            </a:r>
            <a:r>
              <a:rPr lang="it-IT" sz="2000" dirty="0"/>
              <a:t>. 730/2015, colonna 3 dei righi da E41 a E47); </a:t>
            </a:r>
          </a:p>
          <a:p>
            <a:pPr marL="514350" indent="-514350" algn="just">
              <a:buAutoNum type="alphaLcParenR"/>
            </a:pPr>
            <a:endParaRPr lang="it-IT" sz="2000" dirty="0" smtClean="0"/>
          </a:p>
          <a:p>
            <a:pPr marL="514350" indent="-514350" algn="just">
              <a:buAutoNum type="alphaLcParenR"/>
            </a:pPr>
            <a:r>
              <a:rPr lang="it-IT" sz="2000" dirty="0" smtClean="0"/>
              <a:t>barratura </a:t>
            </a:r>
            <a:r>
              <a:rPr lang="it-IT" sz="2000" dirty="0"/>
              <a:t>della casella “Condominio</a:t>
            </a:r>
            <a:r>
              <a:rPr lang="it-IT" sz="2000" dirty="0" smtClean="0"/>
              <a:t>” nella </a:t>
            </a:r>
            <a:r>
              <a:rPr lang="it-IT" sz="2000" dirty="0"/>
              <a:t>Sezione III-</a:t>
            </a:r>
            <a:r>
              <a:rPr lang="it-IT" sz="2000" dirty="0" err="1"/>
              <a:t>Bdel</a:t>
            </a:r>
            <a:r>
              <a:rPr lang="it-IT" sz="2000" dirty="0"/>
              <a:t> quadro RP/E, riservata </a:t>
            </a:r>
            <a:r>
              <a:rPr lang="it-IT" sz="2000" dirty="0" smtClean="0"/>
              <a:t> all’indicazione </a:t>
            </a:r>
            <a:r>
              <a:rPr lang="it-IT" sz="2000" dirty="0"/>
              <a:t>dei dati catastali identificativi dell’immobile oggetto degli interventi edilizi. </a:t>
            </a:r>
            <a:endParaRPr lang="it-IT" sz="2000" dirty="0" smtClean="0"/>
          </a:p>
          <a:p>
            <a:pPr marL="514350" indent="-514350" algn="just">
              <a:buAutoNum type="alphaLcParenR"/>
            </a:pPr>
            <a:endParaRPr lang="it-IT" sz="2000" dirty="0"/>
          </a:p>
          <a:p>
            <a:pPr marL="0" indent="0" algn="just">
              <a:buNone/>
            </a:pPr>
            <a:r>
              <a:rPr lang="it-IT" sz="2000" dirty="0"/>
              <a:t>In assenza di un amministratore non è richiesta la compilazione del quadro </a:t>
            </a:r>
            <a:r>
              <a:rPr lang="it-IT" sz="2000" dirty="0" smtClean="0"/>
              <a:t>AC e</a:t>
            </a:r>
            <a:r>
              <a:rPr lang="it-IT" sz="2000" dirty="0"/>
              <a:t>, </a:t>
            </a:r>
            <a:r>
              <a:rPr lang="it-IT" sz="2000" dirty="0" smtClean="0"/>
              <a:t>come </a:t>
            </a:r>
            <a:r>
              <a:rPr lang="it-IT" sz="2000" dirty="0"/>
              <a:t>sopra evidenziato, i dati catastali identificativi del “condominio minimo” devono essere </a:t>
            </a:r>
            <a:r>
              <a:rPr lang="it-IT" sz="2000" dirty="0" smtClean="0"/>
              <a:t>riportati </a:t>
            </a:r>
            <a:r>
              <a:rPr lang="it-IT" sz="2000" dirty="0"/>
              <a:t>nella comunicazione da presentare all’Agenzia di cui al punto precedente. </a:t>
            </a:r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Studio Arduini - Pelizziari - Visioli - Bonatti - Diritti riservati</a:t>
            </a:r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596C17-83CB-493D-94CA-F56FFA773585}" type="slidenum">
              <a:rPr lang="it-IT" smtClean="0"/>
              <a:t>45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84975756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dirty="0" smtClean="0"/>
              <a:t>Altre novità Finanziaria 2016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pPr marL="0" indent="0" algn="ctr">
              <a:buNone/>
            </a:pPr>
            <a:r>
              <a:rPr lang="it-IT" sz="3300" dirty="0" smtClean="0"/>
              <a:t>Rivalutazione terreni </a:t>
            </a:r>
          </a:p>
          <a:p>
            <a:endParaRPr lang="it-IT" dirty="0"/>
          </a:p>
          <a:p>
            <a:pPr marL="0" indent="0">
              <a:buNone/>
            </a:pPr>
            <a:r>
              <a:rPr lang="it-IT" dirty="0"/>
              <a:t>La Finanziaria 2016 ha riproposto la rivalutazione dei terreni e </a:t>
            </a:r>
            <a:r>
              <a:rPr lang="it-IT" dirty="0" smtClean="0"/>
              <a:t> delle </a:t>
            </a:r>
            <a:r>
              <a:rPr lang="it-IT" dirty="0"/>
              <a:t>partecipazioni posseduti alla data dell’1.1.2016 da persone </a:t>
            </a:r>
            <a:r>
              <a:rPr lang="it-IT" dirty="0" smtClean="0"/>
              <a:t>fisiche</a:t>
            </a:r>
            <a:r>
              <a:rPr lang="it-IT" dirty="0"/>
              <a:t>, società semplici, associazioni professionali ed enti non </a:t>
            </a:r>
            <a:r>
              <a:rPr lang="it-IT" dirty="0" smtClean="0"/>
              <a:t>commerciali</a:t>
            </a:r>
            <a:r>
              <a:rPr lang="it-IT" dirty="0"/>
              <a:t>. </a:t>
            </a:r>
            <a:endParaRPr lang="it-IT" dirty="0" smtClean="0"/>
          </a:p>
          <a:p>
            <a:pPr marL="0" indent="0">
              <a:buNone/>
            </a:pPr>
            <a:endParaRPr lang="it-IT" dirty="0"/>
          </a:p>
          <a:p>
            <a:pPr marL="0" indent="0">
              <a:buNone/>
            </a:pPr>
            <a:r>
              <a:rPr lang="it-IT" dirty="0"/>
              <a:t>In particolare, si evidenzia che: </a:t>
            </a:r>
            <a:endParaRPr lang="it-IT" dirty="0" smtClean="0"/>
          </a:p>
          <a:p>
            <a:pPr marL="0" indent="0">
              <a:buNone/>
            </a:pPr>
            <a:endParaRPr lang="it-IT" dirty="0"/>
          </a:p>
          <a:p>
            <a:pPr>
              <a:buFontTx/>
              <a:buChar char="-"/>
            </a:pPr>
            <a:r>
              <a:rPr lang="it-IT" dirty="0" smtClean="0"/>
              <a:t>la </a:t>
            </a:r>
            <a:r>
              <a:rPr lang="it-IT" dirty="0"/>
              <a:t>redazione della perizia di stima ed il versamento dell’imposta </a:t>
            </a:r>
            <a:r>
              <a:rPr lang="it-IT" dirty="0" smtClean="0"/>
              <a:t>sostitutiva </a:t>
            </a:r>
            <a:r>
              <a:rPr lang="it-IT" dirty="0"/>
              <a:t>devono essere effettuati entro il 30.6.2016; </a:t>
            </a:r>
            <a:endParaRPr lang="it-IT" dirty="0" smtClean="0"/>
          </a:p>
          <a:p>
            <a:pPr>
              <a:buFontTx/>
              <a:buChar char="-"/>
            </a:pPr>
            <a:endParaRPr lang="it-IT" dirty="0"/>
          </a:p>
          <a:p>
            <a:pPr>
              <a:buFontTx/>
              <a:buChar char="-"/>
            </a:pPr>
            <a:r>
              <a:rPr lang="it-IT" dirty="0" smtClean="0"/>
              <a:t>l’aliquota </a:t>
            </a:r>
            <a:r>
              <a:rPr lang="it-IT" dirty="0"/>
              <a:t>dell’imposta sostitutiva è pari all’8% sia per le </a:t>
            </a:r>
            <a:r>
              <a:rPr lang="it-IT" dirty="0" smtClean="0"/>
              <a:t> partecipazioni </a:t>
            </a:r>
            <a:r>
              <a:rPr lang="it-IT" dirty="0"/>
              <a:t>(qualificate e non) che per i terreni. </a:t>
            </a:r>
            <a:endParaRPr lang="it-IT" dirty="0" smtClean="0"/>
          </a:p>
          <a:p>
            <a:pPr>
              <a:buFontTx/>
              <a:buChar char="-"/>
            </a:pPr>
            <a:endParaRPr lang="it-IT" dirty="0"/>
          </a:p>
          <a:p>
            <a:pPr marL="0" indent="0">
              <a:buNone/>
            </a:pPr>
            <a:r>
              <a:rPr lang="it-IT" dirty="0"/>
              <a:t>Il raddoppio generalizzato dell’imposta sostituiva si traduce in una </a:t>
            </a:r>
            <a:r>
              <a:rPr lang="it-IT" dirty="0" smtClean="0"/>
              <a:t>riduzione </a:t>
            </a:r>
            <a:r>
              <a:rPr lang="it-IT" dirty="0"/>
              <a:t>dell’appeal della rivalutazione soprattutto per il </a:t>
            </a:r>
            <a:r>
              <a:rPr lang="it-IT" dirty="0" smtClean="0"/>
              <a:t>contribuente </a:t>
            </a:r>
            <a:r>
              <a:rPr lang="it-IT" dirty="0"/>
              <a:t>che intende effettuare una nuova rivalutazione “al </a:t>
            </a:r>
            <a:r>
              <a:rPr lang="it-IT" dirty="0" smtClean="0"/>
              <a:t>ribasso</a:t>
            </a:r>
            <a:r>
              <a:rPr lang="it-IT" dirty="0"/>
              <a:t>”. In quest’ultimo caso infatti, pur potendo scomputare </a:t>
            </a:r>
            <a:endParaRPr lang="it-IT" dirty="0" smtClean="0"/>
          </a:p>
          <a:p>
            <a:pPr marL="0" indent="0">
              <a:buNone/>
            </a:pPr>
            <a:endParaRPr lang="it-IT" dirty="0"/>
          </a:p>
          <a:p>
            <a:pPr marL="514350" indent="-514350">
              <a:buAutoNum type="alphaLcParenR"/>
            </a:pPr>
            <a:r>
              <a:rPr lang="it-IT" dirty="0" smtClean="0"/>
              <a:t>quanto </a:t>
            </a:r>
            <a:r>
              <a:rPr lang="it-IT" dirty="0"/>
              <a:t>versato in occasione della precedente, al soggetto </a:t>
            </a:r>
            <a:r>
              <a:rPr lang="it-IT" dirty="0" smtClean="0"/>
              <a:t> interessato </a:t>
            </a:r>
            <a:r>
              <a:rPr lang="it-IT" dirty="0"/>
              <a:t>può essere richiesto un ulteriore versamento </a:t>
            </a:r>
            <a:r>
              <a:rPr lang="it-IT" dirty="0" err="1" smtClean="0"/>
              <a:t>ancorchè</a:t>
            </a:r>
            <a:r>
              <a:rPr lang="it-IT" dirty="0" smtClean="0"/>
              <a:t> </a:t>
            </a:r>
            <a:r>
              <a:rPr lang="it-IT" dirty="0"/>
              <a:t>il nuovo valore sia inferiore a quello precedente. </a:t>
            </a:r>
            <a:endParaRPr lang="it-IT" dirty="0" smtClean="0"/>
          </a:p>
          <a:p>
            <a:pPr marL="514350" indent="-514350">
              <a:buAutoNum type="alphaLcParenR"/>
            </a:pPr>
            <a:endParaRPr lang="it-IT" dirty="0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Studio Arduini - Pelizziari - Visioli - Bonatti - Diritti riservati</a:t>
            </a:r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596C17-83CB-493D-94CA-F56FFA773585}" type="slidenum">
              <a:rPr lang="it-IT" smtClean="0"/>
              <a:t>46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9769332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dirty="0" smtClean="0"/>
              <a:t>Segue..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algn="ctr"/>
            <a:r>
              <a:rPr lang="it-IT" dirty="0" smtClean="0"/>
              <a:t>Valore rivalutato superiore a prezzo di vendita</a:t>
            </a:r>
          </a:p>
          <a:p>
            <a:endParaRPr lang="it-IT" dirty="0"/>
          </a:p>
          <a:p>
            <a:pPr marL="0" indent="0" algn="just">
              <a:buNone/>
            </a:pPr>
            <a:r>
              <a:rPr lang="it-IT" dirty="0" smtClean="0"/>
              <a:t>Nella </a:t>
            </a:r>
            <a:r>
              <a:rPr lang="it-IT" dirty="0"/>
              <a:t>Circolare 15.2.2013, n. 1/E, confermando gli orientamenti precedenti, è ribadito che per </a:t>
            </a:r>
            <a:r>
              <a:rPr lang="it-IT" dirty="0" smtClean="0"/>
              <a:t>poter </a:t>
            </a:r>
            <a:r>
              <a:rPr lang="it-IT" dirty="0"/>
              <a:t>considerare il minor valore del terreno (rispetto a quello periziato)per il calcolo della </a:t>
            </a:r>
            <a:r>
              <a:rPr lang="it-IT" dirty="0" smtClean="0"/>
              <a:t>plusvalenza</a:t>
            </a:r>
            <a:r>
              <a:rPr lang="it-IT" dirty="0"/>
              <a:t>,  è necessario che lo stesso costituisca il “valore normale minimo di </a:t>
            </a:r>
            <a:r>
              <a:rPr lang="it-IT" dirty="0" smtClean="0"/>
              <a:t>riferimento</a:t>
            </a:r>
            <a:r>
              <a:rPr lang="it-IT" dirty="0"/>
              <a:t>” anche ai fini delle imposte di registro e </a:t>
            </a:r>
            <a:r>
              <a:rPr lang="it-IT" dirty="0" err="1"/>
              <a:t>ipocatastali</a:t>
            </a:r>
            <a:r>
              <a:rPr lang="it-IT" dirty="0"/>
              <a:t> e da ciò consegue che: </a:t>
            </a:r>
          </a:p>
          <a:p>
            <a:pPr marL="0" indent="0" algn="just">
              <a:buNone/>
            </a:pPr>
            <a:endParaRPr lang="it-IT" dirty="0" smtClean="0"/>
          </a:p>
          <a:p>
            <a:pPr algn="just">
              <a:buFont typeface="Wingdings" panose="05000000000000000000" pitchFamily="2" charset="2"/>
              <a:buChar char="q"/>
            </a:pPr>
            <a:r>
              <a:rPr lang="it-IT" dirty="0"/>
              <a:t> </a:t>
            </a:r>
            <a:r>
              <a:rPr lang="it-IT" dirty="0" smtClean="0"/>
              <a:t> se </a:t>
            </a:r>
            <a:r>
              <a:rPr lang="it-IT" dirty="0"/>
              <a:t>il contribuente intende  utilizzare il valore rideterminato per il calcolo della </a:t>
            </a:r>
            <a:r>
              <a:rPr lang="it-IT" dirty="0" smtClean="0"/>
              <a:t>plusvalenza</a:t>
            </a:r>
            <a:r>
              <a:rPr lang="it-IT" dirty="0"/>
              <a:t>, nell’atto di cessione va indicato detto </a:t>
            </a:r>
            <a:r>
              <a:rPr lang="it-IT" dirty="0" smtClean="0"/>
              <a:t>valore anche </a:t>
            </a:r>
            <a:r>
              <a:rPr lang="it-IT" dirty="0"/>
              <a:t>se il corrispettivo è </a:t>
            </a:r>
            <a:r>
              <a:rPr lang="it-IT" dirty="0" smtClean="0"/>
              <a:t>inferiore</a:t>
            </a:r>
            <a:r>
              <a:rPr lang="it-IT" dirty="0"/>
              <a:t>. Così facendo anche le imposte indirette sono calcolate sul valore periziato; </a:t>
            </a:r>
          </a:p>
          <a:p>
            <a:pPr algn="just">
              <a:buFont typeface="Wingdings" panose="05000000000000000000" pitchFamily="2" charset="2"/>
              <a:buChar char="q"/>
            </a:pPr>
            <a:endParaRPr lang="it-IT" dirty="0" smtClean="0"/>
          </a:p>
          <a:p>
            <a:pPr algn="just">
              <a:buFont typeface="Wingdings" panose="05000000000000000000" pitchFamily="2" charset="2"/>
              <a:buChar char="q"/>
            </a:pPr>
            <a:r>
              <a:rPr lang="it-IT" dirty="0" smtClean="0"/>
              <a:t> se </a:t>
            </a:r>
            <a:r>
              <a:rPr lang="it-IT" dirty="0"/>
              <a:t>nell’atto di </a:t>
            </a:r>
            <a:r>
              <a:rPr lang="it-IT" dirty="0" smtClean="0"/>
              <a:t>cessione è </a:t>
            </a:r>
            <a:r>
              <a:rPr lang="it-IT" dirty="0"/>
              <a:t>indicato l’ammontare del corrispettivo della cessione del </a:t>
            </a:r>
            <a:r>
              <a:rPr lang="it-IT" dirty="0" smtClean="0"/>
              <a:t> terreno</a:t>
            </a:r>
            <a:r>
              <a:rPr lang="it-IT" dirty="0"/>
              <a:t>, inferiore al valore periziato,  la plusvalenza va </a:t>
            </a:r>
            <a:r>
              <a:rPr lang="it-IT" dirty="0" smtClean="0"/>
              <a:t>determinata considerando </a:t>
            </a:r>
            <a:r>
              <a:rPr lang="it-IT" dirty="0"/>
              <a:t>il </a:t>
            </a:r>
            <a:r>
              <a:rPr lang="it-IT" dirty="0" smtClean="0"/>
              <a:t>valore </a:t>
            </a:r>
            <a:r>
              <a:rPr lang="it-IT" dirty="0"/>
              <a:t>(costo) d’acquisto senza tener conto della rivalutazione. In tal caso quindi viene </a:t>
            </a:r>
            <a:r>
              <a:rPr lang="it-IT" dirty="0" smtClean="0"/>
              <a:t>meno </a:t>
            </a:r>
            <a:r>
              <a:rPr lang="it-IT" dirty="0"/>
              <a:t>l’efficacia della rivalutazione. </a:t>
            </a:r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Studio Arduini - Pelizziari - Visioli - Bonatti - Diritti riservati</a:t>
            </a:r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596C17-83CB-493D-94CA-F56FFA773585}" type="slidenum">
              <a:rPr lang="it-IT" smtClean="0"/>
              <a:t>47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21044652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dirty="0" smtClean="0"/>
              <a:t>Altre Novità Finanziaria 2016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 algn="just">
              <a:buNone/>
            </a:pPr>
            <a:r>
              <a:rPr lang="it-IT" dirty="0"/>
              <a:t>Nell’ambito della Finanziaria 2016 è contenuta l’introduzione di una </a:t>
            </a:r>
            <a:r>
              <a:rPr lang="it-IT" dirty="0" smtClean="0"/>
              <a:t>nuova </a:t>
            </a:r>
            <a:r>
              <a:rPr lang="it-IT" dirty="0"/>
              <a:t>(interessante) detrazione IRPEF relativamente all’IVA pagata </a:t>
            </a:r>
            <a:r>
              <a:rPr lang="it-IT" dirty="0" smtClean="0"/>
              <a:t>per </a:t>
            </a:r>
            <a:r>
              <a:rPr lang="it-IT" dirty="0"/>
              <a:t>l’acquisto di unità immobiliari residenziali cedute dalle imprese </a:t>
            </a:r>
            <a:r>
              <a:rPr lang="it-IT" dirty="0" smtClean="0"/>
              <a:t>costruttrici</a:t>
            </a:r>
            <a:r>
              <a:rPr lang="it-IT" dirty="0"/>
              <a:t>. </a:t>
            </a:r>
            <a:endParaRPr lang="it-IT" dirty="0" smtClean="0"/>
          </a:p>
          <a:p>
            <a:pPr marL="0" indent="0" algn="just">
              <a:buNone/>
            </a:pPr>
            <a:endParaRPr lang="it-IT" dirty="0"/>
          </a:p>
          <a:p>
            <a:pPr marL="0" indent="0" algn="just">
              <a:buNone/>
            </a:pPr>
            <a:r>
              <a:rPr lang="it-IT" dirty="0"/>
              <a:t>L’agevolazione in esame: </a:t>
            </a:r>
            <a:endParaRPr lang="it-IT" dirty="0" smtClean="0"/>
          </a:p>
          <a:p>
            <a:pPr marL="0" indent="0" algn="just">
              <a:buNone/>
            </a:pPr>
            <a:endParaRPr lang="it-IT" dirty="0"/>
          </a:p>
          <a:p>
            <a:pPr algn="just"/>
            <a:r>
              <a:rPr lang="it-IT" dirty="0" smtClean="0"/>
              <a:t>spetta </a:t>
            </a:r>
            <a:r>
              <a:rPr lang="it-IT" dirty="0"/>
              <a:t>per gli immobili acquistati entro il 31.12.2016; </a:t>
            </a:r>
          </a:p>
          <a:p>
            <a:pPr algn="just"/>
            <a:r>
              <a:rPr lang="it-IT" dirty="0" smtClean="0"/>
              <a:t>spetta </a:t>
            </a:r>
            <a:r>
              <a:rPr lang="it-IT" dirty="0"/>
              <a:t>in misura pari al 50% dell’IVA pagata; </a:t>
            </a:r>
          </a:p>
          <a:p>
            <a:pPr algn="just"/>
            <a:r>
              <a:rPr lang="it-IT" dirty="0" smtClean="0"/>
              <a:t>va </a:t>
            </a:r>
            <a:r>
              <a:rPr lang="it-IT" dirty="0"/>
              <a:t>ripartita in 10 quote annuali di pari importo. </a:t>
            </a:r>
            <a:endParaRPr lang="it-IT" dirty="0" smtClean="0"/>
          </a:p>
          <a:p>
            <a:pPr algn="just"/>
            <a:endParaRPr lang="it-IT" dirty="0"/>
          </a:p>
          <a:p>
            <a:pPr marL="0" indent="0" algn="just">
              <a:buNone/>
            </a:pPr>
            <a:r>
              <a:rPr lang="it-IT" dirty="0"/>
              <a:t>Dovrà essere chiarito se l’agevolazione può essere usufruita anche </a:t>
            </a:r>
            <a:r>
              <a:rPr lang="it-IT" dirty="0" smtClean="0"/>
              <a:t>con </a:t>
            </a:r>
            <a:r>
              <a:rPr lang="it-IT" dirty="0"/>
              <a:t>riferimento </a:t>
            </a:r>
            <a:r>
              <a:rPr lang="it-IT" dirty="0" smtClean="0"/>
              <a:t>alle </a:t>
            </a:r>
            <a:r>
              <a:rPr lang="it-IT" dirty="0"/>
              <a:t>unità immobiliari acquistate dalle imprese che </a:t>
            </a:r>
            <a:r>
              <a:rPr lang="it-IT" dirty="0" smtClean="0"/>
              <a:t>hanno </a:t>
            </a:r>
            <a:r>
              <a:rPr lang="it-IT" dirty="0"/>
              <a:t>ristrutturato le stesse. </a:t>
            </a:r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Studio Arduini - Pelizziari - Visioli - Bonatti - Diritti riservati</a:t>
            </a:r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596C17-83CB-493D-94CA-F56FFA773585}" type="slidenum">
              <a:rPr lang="it-IT" smtClean="0"/>
              <a:t>48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96184619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dirty="0" smtClean="0"/>
              <a:t>Segue..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0" indent="0" algn="just">
              <a:buNone/>
            </a:pPr>
            <a:r>
              <a:rPr lang="it-IT" dirty="0"/>
              <a:t>L’unità immobiliare deve essere acquistata dall’impresa costruttrice in quanto verosimilmente </a:t>
            </a:r>
            <a:r>
              <a:rPr lang="it-IT" dirty="0" smtClean="0"/>
              <a:t>soggetta </a:t>
            </a:r>
            <a:r>
              <a:rPr lang="it-IT" dirty="0"/>
              <a:t>ad IVA. Dovrà essere chiarito se risulta agevolato anche l’acquisto effettuato dall’impresa </a:t>
            </a:r>
            <a:r>
              <a:rPr lang="it-IT" dirty="0" smtClean="0"/>
              <a:t>ristrutturatrice </a:t>
            </a:r>
            <a:r>
              <a:rPr lang="it-IT" dirty="0"/>
              <a:t>ex art. 3, comma 1, </a:t>
            </a:r>
            <a:r>
              <a:rPr lang="it-IT" dirty="0" err="1"/>
              <a:t>lett</a:t>
            </a:r>
            <a:r>
              <a:rPr lang="it-IT" dirty="0"/>
              <a:t>. c), d), ed f), DPR n. 380/2001. </a:t>
            </a:r>
            <a:endParaRPr lang="it-IT" dirty="0" smtClean="0"/>
          </a:p>
          <a:p>
            <a:pPr marL="0" indent="0" algn="just">
              <a:buNone/>
            </a:pPr>
            <a:endParaRPr lang="it-IT" dirty="0"/>
          </a:p>
          <a:p>
            <a:pPr marL="0" indent="0" algn="just">
              <a:buNone/>
            </a:pPr>
            <a:r>
              <a:rPr lang="it-IT" dirty="0"/>
              <a:t>Si </a:t>
            </a:r>
            <a:r>
              <a:rPr lang="it-IT" dirty="0" smtClean="0"/>
              <a:t>ricorda, </a:t>
            </a:r>
            <a:r>
              <a:rPr lang="it-IT" dirty="0"/>
              <a:t>infatti, che le cessioni di immobili abitativi effettuate dalle imprese costruttrici / di </a:t>
            </a:r>
            <a:r>
              <a:rPr lang="it-IT" dirty="0" smtClean="0"/>
              <a:t>ristrutturazione</a:t>
            </a:r>
            <a:r>
              <a:rPr lang="it-IT" dirty="0"/>
              <a:t>: </a:t>
            </a:r>
            <a:endParaRPr lang="it-IT" dirty="0" smtClean="0"/>
          </a:p>
          <a:p>
            <a:pPr marL="0" indent="0" algn="just">
              <a:buNone/>
            </a:pPr>
            <a:endParaRPr lang="it-IT" dirty="0"/>
          </a:p>
          <a:p>
            <a:pPr algn="just"/>
            <a:r>
              <a:rPr lang="it-IT" dirty="0" smtClean="0"/>
              <a:t>entro </a:t>
            </a:r>
            <a:r>
              <a:rPr lang="it-IT" dirty="0"/>
              <a:t>5 </a:t>
            </a:r>
            <a:r>
              <a:rPr lang="it-IT" dirty="0" smtClean="0"/>
              <a:t>anni dall’ultimazione </a:t>
            </a:r>
            <a:r>
              <a:rPr lang="it-IT" dirty="0"/>
              <a:t>della costruzione / ultimazione dell’intervento; </a:t>
            </a:r>
          </a:p>
          <a:p>
            <a:pPr algn="just"/>
            <a:endParaRPr lang="it-IT" dirty="0" smtClean="0"/>
          </a:p>
          <a:p>
            <a:pPr algn="just"/>
            <a:r>
              <a:rPr lang="it-IT" dirty="0" smtClean="0"/>
              <a:t>dopo </a:t>
            </a:r>
            <a:r>
              <a:rPr lang="it-IT" dirty="0"/>
              <a:t>5 </a:t>
            </a:r>
            <a:r>
              <a:rPr lang="it-IT" dirty="0" smtClean="0"/>
              <a:t>anni dall’ultimazione </a:t>
            </a:r>
            <a:r>
              <a:rPr lang="it-IT" dirty="0"/>
              <a:t>della costruzione / ultimazione dell’intervento, qualora nell’atto di </a:t>
            </a:r>
            <a:r>
              <a:rPr lang="it-IT" dirty="0" smtClean="0"/>
              <a:t>cessione </a:t>
            </a:r>
            <a:r>
              <a:rPr lang="it-IT" dirty="0"/>
              <a:t>il cedente opti per l’imponibilità IVA; </a:t>
            </a:r>
            <a:endParaRPr lang="it-IT" dirty="0" smtClean="0"/>
          </a:p>
          <a:p>
            <a:pPr algn="just"/>
            <a:endParaRPr lang="it-IT" dirty="0"/>
          </a:p>
          <a:p>
            <a:pPr algn="just"/>
            <a:r>
              <a:rPr lang="it-IT" dirty="0"/>
              <a:t>sono soggette ad IVA (4% abitazione non di lusso “prima casa”, altrimenti 10% - 22%).</a:t>
            </a:r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Studio Arduini - Pelizziari - Visioli - Bonatti - Diritti riservati</a:t>
            </a:r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596C17-83CB-493D-94CA-F56FFA773585}" type="slidenum">
              <a:rPr lang="it-IT" smtClean="0"/>
              <a:t>49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534718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dirty="0" smtClean="0"/>
              <a:t>Osservazioni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 algn="just">
              <a:buFont typeface="Wingdings" panose="05000000000000000000" pitchFamily="2" charset="2"/>
              <a:buChar char="ü"/>
            </a:pPr>
            <a:endParaRPr lang="it-IT" sz="1900" dirty="0" smtClean="0"/>
          </a:p>
          <a:p>
            <a:pPr algn="just">
              <a:buFont typeface="Wingdings" panose="05000000000000000000" pitchFamily="2" charset="2"/>
              <a:buChar char="ü"/>
            </a:pPr>
            <a:r>
              <a:rPr lang="it-IT" sz="1900" dirty="0" smtClean="0"/>
              <a:t> In presenza di più attività cui risultano applicabili soglie di ricavi / compensi diversi, va fatto riferimento alla soglia più elevata. Non concorre al superamento del limite l’eventuale adeguamento agli studi di settore / parametri. </a:t>
            </a:r>
          </a:p>
          <a:p>
            <a:pPr algn="just">
              <a:buFont typeface="Wingdings" panose="05000000000000000000" pitchFamily="2" charset="2"/>
              <a:buChar char="ü"/>
            </a:pPr>
            <a:endParaRPr lang="it-IT" sz="1900" dirty="0" smtClean="0"/>
          </a:p>
          <a:p>
            <a:pPr algn="just">
              <a:buFont typeface="Wingdings" panose="05000000000000000000" pitchFamily="2" charset="2"/>
              <a:buChar char="ü"/>
            </a:pPr>
            <a:r>
              <a:rPr lang="it-IT" sz="1900" dirty="0" smtClean="0"/>
              <a:t> I beni immobili non hanno comunque rilevanza, qualsiasi sia il titolo di possesso.</a:t>
            </a:r>
          </a:p>
          <a:p>
            <a:pPr algn="just">
              <a:buFont typeface="Wingdings" panose="05000000000000000000" pitchFamily="2" charset="2"/>
              <a:buChar char="ü"/>
            </a:pPr>
            <a:endParaRPr lang="it-IT" sz="1900" dirty="0"/>
          </a:p>
          <a:p>
            <a:pPr algn="just">
              <a:buFont typeface="Wingdings" panose="05000000000000000000" pitchFamily="2" charset="2"/>
              <a:buChar char="ü"/>
            </a:pPr>
            <a:r>
              <a:rPr lang="it-IT" sz="1900" dirty="0" smtClean="0"/>
              <a:t>Per i soggetti già in attività le condizioni di accesso dal 2016 </a:t>
            </a:r>
            <a:r>
              <a:rPr lang="it-IT" sz="1900" b="1" u="sng" dirty="0" smtClean="0">
                <a:solidFill>
                  <a:srgbClr val="FF0000"/>
                </a:solidFill>
              </a:rPr>
              <a:t>vanno verificate nel 2015</a:t>
            </a:r>
            <a:r>
              <a:rPr lang="it-IT" sz="1900" dirty="0" smtClean="0"/>
              <a:t> e successivamente anno per anno. </a:t>
            </a:r>
          </a:p>
          <a:p>
            <a:pPr algn="just">
              <a:buFont typeface="Wingdings" panose="05000000000000000000" pitchFamily="2" charset="2"/>
              <a:buChar char="ü"/>
            </a:pPr>
            <a:endParaRPr lang="it-IT" sz="1900" dirty="0" smtClean="0"/>
          </a:p>
          <a:p>
            <a:pPr algn="just">
              <a:buFont typeface="Wingdings" panose="05000000000000000000" pitchFamily="2" charset="2"/>
              <a:buChar char="ü"/>
            </a:pPr>
            <a:r>
              <a:rPr lang="it-IT" sz="1900" dirty="0" smtClean="0"/>
              <a:t>In caso di inizio dell’attività si ritiene possibile utilizzare il regime forfetario a prescindere dai ricavi / compensi percepiti nell’anno di inizio. </a:t>
            </a:r>
          </a:p>
          <a:p>
            <a:pPr algn="just">
              <a:buFont typeface="Wingdings" panose="05000000000000000000" pitchFamily="2" charset="2"/>
              <a:buChar char="ü"/>
            </a:pPr>
            <a:endParaRPr lang="it-IT" sz="1900" dirty="0"/>
          </a:p>
          <a:p>
            <a:pPr algn="just">
              <a:buFont typeface="Wingdings" panose="05000000000000000000" pitchFamily="2" charset="2"/>
              <a:buChar char="ü"/>
            </a:pPr>
            <a:r>
              <a:rPr lang="it-IT" sz="1900" dirty="0" smtClean="0"/>
              <a:t>Ai fini dell’adozione del nuovo regime </a:t>
            </a:r>
            <a:r>
              <a:rPr lang="it-IT" sz="1900" b="1" u="sng" dirty="0" smtClean="0">
                <a:solidFill>
                  <a:srgbClr val="FF0000"/>
                </a:solidFill>
              </a:rPr>
              <a:t>è irrilevante l’età del contribuente </a:t>
            </a:r>
            <a:r>
              <a:rPr lang="it-IT" sz="1900" dirty="0" smtClean="0"/>
              <a:t>con la  conseguenza che lo stesso può essere applicato finché permangono i requisiti richiesti. </a:t>
            </a:r>
          </a:p>
          <a:p>
            <a:pPr marL="0" indent="0" algn="just">
              <a:buNone/>
            </a:pPr>
            <a:endParaRPr lang="it-IT" sz="1900" dirty="0" smtClean="0"/>
          </a:p>
          <a:p>
            <a:pPr algn="just">
              <a:buFont typeface="Wingdings" panose="05000000000000000000" pitchFamily="2" charset="2"/>
              <a:buChar char="ü"/>
            </a:pPr>
            <a:r>
              <a:rPr lang="it-IT" sz="1900" dirty="0" smtClean="0"/>
              <a:t>Inoltre, per il regime in esame </a:t>
            </a:r>
            <a:r>
              <a:rPr lang="it-IT" sz="1900" b="1" u="sng" dirty="0" smtClean="0">
                <a:solidFill>
                  <a:srgbClr val="FF0000"/>
                </a:solidFill>
              </a:rPr>
              <a:t>non è previsto alcun limite di durata</a:t>
            </a:r>
            <a:r>
              <a:rPr lang="it-IT" sz="1900" dirty="0" smtClean="0">
                <a:solidFill>
                  <a:srgbClr val="FF0000"/>
                </a:solidFill>
              </a:rPr>
              <a:t>.</a:t>
            </a:r>
          </a:p>
          <a:p>
            <a:pPr algn="just">
              <a:buFont typeface="Wingdings" panose="05000000000000000000" pitchFamily="2" charset="2"/>
              <a:buChar char="ü"/>
            </a:pPr>
            <a:endParaRPr lang="it-IT" sz="1400" dirty="0" smtClean="0"/>
          </a:p>
          <a:p>
            <a:pPr marL="0" indent="0" algn="just">
              <a:buNone/>
            </a:pPr>
            <a:endParaRPr lang="it-IT" sz="1400" dirty="0" smtClean="0"/>
          </a:p>
          <a:p>
            <a:pPr marL="0" indent="0" algn="just">
              <a:buNone/>
            </a:pPr>
            <a:endParaRPr lang="it-IT" sz="1400" dirty="0" smtClean="0"/>
          </a:p>
          <a:p>
            <a:pPr marL="0" indent="0" algn="just">
              <a:buNone/>
            </a:pPr>
            <a:r>
              <a:rPr lang="it-IT" sz="1400" dirty="0" smtClean="0"/>
              <a:t> </a:t>
            </a:r>
          </a:p>
          <a:p>
            <a:endParaRPr lang="it-IT" dirty="0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Studio Arduini - Pelizziari - Visioli - Bonatti - Diritti riservati</a:t>
            </a:r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596C17-83CB-493D-94CA-F56FFA773585}" type="slidenum">
              <a:rPr lang="it-IT" smtClean="0"/>
              <a:t>5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22787650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dirty="0" smtClean="0"/>
              <a:t>Tabella riepilogativa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/>
              <a:t>L’agevolazione spetta per gli acquisti effettuati dall’1.1 al 31.12.2016. </a:t>
            </a:r>
            <a:endParaRPr lang="it-IT" dirty="0" smtClean="0"/>
          </a:p>
          <a:p>
            <a:endParaRPr lang="it-IT" dirty="0"/>
          </a:p>
          <a:p>
            <a:endParaRPr lang="it-IT" dirty="0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Studio Arduini - Pelizziari - Visioli - Bonatti - Diritti riservati</a:t>
            </a:r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596C17-83CB-493D-94CA-F56FFA773585}" type="slidenum">
              <a:rPr lang="it-IT" smtClean="0"/>
              <a:t>50</a:t>
            </a:fld>
            <a:endParaRPr lang="it-IT"/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60630" y="2339208"/>
            <a:ext cx="5149970" cy="33241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2409772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dirty="0" smtClean="0"/>
              <a:t>Altre novità Finanziaria 2016</a:t>
            </a:r>
            <a:endParaRPr lang="it-IT" dirty="0"/>
          </a:p>
        </p:txBody>
      </p:sp>
      <p:pic>
        <p:nvPicPr>
          <p:cNvPr id="6" name="Segnaposto contenuto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36667" y="1825625"/>
            <a:ext cx="9918666" cy="4351338"/>
          </a:xfrm>
          <a:prstGeom prst="rect">
            <a:avLst/>
          </a:prstGeom>
        </p:spPr>
      </p:pic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Studio Arduini - Pelizziari - Visioli - Bonatti - Diritti riservati</a:t>
            </a:r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596C17-83CB-493D-94CA-F56FFA773585}" type="slidenum">
              <a:rPr lang="it-IT" smtClean="0"/>
              <a:t>51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91441846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dirty="0" smtClean="0"/>
              <a:t>Segue..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indent="0" algn="ctr">
              <a:buNone/>
            </a:pPr>
            <a:r>
              <a:rPr lang="it-IT" dirty="0" smtClean="0"/>
              <a:t>IMPOSTA DI REGISTRO</a:t>
            </a:r>
          </a:p>
          <a:p>
            <a:pPr algn="just"/>
            <a:endParaRPr lang="it-IT" dirty="0"/>
          </a:p>
          <a:p>
            <a:pPr algn="just"/>
            <a:r>
              <a:rPr lang="it-IT" dirty="0" smtClean="0"/>
              <a:t>Relativamente </a:t>
            </a:r>
            <a:r>
              <a:rPr lang="it-IT" dirty="0"/>
              <a:t>alla decorrenza delle disposizioni sopra esaminate, il citato comma 84 dispone che </a:t>
            </a:r>
            <a:r>
              <a:rPr lang="it-IT" dirty="0" smtClean="0"/>
              <a:t>le </a:t>
            </a:r>
            <a:r>
              <a:rPr lang="it-IT" dirty="0"/>
              <a:t>stesse sono applicabili dall’1.1.2016 al 31.12.2020. </a:t>
            </a:r>
            <a:endParaRPr lang="it-IT" dirty="0" smtClean="0"/>
          </a:p>
          <a:p>
            <a:pPr algn="just"/>
            <a:endParaRPr lang="it-IT" dirty="0" smtClean="0"/>
          </a:p>
          <a:p>
            <a:pPr algn="just"/>
            <a:r>
              <a:rPr lang="it-IT" dirty="0" smtClean="0"/>
              <a:t>Acquisto </a:t>
            </a:r>
            <a:r>
              <a:rPr lang="it-IT" dirty="0"/>
              <a:t>dell’abitazione non di lusso da parte del concedente </a:t>
            </a:r>
          </a:p>
          <a:p>
            <a:pPr algn="just"/>
            <a:endParaRPr lang="it-IT" dirty="0" smtClean="0"/>
          </a:p>
          <a:p>
            <a:pPr marL="0" indent="0" algn="just">
              <a:buNone/>
            </a:pPr>
            <a:r>
              <a:rPr lang="it-IT" dirty="0" smtClean="0"/>
              <a:t>Con </a:t>
            </a:r>
            <a:r>
              <a:rPr lang="it-IT" dirty="0"/>
              <a:t>la modifica dell’art. 1, Tariffa parte I, DPR n. 131/86 è prevista l’applicazione dell’imposta di </a:t>
            </a:r>
            <a:r>
              <a:rPr lang="it-IT" dirty="0" smtClean="0"/>
              <a:t> registro in </a:t>
            </a:r>
            <a:r>
              <a:rPr lang="it-IT" dirty="0"/>
              <a:t>misura dell’1,50%alle cessioni di case di abitazioni non di lusso: </a:t>
            </a:r>
            <a:endParaRPr lang="it-IT" dirty="0" smtClean="0"/>
          </a:p>
          <a:p>
            <a:pPr marL="0" indent="0" algn="just">
              <a:buNone/>
            </a:pPr>
            <a:endParaRPr lang="it-IT" dirty="0"/>
          </a:p>
          <a:p>
            <a:pPr marL="0" indent="0" algn="just">
              <a:buNone/>
            </a:pPr>
            <a:r>
              <a:rPr lang="it-IT" dirty="0" smtClean="0"/>
              <a:t>• effettuate </a:t>
            </a:r>
            <a:r>
              <a:rPr lang="it-IT" dirty="0"/>
              <a:t>nei confronti di banche ed intermediari finanziari; </a:t>
            </a:r>
          </a:p>
          <a:p>
            <a:pPr marL="0" indent="0" algn="just">
              <a:buNone/>
            </a:pPr>
            <a:r>
              <a:rPr lang="it-IT" dirty="0" smtClean="0"/>
              <a:t>•</a:t>
            </a:r>
            <a:r>
              <a:rPr lang="it-IT" dirty="0"/>
              <a:t>per essere concesse in leasing ricorrendo i requisiti “prima casa”, in capo all’utilizzatore. </a:t>
            </a:r>
            <a:endParaRPr lang="it-IT" dirty="0" smtClean="0"/>
          </a:p>
          <a:p>
            <a:pPr marL="0" indent="0" algn="just">
              <a:buNone/>
            </a:pPr>
            <a:endParaRPr lang="it-IT" dirty="0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Studio Arduini - Pelizziari - Visioli - Bonatti - Diritti riservati</a:t>
            </a:r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596C17-83CB-493D-94CA-F56FFA773585}" type="slidenum">
              <a:rPr lang="it-IT" smtClean="0"/>
              <a:t>52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05367871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dirty="0" smtClean="0"/>
              <a:t>Segue.. 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0" indent="0" algn="just">
              <a:buNone/>
            </a:pPr>
            <a:r>
              <a:rPr lang="it-IT" sz="2400" dirty="0"/>
              <a:t>Come precisato dall’Agenzia delle Entrate nel corso dell’incontro di inizio anno con la stampa specializzata, ai fini dell’applicazione dell’agevolazione in esame non è necessario che </a:t>
            </a:r>
          </a:p>
          <a:p>
            <a:pPr marL="0" indent="0" algn="just">
              <a:buNone/>
            </a:pPr>
            <a:r>
              <a:rPr lang="it-IT" sz="2400" dirty="0"/>
              <a:t>l’utilizzatore destini l’immobile oggetto del contratto a propria abitazione principale. </a:t>
            </a:r>
          </a:p>
          <a:p>
            <a:pPr marL="0" indent="0" algn="just">
              <a:buNone/>
            </a:pPr>
            <a:endParaRPr lang="it-IT" sz="2400" dirty="0"/>
          </a:p>
          <a:p>
            <a:pPr marL="0" indent="0" algn="just">
              <a:buNone/>
            </a:pPr>
            <a:r>
              <a:rPr lang="it-IT" sz="2400" dirty="0"/>
              <a:t>Le imposte </a:t>
            </a:r>
            <a:r>
              <a:rPr lang="it-IT" sz="2400" dirty="0" err="1"/>
              <a:t>ipocatastali</a:t>
            </a:r>
            <a:r>
              <a:rPr lang="it-IT" sz="2400" dirty="0"/>
              <a:t> sono dovute in misura fissa(€ 50). </a:t>
            </a:r>
          </a:p>
          <a:p>
            <a:pPr marL="0" indent="0" algn="just">
              <a:buNone/>
            </a:pPr>
            <a:endParaRPr lang="it-IT" sz="2400" dirty="0"/>
          </a:p>
          <a:p>
            <a:pPr marL="0" indent="0" algn="just">
              <a:buNone/>
            </a:pPr>
            <a:r>
              <a:rPr lang="it-IT" sz="2400" dirty="0"/>
              <a:t>Con riguardo alla base imponibile sulla quale calcolare l’imposta dovuta, il Notariato non ritiene applicabile il prezzo-valore con conseguente applicazione dell’imposta al prezzo </a:t>
            </a:r>
          </a:p>
          <a:p>
            <a:pPr marL="0" indent="0" algn="just">
              <a:buNone/>
            </a:pPr>
            <a:r>
              <a:rPr lang="it-IT" sz="2400" dirty="0"/>
              <a:t>pattuito indicato in atto. </a:t>
            </a:r>
          </a:p>
          <a:p>
            <a:endParaRPr lang="it-IT" dirty="0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Studio Arduini - Pelizziari - Visioli - Bonatti - Diritti riservati</a:t>
            </a:r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596C17-83CB-493D-94CA-F56FFA773585}" type="slidenum">
              <a:rPr lang="it-IT" smtClean="0"/>
              <a:t>53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34687097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dirty="0" smtClean="0"/>
              <a:t>Segue..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it-IT" dirty="0" smtClean="0"/>
              <a:t>TRATTAMENTO APPLICABILE AI CANONI DI LEASING</a:t>
            </a:r>
          </a:p>
          <a:p>
            <a:pPr algn="just"/>
            <a:endParaRPr lang="it-IT" dirty="0"/>
          </a:p>
          <a:p>
            <a:pPr algn="just"/>
            <a:r>
              <a:rPr lang="it-IT" sz="2400" dirty="0"/>
              <a:t>La Finanziaria 2016 non è </a:t>
            </a:r>
            <a:r>
              <a:rPr lang="it-IT" sz="2400" dirty="0" err="1"/>
              <a:t>intervenutasul</a:t>
            </a:r>
            <a:r>
              <a:rPr lang="it-IT" sz="2400" dirty="0"/>
              <a:t> trattamento fiscale applicabile ai canoni di leasing. Di </a:t>
            </a:r>
            <a:r>
              <a:rPr lang="it-IT" sz="2400" dirty="0" smtClean="0"/>
              <a:t>conseguenza</a:t>
            </a:r>
            <a:r>
              <a:rPr lang="it-IT" sz="2400" dirty="0"/>
              <a:t>, va fatto riferimento al regime contenuto nell’art. 10, comma 1, n. 8), DPR n. 633/72 </a:t>
            </a:r>
            <a:r>
              <a:rPr lang="it-IT" sz="2400" dirty="0" smtClean="0"/>
              <a:t>in </a:t>
            </a:r>
            <a:r>
              <a:rPr lang="it-IT" sz="2400" dirty="0"/>
              <a:t>base al quale i canoni in esame risultano esenti IVA (agli stessi è applicabile l’imposta di </a:t>
            </a:r>
            <a:r>
              <a:rPr lang="it-IT" sz="2400" dirty="0" smtClean="0"/>
              <a:t>registro </a:t>
            </a:r>
            <a:r>
              <a:rPr lang="it-IT" sz="2400" dirty="0"/>
              <a:t>del 2%). </a:t>
            </a:r>
            <a:endParaRPr lang="it-IT" sz="2400" dirty="0" smtClean="0"/>
          </a:p>
          <a:p>
            <a:pPr algn="just"/>
            <a:endParaRPr lang="it-IT" sz="2400" dirty="0"/>
          </a:p>
          <a:p>
            <a:pPr algn="just"/>
            <a:r>
              <a:rPr lang="it-IT" sz="2400" dirty="0"/>
              <a:t>Merita segnalare che la società di leasing potrebbe assumere la qualifica di “impresa </a:t>
            </a:r>
            <a:r>
              <a:rPr lang="it-IT" sz="2400" dirty="0" smtClean="0"/>
              <a:t>costruttrice</a:t>
            </a:r>
            <a:r>
              <a:rPr lang="it-IT" sz="2400" dirty="0"/>
              <a:t>” e pertanto optare per l’imponibilità IVA con applicazione dell’aliquota del 10% ex n. </a:t>
            </a:r>
            <a:r>
              <a:rPr lang="it-IT" sz="2400" dirty="0" smtClean="0"/>
              <a:t>127-duodevicies</a:t>
            </a:r>
            <a:r>
              <a:rPr lang="it-IT" sz="2400" dirty="0"/>
              <a:t>, Tabella A, Parte III, DPR n. 633/72. </a:t>
            </a:r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Studio Arduini - Pelizziari - Visioli - Bonatti - Diritti riservati</a:t>
            </a:r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596C17-83CB-493D-94CA-F56FFA773585}" type="slidenum">
              <a:rPr lang="it-IT" smtClean="0"/>
              <a:t>54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25598661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dirty="0" smtClean="0"/>
              <a:t>Novità extra Finanziaria 2016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pPr marL="0" indent="0" algn="just">
              <a:buNone/>
            </a:pPr>
            <a:r>
              <a:rPr lang="it-IT" dirty="0"/>
              <a:t>Recentemente è stato pubblicato sulla G.U. il Decreto che </a:t>
            </a:r>
            <a:r>
              <a:rPr lang="it-IT" dirty="0" smtClean="0"/>
              <a:t>individua </a:t>
            </a:r>
            <a:r>
              <a:rPr lang="it-IT" dirty="0"/>
              <a:t>le “ulteriori modalità attuative” della disposizione che </a:t>
            </a:r>
            <a:r>
              <a:rPr lang="it-IT" dirty="0" smtClean="0"/>
              <a:t>riconosce </a:t>
            </a:r>
            <a:r>
              <a:rPr lang="it-IT" dirty="0"/>
              <a:t>una deduzione del 20% ai fini IRPEF a favore delle </a:t>
            </a:r>
            <a:r>
              <a:rPr lang="it-IT" dirty="0" smtClean="0"/>
              <a:t>persone </a:t>
            </a:r>
            <a:r>
              <a:rPr lang="it-IT" dirty="0"/>
              <a:t>fisiche relativamente alle spese sostenute nel periodo </a:t>
            </a:r>
            <a:r>
              <a:rPr lang="it-IT" dirty="0" smtClean="0"/>
              <a:t>1.1.2014 </a:t>
            </a:r>
            <a:r>
              <a:rPr lang="it-IT" dirty="0"/>
              <a:t>– 31.12.2017 per l’acquisto / costruzione di immobili </a:t>
            </a:r>
            <a:r>
              <a:rPr lang="it-IT" dirty="0" smtClean="0"/>
              <a:t>destinati </a:t>
            </a:r>
            <a:r>
              <a:rPr lang="it-IT" dirty="0"/>
              <a:t>alla locazione a canone “concordato”. </a:t>
            </a:r>
          </a:p>
          <a:p>
            <a:pPr marL="0" indent="0" algn="just">
              <a:buNone/>
            </a:pPr>
            <a:endParaRPr lang="it-IT" dirty="0" smtClean="0"/>
          </a:p>
          <a:p>
            <a:pPr marL="0" indent="0" algn="just">
              <a:buNone/>
            </a:pPr>
            <a:r>
              <a:rPr lang="it-IT" dirty="0" smtClean="0"/>
              <a:t>Detto </a:t>
            </a:r>
            <a:r>
              <a:rPr lang="it-IT" dirty="0"/>
              <a:t>Decreto specifica, tra l’altro, che: </a:t>
            </a:r>
            <a:endParaRPr lang="it-IT" dirty="0" smtClean="0"/>
          </a:p>
          <a:p>
            <a:pPr marL="0" indent="0" algn="just">
              <a:buNone/>
            </a:pPr>
            <a:endParaRPr lang="it-IT" dirty="0"/>
          </a:p>
          <a:p>
            <a:pPr marL="0" indent="0" algn="just">
              <a:buNone/>
            </a:pPr>
            <a:r>
              <a:rPr lang="it-IT" dirty="0"/>
              <a:t>−  il limite di spesa pari a € 300.000 è comprensivo dell’IVA; </a:t>
            </a:r>
            <a:endParaRPr lang="it-IT" dirty="0" smtClean="0"/>
          </a:p>
          <a:p>
            <a:pPr marL="0" indent="0" algn="just">
              <a:buNone/>
            </a:pPr>
            <a:endParaRPr lang="it-IT" dirty="0" smtClean="0"/>
          </a:p>
          <a:p>
            <a:pPr marL="0" indent="0" algn="just">
              <a:buNone/>
            </a:pPr>
            <a:r>
              <a:rPr lang="it-IT" dirty="0" smtClean="0"/>
              <a:t>−  </a:t>
            </a:r>
            <a:r>
              <a:rPr lang="it-IT" dirty="0"/>
              <a:t>il termine di 6 mesi entro il quale deve iniziare la locazione </a:t>
            </a:r>
            <a:r>
              <a:rPr lang="it-IT" dirty="0" smtClean="0"/>
              <a:t>decorre </a:t>
            </a:r>
            <a:r>
              <a:rPr lang="it-IT" dirty="0"/>
              <a:t>dalla data di acquisto ovvero, per le unità immobiliari </a:t>
            </a:r>
            <a:r>
              <a:rPr lang="it-IT" dirty="0" smtClean="0"/>
              <a:t>costruite</a:t>
            </a:r>
            <a:r>
              <a:rPr lang="it-IT" dirty="0"/>
              <a:t>, dalla data di rilascio del certificato di agibilità o di </a:t>
            </a:r>
            <a:r>
              <a:rPr lang="it-IT" dirty="0" smtClean="0"/>
              <a:t>formazione </a:t>
            </a:r>
            <a:r>
              <a:rPr lang="it-IT" dirty="0"/>
              <a:t>del silenzio – assenso. Per gli immobili acquistati </a:t>
            </a:r>
            <a:r>
              <a:rPr lang="it-IT" dirty="0" smtClean="0"/>
              <a:t>prima </a:t>
            </a:r>
            <a:r>
              <a:rPr lang="it-IT" dirty="0"/>
              <a:t>del 3.12.2015 il termine decorre da tale data; </a:t>
            </a:r>
            <a:endParaRPr lang="it-IT" dirty="0" smtClean="0"/>
          </a:p>
          <a:p>
            <a:pPr marL="0" indent="0" algn="just">
              <a:buNone/>
            </a:pPr>
            <a:endParaRPr lang="it-IT" dirty="0" smtClean="0"/>
          </a:p>
          <a:p>
            <a:pPr marL="0" indent="0" algn="just">
              <a:buNone/>
            </a:pPr>
            <a:r>
              <a:rPr lang="it-IT" dirty="0" smtClean="0"/>
              <a:t>−  </a:t>
            </a:r>
            <a:r>
              <a:rPr lang="it-IT" dirty="0"/>
              <a:t>in assenza degli accordi relativi al “canone concordato” va fatto </a:t>
            </a:r>
            <a:r>
              <a:rPr lang="it-IT" dirty="0" smtClean="0"/>
              <a:t>riferimento </a:t>
            </a:r>
            <a:r>
              <a:rPr lang="it-IT" dirty="0"/>
              <a:t>a quanto previsto nel Comune similare più vicino; </a:t>
            </a:r>
            <a:endParaRPr lang="it-IT" dirty="0" smtClean="0"/>
          </a:p>
          <a:p>
            <a:pPr marL="0" indent="0" algn="just">
              <a:buNone/>
            </a:pPr>
            <a:endParaRPr lang="it-IT" dirty="0"/>
          </a:p>
          <a:p>
            <a:pPr marL="0" indent="0" algn="just">
              <a:buNone/>
            </a:pPr>
            <a:r>
              <a:rPr lang="it-IT" dirty="0"/>
              <a:t>−  in caso di cessione / successione ereditaria dell’immobile </a:t>
            </a:r>
            <a:r>
              <a:rPr lang="it-IT" dirty="0" smtClean="0"/>
              <a:t>agevolato</a:t>
            </a:r>
            <a:r>
              <a:rPr lang="it-IT" dirty="0"/>
              <a:t>, la deduzione si trasferisce al nuovo proprietario al </a:t>
            </a:r>
            <a:r>
              <a:rPr lang="it-IT" dirty="0" smtClean="0"/>
              <a:t>sussistere </a:t>
            </a:r>
            <a:r>
              <a:rPr lang="it-IT" dirty="0"/>
              <a:t>delle condizioni richieste. </a:t>
            </a:r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Studio Arduini - Pelizziari - Visioli - Bonatti - Diritti riservati</a:t>
            </a:r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596C17-83CB-493D-94CA-F56FFA773585}" type="slidenum">
              <a:rPr lang="it-IT" smtClean="0"/>
              <a:t>55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81609796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dirty="0" smtClean="0"/>
              <a:t>Settore Edile – Reverse </a:t>
            </a:r>
            <a:r>
              <a:rPr lang="it-IT" dirty="0" err="1" smtClean="0"/>
              <a:t>charge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it-IT" dirty="0" smtClean="0"/>
              <a:t>L’art</a:t>
            </a:r>
            <a:r>
              <a:rPr lang="it-IT" dirty="0"/>
              <a:t>. 1, comma 629, </a:t>
            </a:r>
            <a:r>
              <a:rPr lang="it-IT" dirty="0" err="1"/>
              <a:t>lett</a:t>
            </a:r>
            <a:r>
              <a:rPr lang="it-IT" dirty="0"/>
              <a:t>. a), Finanziaria 2015, ha introdotto all’art. 17, comma 6, DPR </a:t>
            </a:r>
            <a:r>
              <a:rPr lang="it-IT" dirty="0" smtClean="0"/>
              <a:t>n</a:t>
            </a:r>
            <a:r>
              <a:rPr lang="it-IT" dirty="0"/>
              <a:t>. 633/72 nuove fattispecie di applicazione del reverse </a:t>
            </a:r>
            <a:r>
              <a:rPr lang="it-IT" dirty="0" err="1"/>
              <a:t>charge</a:t>
            </a:r>
            <a:r>
              <a:rPr lang="it-IT" dirty="0"/>
              <a:t>, ossia: </a:t>
            </a:r>
            <a:endParaRPr lang="it-IT" dirty="0" smtClean="0"/>
          </a:p>
          <a:p>
            <a:pPr marL="0" indent="0" algn="just">
              <a:buNone/>
            </a:pPr>
            <a:endParaRPr lang="it-IT" dirty="0"/>
          </a:p>
          <a:p>
            <a:pPr marL="0" indent="0" algn="just">
              <a:buNone/>
            </a:pPr>
            <a:r>
              <a:rPr lang="it-IT" dirty="0"/>
              <a:t>•  prestazioni di </a:t>
            </a:r>
            <a:r>
              <a:rPr lang="it-IT" dirty="0" smtClean="0"/>
              <a:t>servizi di </a:t>
            </a:r>
            <a:r>
              <a:rPr lang="it-IT" dirty="0"/>
              <a:t>pulizia, demolizione, installazione di impianti e completamento, </a:t>
            </a:r>
            <a:r>
              <a:rPr lang="it-IT" dirty="0" smtClean="0"/>
              <a:t>relative </a:t>
            </a:r>
            <a:r>
              <a:rPr lang="it-IT" dirty="0"/>
              <a:t>ad edifici (</a:t>
            </a:r>
            <a:r>
              <a:rPr lang="it-IT" dirty="0" err="1"/>
              <a:t>lett</a:t>
            </a:r>
            <a:r>
              <a:rPr lang="it-IT" dirty="0"/>
              <a:t>. a-ter); </a:t>
            </a:r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Studio Arduini - Pelizziari - Visioli - Bonatti - Diritti riservati</a:t>
            </a:r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596C17-83CB-493D-94CA-F56FFA773585}" type="slidenum">
              <a:rPr lang="it-IT" smtClean="0"/>
              <a:t>56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94486392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dirty="0"/>
              <a:t>Settore Edile – Reverse </a:t>
            </a:r>
            <a:r>
              <a:rPr lang="it-IT" dirty="0" err="1"/>
              <a:t>charge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it-IT" dirty="0"/>
              <a:t>Il reverse </a:t>
            </a:r>
            <a:r>
              <a:rPr lang="it-IT" dirty="0" err="1"/>
              <a:t>charge</a:t>
            </a:r>
            <a:r>
              <a:rPr lang="it-IT" dirty="0"/>
              <a:t> è applicabile alle prestazioni </a:t>
            </a:r>
            <a:r>
              <a:rPr lang="it-IT" dirty="0" smtClean="0"/>
              <a:t>di pulizia</a:t>
            </a:r>
            <a:r>
              <a:rPr lang="it-IT" dirty="0"/>
              <a:t>, demolizione, installazione di impianti e </a:t>
            </a:r>
            <a:r>
              <a:rPr lang="it-IT" dirty="0" smtClean="0"/>
              <a:t>completamento</a:t>
            </a:r>
            <a:r>
              <a:rPr lang="it-IT" dirty="0"/>
              <a:t>, relative ad edifici. </a:t>
            </a:r>
          </a:p>
          <a:p>
            <a:pPr marL="0" indent="0">
              <a:buNone/>
            </a:pPr>
            <a:endParaRPr lang="it-IT" dirty="0" smtClean="0"/>
          </a:p>
          <a:p>
            <a:pPr marL="0" indent="0">
              <a:buNone/>
            </a:pPr>
            <a:r>
              <a:rPr lang="it-IT" dirty="0" smtClean="0"/>
              <a:t>Il </a:t>
            </a:r>
            <a:r>
              <a:rPr lang="it-IT" dirty="0"/>
              <a:t>reverse </a:t>
            </a:r>
            <a:r>
              <a:rPr lang="it-IT" dirty="0" err="1"/>
              <a:t>charge</a:t>
            </a:r>
            <a:r>
              <a:rPr lang="it-IT" dirty="0"/>
              <a:t> è applicabile alle nuove fattispecie del settore edile a decorrere dalle </a:t>
            </a:r>
            <a:r>
              <a:rPr lang="it-IT" dirty="0" smtClean="0"/>
              <a:t>fatture </a:t>
            </a:r>
            <a:r>
              <a:rPr lang="it-IT" dirty="0"/>
              <a:t>emesse </a:t>
            </a:r>
            <a:r>
              <a:rPr lang="it-IT" dirty="0" smtClean="0"/>
              <a:t>dall’1.1.2015</a:t>
            </a:r>
            <a:r>
              <a:rPr lang="it-IT" dirty="0"/>
              <a:t>. </a:t>
            </a:r>
            <a:endParaRPr lang="it-IT" dirty="0" smtClean="0"/>
          </a:p>
          <a:p>
            <a:pPr marL="0" indent="0">
              <a:buNone/>
            </a:pPr>
            <a:endParaRPr lang="it-IT" dirty="0"/>
          </a:p>
          <a:p>
            <a:pPr marL="0" indent="0">
              <a:buNone/>
            </a:pPr>
            <a:r>
              <a:rPr lang="it-IT" dirty="0"/>
              <a:t>Come chiarito dall’Agenzia delle Entrate nella Circolare n. 14/E in esame la nozione di </a:t>
            </a:r>
            <a:r>
              <a:rPr lang="it-IT" dirty="0" smtClean="0"/>
              <a:t>edificio va intesa </a:t>
            </a:r>
            <a:r>
              <a:rPr lang="it-IT" dirty="0"/>
              <a:t>in senso restrittivo e va pertanto riferita esclusivamente ai </a:t>
            </a:r>
            <a:r>
              <a:rPr lang="it-IT" dirty="0" smtClean="0"/>
              <a:t>fabbricati e </a:t>
            </a:r>
            <a:r>
              <a:rPr lang="it-IT" dirty="0"/>
              <a:t>non “alla più ampia </a:t>
            </a:r>
            <a:r>
              <a:rPr lang="it-IT" dirty="0" smtClean="0"/>
              <a:t>categoria </a:t>
            </a:r>
            <a:r>
              <a:rPr lang="it-IT" dirty="0"/>
              <a:t>dei beni immobili”. </a:t>
            </a:r>
          </a:p>
          <a:p>
            <a:pPr marL="0" indent="0">
              <a:buNone/>
            </a:pPr>
            <a:endParaRPr lang="it-IT" dirty="0" smtClean="0"/>
          </a:p>
          <a:p>
            <a:pPr marL="0" indent="0">
              <a:buNone/>
            </a:pPr>
            <a:r>
              <a:rPr lang="it-IT" dirty="0" smtClean="0"/>
              <a:t>Non rientrano nella </a:t>
            </a:r>
            <a:r>
              <a:rPr lang="it-IT" dirty="0"/>
              <a:t>disposizione in esame, quindi, le prestazioni: </a:t>
            </a:r>
            <a:endParaRPr lang="it-IT" dirty="0" smtClean="0"/>
          </a:p>
          <a:p>
            <a:pPr marL="0" indent="0">
              <a:buNone/>
            </a:pPr>
            <a:endParaRPr lang="it-IT" dirty="0"/>
          </a:p>
          <a:p>
            <a:pPr marL="0" indent="0">
              <a:buNone/>
            </a:pPr>
            <a:r>
              <a:rPr lang="it-IT" dirty="0"/>
              <a:t>• aventi ad oggetto, ad esempio, terreni, parti del suolo</a:t>
            </a:r>
            <a:r>
              <a:rPr lang="it-IT" dirty="0" smtClean="0"/>
              <a:t>, parcheggi, piscine, giardini</a:t>
            </a:r>
            <a:r>
              <a:rPr lang="it-IT" dirty="0"/>
              <a:t>, </a:t>
            </a:r>
            <a:r>
              <a:rPr lang="it-IT" dirty="0" smtClean="0"/>
              <a:t>ecc</a:t>
            </a:r>
            <a:r>
              <a:rPr lang="it-IT" dirty="0"/>
              <a:t>., </a:t>
            </a:r>
            <a:r>
              <a:rPr lang="it-IT" dirty="0" smtClean="0"/>
              <a:t>salvo che </a:t>
            </a:r>
            <a:r>
              <a:rPr lang="it-IT" dirty="0"/>
              <a:t>gli stessi costituiscano una parte integrante </a:t>
            </a:r>
            <a:r>
              <a:rPr lang="it-IT" dirty="0" smtClean="0"/>
              <a:t>dell’edificio stesso </a:t>
            </a:r>
            <a:r>
              <a:rPr lang="it-IT" dirty="0"/>
              <a:t>(ad </a:t>
            </a:r>
            <a:r>
              <a:rPr lang="it-IT" dirty="0" smtClean="0"/>
              <a:t>esempio</a:t>
            </a:r>
            <a:r>
              <a:rPr lang="it-IT" dirty="0"/>
              <a:t>, piscina collocata sul terrazzo, giardino pensile, impianto fotovoltaico collocato </a:t>
            </a:r>
            <a:r>
              <a:rPr lang="it-IT" dirty="0" smtClean="0"/>
              <a:t>sul </a:t>
            </a:r>
            <a:r>
              <a:rPr lang="it-IT" dirty="0"/>
              <a:t>tetto); </a:t>
            </a:r>
            <a:endParaRPr lang="it-IT" dirty="0" smtClean="0"/>
          </a:p>
          <a:p>
            <a:pPr marL="0" indent="0">
              <a:buNone/>
            </a:pPr>
            <a:endParaRPr lang="it-IT" dirty="0"/>
          </a:p>
          <a:p>
            <a:pPr marL="0" indent="0">
              <a:buNone/>
            </a:pPr>
            <a:r>
              <a:rPr lang="it-IT" dirty="0"/>
              <a:t>•  relative a beni </a:t>
            </a:r>
            <a:r>
              <a:rPr lang="it-IT" dirty="0" smtClean="0"/>
              <a:t>mobili “</a:t>
            </a:r>
            <a:r>
              <a:rPr lang="it-IT" dirty="0"/>
              <a:t>di ogni tipo”. </a:t>
            </a:r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Studio Arduini - Pelizziari - Visioli - Bonatti - Diritti riservati</a:t>
            </a:r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596C17-83CB-493D-94CA-F56FFA773585}" type="slidenum">
              <a:rPr lang="it-IT" smtClean="0"/>
              <a:t>57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00632677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dirty="0"/>
              <a:t>Settore Edile – Reverse </a:t>
            </a:r>
            <a:r>
              <a:rPr lang="it-IT" dirty="0" err="1"/>
              <a:t>charge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it-IT" dirty="0"/>
              <a:t>In particolare le prestazioni soggette al reverse </a:t>
            </a:r>
            <a:r>
              <a:rPr lang="it-IT" dirty="0" err="1"/>
              <a:t>charge</a:t>
            </a:r>
            <a:r>
              <a:rPr lang="it-IT" dirty="0"/>
              <a:t> riguardano i fabbricati ad uso abitativo o </a:t>
            </a:r>
            <a:r>
              <a:rPr lang="it-IT" dirty="0" smtClean="0"/>
              <a:t>strumentale </a:t>
            </a:r>
            <a:r>
              <a:rPr lang="it-IT" dirty="0"/>
              <a:t>anche se di nuova </a:t>
            </a:r>
            <a:r>
              <a:rPr lang="it-IT" dirty="0" smtClean="0"/>
              <a:t>costruzione nonché </a:t>
            </a:r>
            <a:r>
              <a:rPr lang="it-IT" dirty="0"/>
              <a:t>parti di essi(ad esempio, singolo locale di </a:t>
            </a:r>
            <a:r>
              <a:rPr lang="it-IT" dirty="0" smtClean="0"/>
              <a:t>un </a:t>
            </a:r>
            <a:r>
              <a:rPr lang="it-IT" dirty="0"/>
              <a:t>edificio), compresi quelli in corso di </a:t>
            </a:r>
            <a:r>
              <a:rPr lang="it-IT" dirty="0" smtClean="0"/>
              <a:t>costruzione rientranti </a:t>
            </a:r>
            <a:r>
              <a:rPr lang="it-IT" dirty="0"/>
              <a:t>nella categoria catastale F/3 e le </a:t>
            </a:r>
            <a:r>
              <a:rPr lang="it-IT" dirty="0" smtClean="0"/>
              <a:t>unità </a:t>
            </a:r>
            <a:r>
              <a:rPr lang="it-IT" dirty="0"/>
              <a:t>in corso di </a:t>
            </a:r>
            <a:r>
              <a:rPr lang="it-IT" dirty="0" smtClean="0"/>
              <a:t>definizione rientranti </a:t>
            </a:r>
            <a:r>
              <a:rPr lang="it-IT" dirty="0"/>
              <a:t>nella categoria catastale F/4. </a:t>
            </a:r>
            <a:endParaRPr lang="it-IT" dirty="0" smtClean="0"/>
          </a:p>
          <a:p>
            <a:pPr algn="just"/>
            <a:endParaRPr lang="it-IT" dirty="0"/>
          </a:p>
          <a:p>
            <a:pPr algn="just"/>
            <a:r>
              <a:rPr lang="it-IT" dirty="0" smtClean="0"/>
              <a:t>Al </a:t>
            </a:r>
            <a:r>
              <a:rPr lang="it-IT" dirty="0"/>
              <a:t>fine di individuare le </a:t>
            </a:r>
            <a:r>
              <a:rPr lang="it-IT" dirty="0" smtClean="0"/>
              <a:t>prestazioni in </a:t>
            </a:r>
            <a:r>
              <a:rPr lang="it-IT" dirty="0"/>
              <a:t>esame, “in una logica di semplificazione, allo scopo di </a:t>
            </a:r>
            <a:r>
              <a:rPr lang="it-IT" dirty="0" smtClean="0"/>
              <a:t>evitare </a:t>
            </a:r>
            <a:r>
              <a:rPr lang="it-IT" dirty="0"/>
              <a:t>incertezze interpretative”, va fatto riferimento </a:t>
            </a:r>
            <a:r>
              <a:rPr lang="it-IT" dirty="0" smtClean="0"/>
              <a:t>ai codici </a:t>
            </a:r>
            <a:r>
              <a:rPr lang="it-IT" dirty="0"/>
              <a:t>attività della Tabella </a:t>
            </a:r>
            <a:r>
              <a:rPr lang="it-IT" dirty="0" err="1"/>
              <a:t>Ateco</a:t>
            </a:r>
            <a:r>
              <a:rPr lang="it-IT" dirty="0"/>
              <a:t> 2007.</a:t>
            </a:r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Studio Arduini - Pelizziari - Visioli - Bonatti - Diritti riservati</a:t>
            </a:r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596C17-83CB-493D-94CA-F56FFA773585}" type="slidenum">
              <a:rPr lang="it-IT" smtClean="0"/>
              <a:t>58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51014795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dirty="0"/>
              <a:t>Settore Edile – Reverse </a:t>
            </a:r>
            <a:r>
              <a:rPr lang="it-IT" dirty="0" err="1"/>
              <a:t>charge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algn="just"/>
            <a:r>
              <a:rPr lang="it-IT" dirty="0"/>
              <a:t>Come precisato nella Circolare n. 14/E in esame</a:t>
            </a:r>
            <a:r>
              <a:rPr lang="it-IT" dirty="0" smtClean="0"/>
              <a:t>, non </a:t>
            </a:r>
            <a:r>
              <a:rPr lang="it-IT" dirty="0"/>
              <a:t>rileva: </a:t>
            </a:r>
            <a:endParaRPr lang="it-IT" dirty="0" smtClean="0"/>
          </a:p>
          <a:p>
            <a:pPr algn="just"/>
            <a:endParaRPr lang="it-IT" dirty="0"/>
          </a:p>
          <a:p>
            <a:pPr algn="just"/>
            <a:r>
              <a:rPr lang="it-IT" dirty="0" smtClean="0"/>
              <a:t>il </a:t>
            </a:r>
            <a:r>
              <a:rPr lang="it-IT" dirty="0"/>
              <a:t>fatto che il prestatore operi nel settore edile, ossia che svolga un’attività ricompresa nella </a:t>
            </a:r>
            <a:r>
              <a:rPr lang="it-IT" dirty="0" smtClean="0"/>
              <a:t>Sezione </a:t>
            </a:r>
            <a:r>
              <a:rPr lang="it-IT" dirty="0"/>
              <a:t>F della predetta Tabella. Di conseguenza è necessario avere riguardo esclusivamente </a:t>
            </a:r>
            <a:r>
              <a:rPr lang="it-IT" dirty="0" smtClean="0"/>
              <a:t>alla </a:t>
            </a:r>
            <a:r>
              <a:rPr lang="it-IT" dirty="0"/>
              <a:t>tipologia di prestazione e non anche all’attività esercitata dal prestatore; </a:t>
            </a:r>
            <a:endParaRPr lang="it-IT" dirty="0" smtClean="0"/>
          </a:p>
          <a:p>
            <a:pPr algn="just"/>
            <a:endParaRPr lang="it-IT" dirty="0"/>
          </a:p>
          <a:p>
            <a:pPr algn="just"/>
            <a:r>
              <a:rPr lang="it-IT" dirty="0" smtClean="0"/>
              <a:t>il </a:t>
            </a:r>
            <a:r>
              <a:rPr lang="it-IT" dirty="0"/>
              <a:t>fatto che le prestazioni siano rese dal </a:t>
            </a:r>
            <a:r>
              <a:rPr lang="it-IT" dirty="0" smtClean="0"/>
              <a:t>subappaltatore nei </a:t>
            </a:r>
            <a:r>
              <a:rPr lang="it-IT" dirty="0"/>
              <a:t>confronti di imprese di costruzione / </a:t>
            </a:r>
            <a:r>
              <a:rPr lang="it-IT" dirty="0" smtClean="0"/>
              <a:t>ristrutturazione </a:t>
            </a:r>
            <a:r>
              <a:rPr lang="it-IT" dirty="0"/>
              <a:t>nonché nei confronti di un contraente generale; </a:t>
            </a:r>
            <a:endParaRPr lang="it-IT" dirty="0" smtClean="0"/>
          </a:p>
          <a:p>
            <a:pPr marL="0" indent="0" algn="just">
              <a:buNone/>
            </a:pPr>
            <a:endParaRPr lang="it-IT" dirty="0"/>
          </a:p>
          <a:p>
            <a:pPr algn="just"/>
            <a:r>
              <a:rPr lang="it-IT" dirty="0" smtClean="0"/>
              <a:t>il  </a:t>
            </a:r>
            <a:r>
              <a:rPr lang="it-IT" dirty="0"/>
              <a:t>rapporto contrattuale stipulato tra le </a:t>
            </a:r>
            <a:r>
              <a:rPr lang="it-IT" dirty="0" smtClean="0"/>
              <a:t>parti e </a:t>
            </a:r>
            <a:r>
              <a:rPr lang="it-IT" dirty="0"/>
              <a:t>la tipologia di attività esercitata, come </a:t>
            </a:r>
            <a:r>
              <a:rPr lang="it-IT" dirty="0" smtClean="0"/>
              <a:t>peraltro </a:t>
            </a:r>
            <a:r>
              <a:rPr lang="it-IT" dirty="0"/>
              <a:t>già evidenziato nella Relazione tecnica alla Finanziaria 2015 secondo la quale il reverse </a:t>
            </a:r>
            <a:r>
              <a:rPr lang="it-IT" dirty="0" err="1" smtClean="0"/>
              <a:t>charge</a:t>
            </a:r>
            <a:r>
              <a:rPr lang="it-IT" dirty="0" smtClean="0"/>
              <a:t> interessa </a:t>
            </a:r>
            <a:r>
              <a:rPr lang="it-IT" dirty="0"/>
              <a:t>non solo le prestazioni effettuate nell’ambito di contratti di subappalto, ma tutte </a:t>
            </a:r>
            <a:r>
              <a:rPr lang="it-IT" dirty="0" smtClean="0"/>
              <a:t>le </a:t>
            </a:r>
            <a:r>
              <a:rPr lang="it-IT" dirty="0"/>
              <a:t>prestazioni rese nei rapporti tra soggetti passivi IVA, anche nei confronti di committenti che </a:t>
            </a:r>
            <a:r>
              <a:rPr lang="it-IT" dirty="0" smtClean="0"/>
              <a:t>non </a:t>
            </a:r>
            <a:r>
              <a:rPr lang="it-IT" dirty="0"/>
              <a:t>operano nel settore edile o dei contraenti generali. </a:t>
            </a:r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Studio Arduini - Pelizziari - Visioli - Bonatti - Diritti riservati</a:t>
            </a:r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596C17-83CB-493D-94CA-F56FFA773585}" type="slidenum">
              <a:rPr lang="it-IT" smtClean="0"/>
              <a:t>59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728163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827207"/>
          </a:xfrm>
        </p:spPr>
        <p:txBody>
          <a:bodyPr>
            <a:normAutofit/>
          </a:bodyPr>
          <a:lstStyle/>
          <a:p>
            <a:r>
              <a:rPr lang="it-IT" sz="3600" dirty="0" smtClean="0"/>
              <a:t>Limiti ricavi </a:t>
            </a:r>
            <a:endParaRPr lang="it-IT" sz="3600" dirty="0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74854" y="1949570"/>
            <a:ext cx="5115464" cy="4084344"/>
          </a:xfrm>
          <a:prstGeom prst="rect">
            <a:avLst/>
          </a:prstGeom>
        </p:spPr>
      </p:pic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524000" y="2277374"/>
            <a:ext cx="9144000" cy="2980426"/>
          </a:xfrm>
        </p:spPr>
        <p:txBody>
          <a:bodyPr/>
          <a:lstStyle/>
          <a:p>
            <a:r>
              <a:rPr lang="it-IT" dirty="0" smtClean="0"/>
              <a:t> </a:t>
            </a:r>
            <a:endParaRPr lang="it-IT" dirty="0"/>
          </a:p>
        </p:txBody>
      </p:sp>
      <p:sp>
        <p:nvSpPr>
          <p:cNvPr id="5" name="Freccia a destra rientrata 4"/>
          <p:cNvSpPr/>
          <p:nvPr/>
        </p:nvSpPr>
        <p:spPr>
          <a:xfrm>
            <a:off x="2415396" y="3856008"/>
            <a:ext cx="1155940" cy="992037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Studio Arduini - Pelizziari - Visioli - Bonatti - Diritti riservati</a:t>
            </a:r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596C17-83CB-493D-94CA-F56FFA773585}" type="slidenum">
              <a:rPr lang="it-IT" smtClean="0"/>
              <a:t>6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26114612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dirty="0"/>
              <a:t>Settore Edile – Reverse </a:t>
            </a:r>
            <a:r>
              <a:rPr lang="it-IT" dirty="0" err="1"/>
              <a:t>charge</a:t>
            </a:r>
            <a:endParaRPr lang="it-IT" dirty="0"/>
          </a:p>
        </p:txBody>
      </p:sp>
      <p:pic>
        <p:nvPicPr>
          <p:cNvPr id="6" name="Segnaposto contenuto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2683669"/>
            <a:ext cx="10515600" cy="2635250"/>
          </a:xfrm>
          <a:prstGeom prst="rect">
            <a:avLst/>
          </a:prstGeom>
        </p:spPr>
      </p:pic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Studio Arduini - Pelizziari - Visioli - Bonatti - Diritti riservati</a:t>
            </a:r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596C17-83CB-493D-94CA-F56FFA773585}" type="slidenum">
              <a:rPr lang="it-IT" smtClean="0"/>
              <a:t>60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9972833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dirty="0"/>
              <a:t>Settore Edile – Reverse </a:t>
            </a:r>
            <a:r>
              <a:rPr lang="it-IT" dirty="0" err="1"/>
              <a:t>charge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it-IT" dirty="0"/>
              <a:t>I servizi di pulizia di </a:t>
            </a:r>
            <a:r>
              <a:rPr lang="it-IT" dirty="0" smtClean="0"/>
              <a:t>edifici (</a:t>
            </a:r>
            <a:r>
              <a:rPr lang="it-IT" dirty="0"/>
              <a:t>ad esempio, servizio di pulizia reso da un’impresa nei confronti di </a:t>
            </a:r>
            <a:r>
              <a:rPr lang="it-IT" dirty="0" smtClean="0"/>
              <a:t>una </a:t>
            </a:r>
            <a:r>
              <a:rPr lang="it-IT" dirty="0"/>
              <a:t>società / studio professionale) sono soggetti all’inversione contabile se rientranti nelle attività </a:t>
            </a:r>
            <a:r>
              <a:rPr lang="it-IT" dirty="0" smtClean="0"/>
              <a:t>di </a:t>
            </a:r>
            <a:r>
              <a:rPr lang="it-IT" dirty="0"/>
              <a:t>cui ai seguenti codici </a:t>
            </a:r>
            <a:r>
              <a:rPr lang="it-IT" dirty="0" err="1"/>
              <a:t>Ateco</a:t>
            </a:r>
            <a:r>
              <a:rPr lang="it-IT" dirty="0"/>
              <a:t> 2007. </a:t>
            </a:r>
            <a:endParaRPr lang="it-IT" dirty="0" smtClean="0"/>
          </a:p>
          <a:p>
            <a:endParaRPr lang="it-IT" dirty="0"/>
          </a:p>
          <a:p>
            <a:endParaRPr lang="it-IT" dirty="0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Studio Arduini - Pelizziari - Visioli - Bonatti - Diritti riservati</a:t>
            </a:r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596C17-83CB-493D-94CA-F56FFA773585}" type="slidenum">
              <a:rPr lang="it-IT" smtClean="0"/>
              <a:t>61</a:t>
            </a:fld>
            <a:endParaRPr lang="it-IT"/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15125" y="3693380"/>
            <a:ext cx="7561750" cy="16389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0133475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dirty="0"/>
              <a:t>Settore Edile – Reverse </a:t>
            </a:r>
            <a:r>
              <a:rPr lang="it-IT" dirty="0" err="1"/>
              <a:t>charge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it-IT" dirty="0"/>
              <a:t>Relativamente alle prestazioni di servizi di demolizione ed installazione di </a:t>
            </a:r>
            <a:r>
              <a:rPr lang="it-IT" dirty="0" smtClean="0"/>
              <a:t>impianti relative </a:t>
            </a:r>
            <a:r>
              <a:rPr lang="it-IT" dirty="0"/>
              <a:t>ad </a:t>
            </a:r>
            <a:r>
              <a:rPr lang="it-IT" dirty="0" smtClean="0"/>
              <a:t>edifici</a:t>
            </a:r>
            <a:r>
              <a:rPr lang="it-IT" dirty="0"/>
              <a:t>, va fatto riferimento ai seguenti codici attività: </a:t>
            </a:r>
            <a:endParaRPr lang="it-IT" dirty="0" smtClean="0"/>
          </a:p>
          <a:p>
            <a:pPr algn="just"/>
            <a:endParaRPr lang="it-IT" dirty="0"/>
          </a:p>
          <a:p>
            <a:pPr marL="0" indent="0" algn="just">
              <a:buNone/>
            </a:pPr>
            <a:endParaRPr lang="it-IT" dirty="0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Studio Arduini - Pelizziari - Visioli - Bonatti - Diritti riservati</a:t>
            </a:r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596C17-83CB-493D-94CA-F56FFA773585}" type="slidenum">
              <a:rPr lang="it-IT" smtClean="0"/>
              <a:t>62</a:t>
            </a:fld>
            <a:endParaRPr lang="it-IT"/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27484" y="3044659"/>
            <a:ext cx="6519862" cy="2227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9505704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dirty="0"/>
              <a:t>Settore Edile – Reverse </a:t>
            </a:r>
            <a:r>
              <a:rPr lang="it-IT" dirty="0" err="1"/>
              <a:t>charge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 dirty="0" smtClean="0"/>
          </a:p>
          <a:p>
            <a:endParaRPr lang="it-IT" dirty="0"/>
          </a:p>
          <a:p>
            <a:endParaRPr lang="it-IT" sz="1800" dirty="0" smtClean="0"/>
          </a:p>
          <a:p>
            <a:pPr algn="just"/>
            <a:r>
              <a:rPr lang="it-IT" sz="1800" dirty="0" smtClean="0"/>
              <a:t>Con </a:t>
            </a:r>
            <a:r>
              <a:rPr lang="it-IT" sz="1800" dirty="0"/>
              <a:t>riguardo alle prestazioni </a:t>
            </a:r>
            <a:r>
              <a:rPr lang="it-IT" sz="1800" dirty="0" smtClean="0"/>
              <a:t>di completamento </a:t>
            </a:r>
            <a:r>
              <a:rPr lang="it-IT" sz="1800" dirty="0"/>
              <a:t>di edifici, l’Agenzia, dopo aver evidenziato che </a:t>
            </a:r>
            <a:r>
              <a:rPr lang="it-IT" sz="1800" dirty="0" smtClean="0"/>
              <a:t>detto </a:t>
            </a:r>
            <a:r>
              <a:rPr lang="it-IT" sz="1800" dirty="0"/>
              <a:t>termine “è utilizzato dal Legislatore in modo </a:t>
            </a:r>
            <a:r>
              <a:rPr lang="it-IT" sz="1800" dirty="0" err="1"/>
              <a:t>atecnico</a:t>
            </a:r>
            <a:r>
              <a:rPr lang="it-IT" sz="1800" dirty="0"/>
              <a:t>”, chiarisce che è necessario fare </a:t>
            </a:r>
            <a:r>
              <a:rPr lang="it-IT" sz="1800" dirty="0" smtClean="0"/>
              <a:t>riferimento </a:t>
            </a:r>
            <a:r>
              <a:rPr lang="it-IT" sz="1800" dirty="0"/>
              <a:t>ai seguenti codici attività</a:t>
            </a:r>
            <a:r>
              <a:rPr lang="it-IT" sz="1800" dirty="0" smtClean="0"/>
              <a:t>:</a:t>
            </a:r>
          </a:p>
          <a:p>
            <a:pPr algn="just"/>
            <a:endParaRPr lang="it-IT" sz="1800" dirty="0"/>
          </a:p>
          <a:p>
            <a:pPr algn="just"/>
            <a:endParaRPr lang="it-IT" sz="1800" dirty="0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Studio Arduini - Pelizziari - Visioli - Bonatti - Diritti riservati</a:t>
            </a:r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596C17-83CB-493D-94CA-F56FFA773585}" type="slidenum">
              <a:rPr lang="it-IT" smtClean="0"/>
              <a:t>63</a:t>
            </a:fld>
            <a:endParaRPr lang="it-IT"/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98808" y="1952586"/>
            <a:ext cx="5516107" cy="902757"/>
          </a:xfrm>
          <a:prstGeom prst="rect">
            <a:avLst/>
          </a:prstGeom>
        </p:spPr>
      </p:pic>
      <p:pic>
        <p:nvPicPr>
          <p:cNvPr id="7" name="Immagin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98808" y="3883769"/>
            <a:ext cx="5520352" cy="2173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734029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dirty="0"/>
              <a:t>Settore Edile – Reverse </a:t>
            </a:r>
            <a:r>
              <a:rPr lang="it-IT" dirty="0" err="1"/>
              <a:t>charge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it-IT" dirty="0"/>
              <a:t>Qualora un unico </a:t>
            </a:r>
            <a:r>
              <a:rPr lang="it-IT" dirty="0" smtClean="0"/>
              <a:t>contratto comprenda </a:t>
            </a:r>
            <a:r>
              <a:rPr lang="it-IT" dirty="0"/>
              <a:t>una pluralità di prestazioni di servizi, soltanto in parte </a:t>
            </a:r>
            <a:r>
              <a:rPr lang="it-IT" dirty="0" smtClean="0"/>
              <a:t>soggette </a:t>
            </a:r>
            <a:r>
              <a:rPr lang="it-IT" dirty="0"/>
              <a:t>a reverse </a:t>
            </a:r>
            <a:r>
              <a:rPr lang="it-IT" dirty="0" err="1"/>
              <a:t>charge</a:t>
            </a:r>
            <a:r>
              <a:rPr lang="it-IT" dirty="0"/>
              <a:t>, come precisato nella citata Circolare n. 14/E, è necessario scomporre </a:t>
            </a:r>
            <a:r>
              <a:rPr lang="it-IT" dirty="0" smtClean="0"/>
              <a:t>le </a:t>
            </a:r>
            <a:r>
              <a:rPr lang="it-IT" dirty="0"/>
              <a:t>operazioni in quanto l’inversione contabile “costituisce la regola prioritaria” (è il caso, ad </a:t>
            </a:r>
            <a:r>
              <a:rPr lang="it-IT" dirty="0" smtClean="0"/>
              <a:t>esempio</a:t>
            </a:r>
            <a:r>
              <a:rPr lang="it-IT" dirty="0"/>
              <a:t>, di un contratto che prevede l’installazione di impianti e altre generiche prestazioni di </a:t>
            </a:r>
            <a:r>
              <a:rPr lang="it-IT" dirty="0" smtClean="0"/>
              <a:t>servizi).</a:t>
            </a:r>
          </a:p>
          <a:p>
            <a:pPr algn="just"/>
            <a:endParaRPr lang="it-IT" dirty="0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Studio Arduini - Pelizziari - Visioli - Bonatti - Diritti riservati</a:t>
            </a:r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596C17-83CB-493D-94CA-F56FFA773585}" type="slidenum">
              <a:rPr lang="it-IT" smtClean="0"/>
              <a:t>64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72438439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dirty="0"/>
              <a:t>Settore Edile – Reverse </a:t>
            </a:r>
            <a:r>
              <a:rPr lang="it-IT" dirty="0" err="1"/>
              <a:t>charge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 algn="just">
              <a:buNone/>
            </a:pPr>
            <a:r>
              <a:rPr lang="it-IT" dirty="0"/>
              <a:t>Come accennato, la citata </a:t>
            </a:r>
            <a:r>
              <a:rPr lang="it-IT" dirty="0" err="1"/>
              <a:t>lett</a:t>
            </a:r>
            <a:r>
              <a:rPr lang="it-IT" dirty="0"/>
              <a:t>. a) dispone l’applicazione del reverse </a:t>
            </a:r>
            <a:r>
              <a:rPr lang="it-IT" dirty="0" err="1"/>
              <a:t>charge</a:t>
            </a:r>
            <a:r>
              <a:rPr lang="it-IT" dirty="0"/>
              <a:t>: </a:t>
            </a:r>
          </a:p>
          <a:p>
            <a:pPr marL="0" indent="0" algn="just">
              <a:buNone/>
            </a:pPr>
            <a:endParaRPr lang="it-IT" dirty="0" smtClean="0"/>
          </a:p>
          <a:p>
            <a:pPr algn="just">
              <a:buFont typeface="Wingdings" panose="05000000000000000000" pitchFamily="2" charset="2"/>
              <a:buChar char="v"/>
            </a:pPr>
            <a:r>
              <a:rPr lang="it-IT" dirty="0"/>
              <a:t> </a:t>
            </a:r>
            <a:r>
              <a:rPr lang="it-IT" dirty="0" smtClean="0"/>
              <a:t>“</a:t>
            </a:r>
            <a:r>
              <a:rPr lang="it-IT" dirty="0"/>
              <a:t>alle prestazioni di servizi </a:t>
            </a:r>
            <a:r>
              <a:rPr lang="it-IT" dirty="0" smtClean="0"/>
              <a:t>diversi da </a:t>
            </a:r>
            <a:r>
              <a:rPr lang="it-IT" dirty="0"/>
              <a:t>quelli di cui alla lettera a-ter), compresa la prestazione di </a:t>
            </a:r>
            <a:r>
              <a:rPr lang="it-IT" dirty="0" smtClean="0"/>
              <a:t>manodopera</a:t>
            </a:r>
            <a:r>
              <a:rPr lang="it-IT" dirty="0"/>
              <a:t>, rese nel settore </a:t>
            </a:r>
            <a:r>
              <a:rPr lang="it-IT" dirty="0" smtClean="0"/>
              <a:t>edile da </a:t>
            </a:r>
            <a:r>
              <a:rPr lang="it-IT" dirty="0"/>
              <a:t>soggetti </a:t>
            </a:r>
            <a:r>
              <a:rPr lang="it-IT" dirty="0" smtClean="0"/>
              <a:t>subappaltatori nei </a:t>
            </a:r>
            <a:r>
              <a:rPr lang="it-IT" dirty="0"/>
              <a:t>confronti delle imprese che </a:t>
            </a:r>
            <a:r>
              <a:rPr lang="it-IT" dirty="0" smtClean="0"/>
              <a:t>svolgono </a:t>
            </a:r>
            <a:r>
              <a:rPr lang="it-IT" dirty="0"/>
              <a:t>l’attività di costruzione o ristrutturazione di immobili ovvero nei confronti dell'appaltatore </a:t>
            </a:r>
            <a:r>
              <a:rPr lang="it-IT" dirty="0" smtClean="0"/>
              <a:t>principale </a:t>
            </a:r>
            <a:r>
              <a:rPr lang="it-IT" dirty="0"/>
              <a:t>o di un altro subappaltatore”. </a:t>
            </a:r>
          </a:p>
          <a:p>
            <a:pPr algn="just">
              <a:buFont typeface="Wingdings" panose="05000000000000000000" pitchFamily="2" charset="2"/>
              <a:buChar char="v"/>
            </a:pPr>
            <a:endParaRPr lang="it-IT" dirty="0" smtClean="0"/>
          </a:p>
          <a:p>
            <a:pPr algn="just">
              <a:buFont typeface="Wingdings" panose="05000000000000000000" pitchFamily="2" charset="2"/>
              <a:buChar char="v"/>
            </a:pPr>
            <a:r>
              <a:rPr lang="it-IT" dirty="0"/>
              <a:t> </a:t>
            </a:r>
            <a:r>
              <a:rPr lang="it-IT" dirty="0" smtClean="0"/>
              <a:t>Il </a:t>
            </a:r>
            <a:r>
              <a:rPr lang="it-IT" dirty="0"/>
              <a:t>meccanismo in esame trova quindi applicazione al ricorrere dei seguenti presupposti: </a:t>
            </a:r>
            <a:endParaRPr lang="it-IT" dirty="0" smtClean="0"/>
          </a:p>
          <a:p>
            <a:pPr algn="just">
              <a:buFont typeface="Wingdings" panose="05000000000000000000" pitchFamily="2" charset="2"/>
              <a:buChar char="v"/>
            </a:pPr>
            <a:endParaRPr lang="it-IT" dirty="0"/>
          </a:p>
          <a:p>
            <a:pPr algn="just"/>
            <a:r>
              <a:rPr lang="it-IT" dirty="0" smtClean="0"/>
              <a:t>presenza </a:t>
            </a:r>
            <a:r>
              <a:rPr lang="it-IT" dirty="0"/>
              <a:t>di un contratto di subappalto; </a:t>
            </a:r>
          </a:p>
          <a:p>
            <a:pPr algn="just"/>
            <a:r>
              <a:rPr lang="it-IT" dirty="0" smtClean="0"/>
              <a:t>prestazione </a:t>
            </a:r>
            <a:r>
              <a:rPr lang="it-IT" dirty="0"/>
              <a:t>di servizi nell’ambito del settore edile. </a:t>
            </a:r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Studio Arduini - Pelizziari - Visioli - Bonatti - Diritti riservati</a:t>
            </a:r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596C17-83CB-493D-94CA-F56FFA773585}" type="slidenum">
              <a:rPr lang="it-IT" smtClean="0"/>
              <a:t>65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56780402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dirty="0"/>
              <a:t>Settore Edile – Reverse </a:t>
            </a:r>
            <a:r>
              <a:rPr lang="it-IT" dirty="0" err="1"/>
              <a:t>charge</a:t>
            </a:r>
            <a:endParaRPr lang="it-IT" dirty="0"/>
          </a:p>
        </p:txBody>
      </p:sp>
      <p:pic>
        <p:nvPicPr>
          <p:cNvPr id="6" name="Segnaposto contenuto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2264106"/>
            <a:ext cx="10515600" cy="3474375"/>
          </a:xfrm>
          <a:prstGeom prst="rect">
            <a:avLst/>
          </a:prstGeom>
        </p:spPr>
      </p:pic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Studio Arduini - Pelizziari - Visioli - Bonatti - Diritti riservati</a:t>
            </a:r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596C17-83CB-493D-94CA-F56FFA773585}" type="slidenum">
              <a:rPr lang="it-IT" smtClean="0"/>
              <a:t>66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2375454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dirty="0"/>
              <a:t>Settore Edile – Reverse </a:t>
            </a:r>
            <a:r>
              <a:rPr lang="it-IT" dirty="0" err="1"/>
              <a:t>charge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it-IT" dirty="0" smtClean="0"/>
              <a:t> Settore edile</a:t>
            </a:r>
          </a:p>
          <a:p>
            <a:pPr>
              <a:buFont typeface="Wingdings" panose="05000000000000000000" pitchFamily="2" charset="2"/>
              <a:buChar char="q"/>
            </a:pPr>
            <a:endParaRPr lang="it-IT" dirty="0" smtClean="0"/>
          </a:p>
          <a:p>
            <a:pPr marL="0" indent="0">
              <a:buNone/>
            </a:pPr>
            <a:r>
              <a:rPr lang="it-IT" dirty="0"/>
              <a:t>Come specificato dall’Agenzia delle Entrate nella citata Circolare n. 37/E </a:t>
            </a:r>
            <a:r>
              <a:rPr lang="it-IT" dirty="0" smtClean="0"/>
              <a:t>il “</a:t>
            </a:r>
            <a:r>
              <a:rPr lang="it-IT" dirty="0"/>
              <a:t>settore edile</a:t>
            </a:r>
            <a:r>
              <a:rPr lang="it-IT" dirty="0" smtClean="0"/>
              <a:t>” va identificato </a:t>
            </a:r>
            <a:r>
              <a:rPr lang="it-IT" dirty="0"/>
              <a:t>nell’attività di costruzione, individuata sulla base della Sezione F della Tabella </a:t>
            </a:r>
            <a:r>
              <a:rPr lang="it-IT" dirty="0" smtClean="0"/>
              <a:t>ATECOFIN </a:t>
            </a:r>
            <a:r>
              <a:rPr lang="it-IT" dirty="0"/>
              <a:t>2004. A decorrere dall’1.1.2008, come specificato dalla stessa Agenzia nella </a:t>
            </a:r>
            <a:r>
              <a:rPr lang="it-IT" dirty="0" smtClean="0"/>
              <a:t>Risoluzione </a:t>
            </a:r>
            <a:r>
              <a:rPr lang="it-IT" dirty="0"/>
              <a:t>18.3.2008, n. 101/E, per identificare le attività del settore edile va fatto riferimento alla </a:t>
            </a:r>
            <a:r>
              <a:rPr lang="it-IT" dirty="0" smtClean="0"/>
              <a:t>nuova </a:t>
            </a:r>
            <a:r>
              <a:rPr lang="it-IT" dirty="0"/>
              <a:t>Tabella </a:t>
            </a:r>
            <a:r>
              <a:rPr lang="it-IT" dirty="0" err="1"/>
              <a:t>Ateco</a:t>
            </a:r>
            <a:r>
              <a:rPr lang="it-IT" dirty="0"/>
              <a:t> 2007. </a:t>
            </a:r>
            <a:endParaRPr lang="it-IT" dirty="0" smtClean="0"/>
          </a:p>
          <a:p>
            <a:pPr>
              <a:buFont typeface="Wingdings" panose="05000000000000000000" pitchFamily="2" charset="2"/>
              <a:buChar char="q"/>
            </a:pPr>
            <a:endParaRPr lang="it-IT" dirty="0" smtClean="0"/>
          </a:p>
          <a:p>
            <a:pPr>
              <a:buFont typeface="Wingdings" panose="05000000000000000000" pitchFamily="2" charset="2"/>
              <a:buChar char="q"/>
            </a:pPr>
            <a:r>
              <a:rPr lang="it-IT" dirty="0" smtClean="0"/>
              <a:t> Tipologie contrattuali</a:t>
            </a:r>
          </a:p>
          <a:p>
            <a:pPr marL="0" indent="0">
              <a:buNone/>
            </a:pPr>
            <a:endParaRPr lang="it-IT" dirty="0" smtClean="0"/>
          </a:p>
          <a:p>
            <a:pPr marL="0" indent="0">
              <a:buNone/>
            </a:pPr>
            <a:r>
              <a:rPr lang="it-IT" dirty="0" smtClean="0"/>
              <a:t>Sono </a:t>
            </a:r>
            <a:r>
              <a:rPr lang="it-IT" dirty="0"/>
              <a:t>escluse dall’applicazione del reverse </a:t>
            </a:r>
            <a:r>
              <a:rPr lang="it-IT" dirty="0" err="1"/>
              <a:t>charge</a:t>
            </a:r>
            <a:r>
              <a:rPr lang="it-IT" dirty="0"/>
              <a:t>: </a:t>
            </a:r>
            <a:endParaRPr lang="it-IT" dirty="0" smtClean="0"/>
          </a:p>
          <a:p>
            <a:pPr marL="0" indent="0">
              <a:buNone/>
            </a:pPr>
            <a:endParaRPr lang="it-IT" dirty="0"/>
          </a:p>
          <a:p>
            <a:pPr marL="0" indent="0">
              <a:buNone/>
            </a:pPr>
            <a:r>
              <a:rPr lang="it-IT" dirty="0"/>
              <a:t>• le cessioni di beni con posa in </a:t>
            </a:r>
            <a:r>
              <a:rPr lang="it-IT" dirty="0" smtClean="0"/>
              <a:t>opera in </a:t>
            </a:r>
            <a:r>
              <a:rPr lang="it-IT" dirty="0"/>
              <a:t>quanto in tali operazioni la posa in opera assume una </a:t>
            </a:r>
            <a:r>
              <a:rPr lang="it-IT" dirty="0" smtClean="0"/>
              <a:t>funzione </a:t>
            </a:r>
            <a:r>
              <a:rPr lang="it-IT" dirty="0"/>
              <a:t>accessoria rispetto alla cessione del bene. Ai fini IVA le stesse costituiscono infatti </a:t>
            </a:r>
            <a:r>
              <a:rPr lang="it-IT" dirty="0" smtClean="0"/>
              <a:t>cessioni </a:t>
            </a:r>
            <a:r>
              <a:rPr lang="it-IT" dirty="0"/>
              <a:t>di beni e non prestazioni di servizi; </a:t>
            </a:r>
            <a:endParaRPr lang="it-IT" dirty="0" smtClean="0"/>
          </a:p>
          <a:p>
            <a:pPr marL="0" indent="0">
              <a:buNone/>
            </a:pPr>
            <a:endParaRPr lang="it-IT" dirty="0"/>
          </a:p>
          <a:p>
            <a:pPr marL="0" indent="0">
              <a:buNone/>
            </a:pPr>
            <a:r>
              <a:rPr lang="it-IT" dirty="0"/>
              <a:t>• le prestazioni d’opera </a:t>
            </a:r>
            <a:r>
              <a:rPr lang="it-IT" dirty="0" smtClean="0"/>
              <a:t>intellettuale rese </a:t>
            </a:r>
            <a:r>
              <a:rPr lang="it-IT" dirty="0"/>
              <a:t>da professionisti (ad esempio, ingegneri, architetti, </a:t>
            </a:r>
            <a:r>
              <a:rPr lang="it-IT" dirty="0" smtClean="0"/>
              <a:t>geometri</a:t>
            </a:r>
            <a:r>
              <a:rPr lang="it-IT" dirty="0"/>
              <a:t>, periti edili, ecc.). </a:t>
            </a:r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Studio Arduini - Pelizziari - Visioli - Bonatti - Diritti riservati</a:t>
            </a:r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596C17-83CB-493D-94CA-F56FFA773585}" type="slidenum">
              <a:rPr lang="it-IT" smtClean="0"/>
              <a:t>67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1144538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dirty="0"/>
              <a:t>Settore Edile – Reverse </a:t>
            </a:r>
            <a:r>
              <a:rPr lang="it-IT" dirty="0" err="1" smtClean="0"/>
              <a:t>charge</a:t>
            </a:r>
            <a:r>
              <a:rPr lang="it-IT" dirty="0" smtClean="0"/>
              <a:t> – Tabella di raccordo</a:t>
            </a:r>
            <a:endParaRPr lang="it-IT" dirty="0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Studio Arduini - Pelizziari - Visioli - Bonatti - Diritti riservati</a:t>
            </a:r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596C17-83CB-493D-94CA-F56FFA773585}" type="slidenum">
              <a:rPr lang="it-IT" smtClean="0"/>
              <a:t>68</a:t>
            </a:fld>
            <a:endParaRPr lang="it-IT"/>
          </a:p>
        </p:txBody>
      </p:sp>
      <p:pic>
        <p:nvPicPr>
          <p:cNvPr id="8" name="Segnaposto contenuto 7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73795" y="1825625"/>
            <a:ext cx="8044409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7013482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dirty="0"/>
              <a:t>Settore Edile – Reverse </a:t>
            </a:r>
            <a:r>
              <a:rPr lang="it-IT" dirty="0" err="1"/>
              <a:t>charge</a:t>
            </a:r>
            <a:endParaRPr lang="it-IT" dirty="0"/>
          </a:p>
        </p:txBody>
      </p:sp>
      <p:pic>
        <p:nvPicPr>
          <p:cNvPr id="6" name="Segnaposto contenuto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295290" y="1269052"/>
            <a:ext cx="5807015" cy="390856"/>
          </a:xfrm>
          <a:prstGeom prst="rect">
            <a:avLst/>
          </a:prstGeom>
        </p:spPr>
      </p:pic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Studio Arduini - Pelizziari - Visioli - Bonatti - Diritti riservati</a:t>
            </a:r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596C17-83CB-493D-94CA-F56FFA773585}" type="slidenum">
              <a:rPr lang="it-IT" smtClean="0"/>
              <a:t>69</a:t>
            </a:fld>
            <a:endParaRPr lang="it-IT"/>
          </a:p>
        </p:txBody>
      </p:sp>
      <p:pic>
        <p:nvPicPr>
          <p:cNvPr id="7" name="Immagin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95289" y="1659908"/>
            <a:ext cx="5807015" cy="48380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94570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dirty="0" smtClean="0"/>
              <a:t>Esclusioni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fontScale="40000" lnSpcReduction="20000"/>
          </a:bodyPr>
          <a:lstStyle/>
          <a:p>
            <a:r>
              <a:rPr lang="it-IT" dirty="0" smtClean="0"/>
              <a:t>Il regime in esame non può essere adottato dai soggetti che:</a:t>
            </a:r>
          </a:p>
          <a:p>
            <a:endParaRPr lang="it-IT" dirty="0" smtClean="0"/>
          </a:p>
          <a:p>
            <a:pPr>
              <a:buFont typeface="Wingdings" panose="05000000000000000000" pitchFamily="2" charset="2"/>
              <a:buChar char="q"/>
            </a:pPr>
            <a:r>
              <a:rPr lang="it-IT" dirty="0" smtClean="0"/>
              <a:t>si avvalgono di regimi speciali ai fini IVA o di regimi forfetari ai fini della determinazione del  reddito; 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it-IT" dirty="0" smtClean="0"/>
              <a:t>non sono residenti. Il regime è comunque applicabile dai soggetti residenti in uno Stato UE /  SEE qualora producano in Italia almeno il 75% del reddito; 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it-IT" dirty="0" smtClean="0"/>
              <a:t>in via esclusiva o prevalente, effettuano cessioni di fabbricati / porzioni di fabbricato di  terreni edificabili ovvero di mezzi di trasporto nuovi nei confronti di soggetti UE; 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it-IT" b="1" u="sng" dirty="0" smtClean="0"/>
              <a:t>Contemporaneamente all’esercizio dell’attività,  partecipano a società di persone / associazioni professionali / </a:t>
            </a:r>
            <a:r>
              <a:rPr lang="it-IT" b="1" u="sng" dirty="0" err="1" smtClean="0"/>
              <a:t>srl</a:t>
            </a:r>
            <a:r>
              <a:rPr lang="it-IT" b="1" u="sng" dirty="0" smtClean="0"/>
              <a:t> trasparenti</a:t>
            </a:r>
            <a:r>
              <a:rPr lang="it-IT" dirty="0" smtClean="0"/>
              <a:t>; 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it-IT" b="1" u="sng" dirty="0" smtClean="0">
                <a:solidFill>
                  <a:srgbClr val="FF0000"/>
                </a:solidFill>
              </a:rPr>
              <a:t>nell’anno precedente hanno percepito redditi di lavoro dipendente / assimilato ex artt. 49 e 50,  TUIR (compreso il reddito da pensione) eccedenti € 30.000</a:t>
            </a:r>
            <a:r>
              <a:rPr lang="it-IT" dirty="0" smtClean="0"/>
              <a:t>. Va evidenziato che: </a:t>
            </a:r>
          </a:p>
          <a:p>
            <a:pPr>
              <a:buFont typeface="Wingdings" panose="05000000000000000000" pitchFamily="2" charset="2"/>
              <a:buChar char="q"/>
            </a:pPr>
            <a:endParaRPr lang="it-IT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it-IT" dirty="0" smtClean="0"/>
              <a:t>è stata eliminata la precedente previsione in base alla quale il reddito d’impresa / lavoro autonomo doveva risultare prevalente rispetto a quello di lavoro dipendente / assimilato;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it-IT" dirty="0" smtClean="0"/>
              <a:t>a condizione in esame era ricompresa tra i requisiti d’accesso al regime, mentre ora rientra tra le ipotesi di esclusione. La stessa, per espressa disposizione, continua a dover essere verificata nell’anno precedente; </a:t>
            </a:r>
          </a:p>
          <a:p>
            <a:pPr>
              <a:buFont typeface="Wingdings" panose="05000000000000000000" pitchFamily="2" charset="2"/>
              <a:buChar char="Ø"/>
            </a:pPr>
            <a:endParaRPr lang="it-IT" dirty="0" smtClean="0"/>
          </a:p>
          <a:p>
            <a:pPr>
              <a:buFont typeface="Wingdings" panose="05000000000000000000" pitchFamily="2" charset="2"/>
              <a:buChar char="q"/>
            </a:pPr>
            <a:r>
              <a:rPr lang="it-IT" dirty="0" smtClean="0"/>
              <a:t>è confermata la regola in base alla quale la condizione in esame non va verificata nel caso in cui il rapporto di lavoro è cessato. 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it-IT" dirty="0" smtClean="0"/>
              <a:t>Un soggetto che ha cessato il rapporto di lavoro dipendente nel 2015, se nel 2016 intende adottare il regime forfetario non deve verificare la condizione in esame. 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it-IT" dirty="0" smtClean="0"/>
              <a:t>Diversamente se il rapporto di lavoro è cessato nel 2016 sembrerebbe che, dal tenore letterale della disposizione, la condizione debba essere verificata. Sul punto è auspicabile un chiarimento dell’Agenzia delle Entrate. </a:t>
            </a:r>
            <a:endParaRPr lang="it-IT" dirty="0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Studio Arduini - Pelizziari - Visioli - Bonatti - Diritti riservati</a:t>
            </a:r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596C17-83CB-493D-94CA-F56FFA773585}" type="slidenum">
              <a:rPr lang="it-IT" smtClean="0"/>
              <a:t>7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7153509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dirty="0" smtClean="0"/>
              <a:t>Contribuenti Start up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algn="just"/>
            <a:r>
              <a:rPr lang="it-IT" sz="1600" dirty="0" smtClean="0"/>
              <a:t>In base al “nuovo” comma 65, i soggetti che intraprendono una nuova attività per i primi 5 anni beneficiano dell’aliquota dell’imposta sostitutiva in misura pari al 5% (in luogo del 15%). Non è più prevista la riduzione del reddito di 1/3. A differenza del regime dei minimi la durata quinquennale non può essere prolungata fino al 35° anno di età del contribuente. </a:t>
            </a:r>
          </a:p>
          <a:p>
            <a:pPr algn="just"/>
            <a:r>
              <a:rPr lang="it-IT" sz="1600" dirty="0" smtClean="0"/>
              <a:t>Per beneficiare dell’aliquota ridotta è necessaria la sussistenza dei seguenti requisiti, analoghi a quelli stabiliti per il regime dei minimi, ossia: </a:t>
            </a:r>
          </a:p>
          <a:p>
            <a:pPr algn="just"/>
            <a:endParaRPr lang="it-IT" sz="1600" dirty="0" smtClean="0"/>
          </a:p>
          <a:p>
            <a:pPr algn="just">
              <a:buFont typeface="Wingdings" panose="05000000000000000000" pitchFamily="2" charset="2"/>
              <a:buChar char="ü"/>
            </a:pPr>
            <a:r>
              <a:rPr lang="it-IT" sz="1600" dirty="0"/>
              <a:t> </a:t>
            </a:r>
            <a:r>
              <a:rPr lang="it-IT" sz="1600" dirty="0" smtClean="0"/>
              <a:t>il contribuente non abbia esercitato, nei 3 anni precedenti, attività artistica, professionale o d’impresa, anche in forma associata o familiare; </a:t>
            </a:r>
          </a:p>
          <a:p>
            <a:pPr algn="just">
              <a:buFont typeface="Wingdings" panose="05000000000000000000" pitchFamily="2" charset="2"/>
              <a:buChar char="ü"/>
            </a:pPr>
            <a:endParaRPr lang="it-IT" sz="1600" dirty="0" smtClean="0"/>
          </a:p>
          <a:p>
            <a:pPr algn="just">
              <a:buFont typeface="Wingdings" panose="05000000000000000000" pitchFamily="2" charset="2"/>
              <a:buChar char="ü"/>
            </a:pPr>
            <a:r>
              <a:rPr lang="it-IT" sz="1600" dirty="0" smtClean="0"/>
              <a:t>l’attività da esercitare non costituisca, in nessun modo, mera prosecuzione di altra attività precedentemente svolta sotto forma di lavoro dipendente / autonomo, escluso il caso in cui la stessa costituisca un periodo di pratica obbligatoria ai fini dell’esercizio dell’arte / professione;</a:t>
            </a:r>
          </a:p>
          <a:p>
            <a:pPr algn="just">
              <a:buFont typeface="Wingdings" panose="05000000000000000000" pitchFamily="2" charset="2"/>
              <a:buChar char="ü"/>
            </a:pPr>
            <a:endParaRPr lang="it-IT" sz="1600" dirty="0" smtClean="0"/>
          </a:p>
          <a:p>
            <a:pPr algn="just">
              <a:buFont typeface="Wingdings" panose="05000000000000000000" pitchFamily="2" charset="2"/>
              <a:buChar char="ü"/>
            </a:pPr>
            <a:r>
              <a:rPr lang="it-IT" sz="1600" dirty="0" smtClean="0"/>
              <a:t>qualora l’attività sia il proseguimento di un’attività esercitata da un altro soggetto, l’ammontare dei ricavi / compensi del periodo d’imposta precedente non sia superiore ai limiti di ricavi / compensi previsti per il regime forfetario.</a:t>
            </a:r>
            <a:endParaRPr lang="it-IT" sz="1600" dirty="0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Studio Arduini - Pelizziari - Visioli - Bonatti - Diritti riservati</a:t>
            </a:r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596C17-83CB-493D-94CA-F56FFA773585}" type="slidenum">
              <a:rPr lang="it-IT" smtClean="0"/>
              <a:t>8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7846198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dirty="0" smtClean="0"/>
              <a:t>Forfetari «start up» 2015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it-IT" dirty="0"/>
              <a:t>Con una disposizione transitoria, l’applicazione dell’imposta sostitutiva con l’aliquota ridotta del </a:t>
            </a:r>
            <a:r>
              <a:rPr lang="it-IT" dirty="0" smtClean="0"/>
              <a:t>5% è </a:t>
            </a:r>
            <a:r>
              <a:rPr lang="it-IT" dirty="0"/>
              <a:t>riconosciuta per </a:t>
            </a:r>
            <a:r>
              <a:rPr lang="it-IT" dirty="0" smtClean="0"/>
              <a:t>il 2016 </a:t>
            </a:r>
            <a:r>
              <a:rPr lang="it-IT" dirty="0"/>
              <a:t>– </a:t>
            </a:r>
            <a:r>
              <a:rPr lang="it-IT" dirty="0" smtClean="0"/>
              <a:t>2019 anche </a:t>
            </a:r>
            <a:r>
              <a:rPr lang="it-IT" dirty="0"/>
              <a:t>ai soggetti che hanno iniziato l’attività nel 2015 </a:t>
            </a:r>
            <a:r>
              <a:rPr lang="it-IT" dirty="0" smtClean="0"/>
              <a:t>adottando </a:t>
            </a:r>
            <a:r>
              <a:rPr lang="it-IT" dirty="0"/>
              <a:t>il regime forfetario. </a:t>
            </a:r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Studio Arduini - Pelizziari - Visioli - Bonatti - Diritti riservati</a:t>
            </a:r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596C17-83CB-493D-94CA-F56FFA773585}" type="slidenum">
              <a:rPr lang="it-IT" smtClean="0"/>
              <a:t>9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97553039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230</TotalTime>
  <Words>6949</Words>
  <Application>Microsoft Office PowerPoint</Application>
  <PresentationFormat>Widescreen</PresentationFormat>
  <Paragraphs>580</Paragraphs>
  <Slides>69</Slides>
  <Notes>2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4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69</vt:i4>
      </vt:variant>
    </vt:vector>
  </HeadingPairs>
  <TitlesOfParts>
    <vt:vector size="74" baseType="lpstr">
      <vt:lpstr>Arial</vt:lpstr>
      <vt:lpstr>Calibri</vt:lpstr>
      <vt:lpstr>Calibri Light</vt:lpstr>
      <vt:lpstr>Wingdings</vt:lpstr>
      <vt:lpstr>Tema di Office</vt:lpstr>
      <vt:lpstr>     La legge di Stabilità 2016: Novità per la libera professione e l’edilizia  </vt:lpstr>
      <vt:lpstr>Il nuovo regime forfetario 2016: Valutazioni di convenienza</vt:lpstr>
      <vt:lpstr>Vecchio regime minimi</vt:lpstr>
      <vt:lpstr>«Nuovi» Requisiti di accesso</vt:lpstr>
      <vt:lpstr>Osservazioni</vt:lpstr>
      <vt:lpstr>Limiti ricavi </vt:lpstr>
      <vt:lpstr>Esclusioni</vt:lpstr>
      <vt:lpstr>Contribuenti Start up</vt:lpstr>
      <vt:lpstr>Forfetari «start up» 2015</vt:lpstr>
      <vt:lpstr>Nuovo regime previdenziale</vt:lpstr>
      <vt:lpstr>Semplificazioni</vt:lpstr>
      <vt:lpstr>Effetti imposte e adempimenti</vt:lpstr>
      <vt:lpstr>Tempistica per la scelta</vt:lpstr>
      <vt:lpstr>Soggetti che iniziano l’attività nel 2016</vt:lpstr>
      <vt:lpstr>Segue..</vt:lpstr>
      <vt:lpstr>Soggetti che hanno iniziato attività nel 2015</vt:lpstr>
      <vt:lpstr>Segue.. </vt:lpstr>
      <vt:lpstr>Soggetti che hanno iniziato attività nel 2014</vt:lpstr>
      <vt:lpstr>Esemplificazioni</vt:lpstr>
      <vt:lpstr>Segue.. </vt:lpstr>
      <vt:lpstr>Segue..</vt:lpstr>
      <vt:lpstr>LE DETRAZIONI PER INTERVENTI DI RECUPERO EDILIZIO E DI RISPARMIO ENERGETICO NEL 2016</vt:lpstr>
      <vt:lpstr>Soglie 2016</vt:lpstr>
      <vt:lpstr>Soglie 2016</vt:lpstr>
      <vt:lpstr>Soglie 2016</vt:lpstr>
      <vt:lpstr>Osservazioni </vt:lpstr>
      <vt:lpstr>Nuovi interventi agevolabili</vt:lpstr>
      <vt:lpstr>Segue.. </vt:lpstr>
      <vt:lpstr>Detrazione ristrutturazione edilizia</vt:lpstr>
      <vt:lpstr>Segue..</vt:lpstr>
      <vt:lpstr>Osservazioni</vt:lpstr>
      <vt:lpstr>Acquisto/assegnazione immobili ristrutturati</vt:lpstr>
      <vt:lpstr>Tabella riepilogativa</vt:lpstr>
      <vt:lpstr>Bonus mobili 2016</vt:lpstr>
      <vt:lpstr>Segue.. </vt:lpstr>
      <vt:lpstr>Presupposti</vt:lpstr>
      <vt:lpstr>Cosa, come, quando </vt:lpstr>
      <vt:lpstr>Bonus mobili giovani coppie</vt:lpstr>
      <vt:lpstr>Segue.. </vt:lpstr>
      <vt:lpstr>Interventi edilizi su parti comuni di un condominio minimo</vt:lpstr>
      <vt:lpstr>Segue.. </vt:lpstr>
      <vt:lpstr>Segue.. </vt:lpstr>
      <vt:lpstr>Risoluzione n. 74 E - 2015</vt:lpstr>
      <vt:lpstr>Segue..</vt:lpstr>
      <vt:lpstr>Segue..</vt:lpstr>
      <vt:lpstr>Altre novità Finanziaria 2016</vt:lpstr>
      <vt:lpstr>Segue..</vt:lpstr>
      <vt:lpstr>Altre Novità Finanziaria 2016</vt:lpstr>
      <vt:lpstr>Segue..</vt:lpstr>
      <vt:lpstr>Tabella riepilogativa</vt:lpstr>
      <vt:lpstr>Altre novità Finanziaria 2016</vt:lpstr>
      <vt:lpstr>Segue..</vt:lpstr>
      <vt:lpstr>Segue.. </vt:lpstr>
      <vt:lpstr>Segue..</vt:lpstr>
      <vt:lpstr>Novità extra Finanziaria 2016</vt:lpstr>
      <vt:lpstr>Settore Edile – Reverse charge</vt:lpstr>
      <vt:lpstr>Settore Edile – Reverse charge</vt:lpstr>
      <vt:lpstr>Settore Edile – Reverse charge</vt:lpstr>
      <vt:lpstr>Settore Edile – Reverse charge</vt:lpstr>
      <vt:lpstr>Settore Edile – Reverse charge</vt:lpstr>
      <vt:lpstr>Settore Edile – Reverse charge</vt:lpstr>
      <vt:lpstr>Settore Edile – Reverse charge</vt:lpstr>
      <vt:lpstr>Settore Edile – Reverse charge</vt:lpstr>
      <vt:lpstr>Settore Edile – Reverse charge</vt:lpstr>
      <vt:lpstr>Settore Edile – Reverse charge</vt:lpstr>
      <vt:lpstr>Settore Edile – Reverse charge</vt:lpstr>
      <vt:lpstr>Settore Edile – Reverse charge</vt:lpstr>
      <vt:lpstr>Settore Edile – Reverse charge – Tabella di raccordo</vt:lpstr>
      <vt:lpstr>Settore Edile – Reverse charge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L’iva con l’estero e la compilazione della dichiarazione iva 2016 Il modello polivalente («Spesometro» e Comunicazione delle operazioni con Paesi black list)</dc:title>
  <dc:creator>Dott. Gabriele Bonatti</dc:creator>
  <cp:lastModifiedBy>Dott. Gabriele Bonatti</cp:lastModifiedBy>
  <cp:revision>29</cp:revision>
  <dcterms:created xsi:type="dcterms:W3CDTF">2016-02-18T07:46:29Z</dcterms:created>
  <dcterms:modified xsi:type="dcterms:W3CDTF">2016-02-23T18:25:07Z</dcterms:modified>
</cp:coreProperties>
</file>